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7"/>
  </p:notesMasterIdLst>
  <p:sldIdLst>
    <p:sldId id="256" r:id="rId2"/>
    <p:sldId id="257" r:id="rId3"/>
    <p:sldId id="259" r:id="rId4"/>
    <p:sldId id="260" r:id="rId5"/>
    <p:sldId id="267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82" r:id="rId14"/>
    <p:sldId id="270" r:id="rId15"/>
    <p:sldId id="271" r:id="rId16"/>
    <p:sldId id="281" r:id="rId17"/>
    <p:sldId id="280" r:id="rId18"/>
    <p:sldId id="272" r:id="rId19"/>
    <p:sldId id="273" r:id="rId20"/>
    <p:sldId id="274" r:id="rId21"/>
    <p:sldId id="277" r:id="rId22"/>
    <p:sldId id="278" r:id="rId23"/>
    <p:sldId id="275" r:id="rId24"/>
    <p:sldId id="276" r:id="rId25"/>
    <p:sldId id="279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695" autoAdjust="0"/>
  </p:normalViewPr>
  <p:slideViewPr>
    <p:cSldViewPr>
      <p:cViewPr varScale="1">
        <p:scale>
          <a:sx n="103" d="100"/>
          <a:sy n="103" d="100"/>
        </p:scale>
        <p:origin x="-2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8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DBAA8-6370-41DA-9EC9-4A0E8B8F2E6D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2CDB7-DA92-4BD6-9D8C-6B0BA68F9F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35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DB7-DA92-4BD6-9D8C-6B0BA68F9F4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219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220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1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2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3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4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225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6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2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229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23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231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FB181CC-B9F3-4EE1-86FA-70188085B6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8EEEB2-990A-41CE-BFDE-813AC1589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E0041A-F00D-43C0-ACEE-D3EABABD8D1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B791363-EE8A-415E-9CA2-ED8CD849805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495D121-8F2B-4464-8A9B-8087D1D6168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920601A-6D6E-446C-A1EA-2CD7B82E3E1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A4CDC9D-C1A2-4FCC-8F1C-1386FFBCD49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8CE54B-1D88-4DD5-9268-D293AF3E8FA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52E3345-BF16-413A-8B06-90B643C3ADC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212D4E-5F00-47A5-8988-CFD50FE43E5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A99856-8857-4878-A7F7-0063E6D0961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A8F8E6D-130C-401F-BDCA-ACC46FEA674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A8E2C42-8C0C-45A6-AB0D-50A4AFD3352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E443C79-26BF-4A13-BF05-F2F16841FFB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8EEEB2-990A-41CE-BFDE-813AC1589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8EEEB2-990A-41CE-BFDE-813AC1589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598EEEB2-990A-41CE-BFDE-813AC15899CC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819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8197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19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9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20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0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20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820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172200"/>
            <a:ext cx="1447800" cy="536670"/>
          </a:xfrm>
          <a:prstGeom prst="rect">
            <a:avLst/>
          </a:prstGeom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68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9" r:id="rId16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"/>
            <a:ext cx="8382000" cy="14478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Snakes in the Garden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648200"/>
            <a:ext cx="9144000" cy="1066800"/>
          </a:xfrm>
        </p:spPr>
        <p:txBody>
          <a:bodyPr/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Vincent Mannino, County Extension Director, Fort Bend County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Lee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Freeland, Jefferson County Master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Gardener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524000"/>
            <a:ext cx="4267200" cy="302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 bwMode="auto">
          <a:xfrm>
            <a:off x="0" y="6019800"/>
            <a:ext cx="1676400" cy="76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480" y="5773814"/>
            <a:ext cx="2193040" cy="8129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Arial" pitchFamily="34" charset="0"/>
                <a:cs typeface="Arial" pitchFamily="34" charset="0"/>
              </a:rPr>
              <a:t>Snakes in the Garden</a:t>
            </a:r>
            <a:br>
              <a:rPr lang="en-US" u="sng" dirty="0">
                <a:latin typeface="Arial" pitchFamily="34" charset="0"/>
                <a:cs typeface="Arial" pitchFamily="34" charset="0"/>
              </a:rPr>
            </a:br>
            <a:r>
              <a:rPr lang="en-US" sz="2400" u="sng" dirty="0">
                <a:latin typeface="Arial" pitchFamily="34" charset="0"/>
                <a:cs typeface="Arial" pitchFamily="34" charset="0"/>
              </a:rPr>
              <a:t>A brief description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26670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Type of Snakes Often Encountered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Identification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Habitats, Habits &amp; Facts About Snakes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First-Aid Techniques</a:t>
            </a:r>
          </a:p>
        </p:txBody>
      </p:sp>
      <p:pic>
        <p:nvPicPr>
          <p:cNvPr id="10246" name="Picture 6" descr="garden snak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070932"/>
            <a:ext cx="3981542" cy="1981200"/>
          </a:xfrm>
          <a:prstGeom prst="rect">
            <a:avLst/>
          </a:prstGeom>
          <a:noFill/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4061696"/>
            <a:ext cx="3886200" cy="199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81000"/>
            <a:ext cx="8382000" cy="1905000"/>
          </a:xfrm>
        </p:spPr>
        <p:txBody>
          <a:bodyPr/>
          <a:lstStyle/>
          <a:p>
            <a:r>
              <a:rPr lang="en-US" sz="4000" u="sng" dirty="0">
                <a:latin typeface="Arial" pitchFamily="34" charset="0"/>
                <a:cs typeface="Arial" pitchFamily="34" charset="0"/>
              </a:rPr>
              <a:t>Poisonous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 snakes are generally classified by the type of venom that they inject into their victims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7010400" cy="2590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The first is a HEMOTOXIC venom                                                                                  		(Hemo means blood)</a:t>
            </a:r>
          </a:p>
          <a:p>
            <a:pPr>
              <a:lnSpc>
                <a:spcPct val="80000"/>
              </a:lnSpc>
            </a:pP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The second is a NEUROTOXIC 			venom (Neuro means nerve)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b="1" dirty="0"/>
          </a:p>
          <a:p>
            <a:pPr>
              <a:lnSpc>
                <a:spcPct val="80000"/>
              </a:lnSpc>
            </a:pPr>
            <a:endParaRPr lang="en-US" b="1" dirty="0"/>
          </a:p>
          <a:p>
            <a:pPr>
              <a:lnSpc>
                <a:spcPct val="80000"/>
              </a:lnSpc>
            </a:pPr>
            <a:endParaRPr lang="en-US" sz="800" dirty="0"/>
          </a:p>
          <a:p>
            <a:pPr>
              <a:lnSpc>
                <a:spcPct val="80000"/>
              </a:lnSpc>
            </a:pPr>
            <a:endParaRPr lang="en-US" sz="800" dirty="0"/>
          </a:p>
          <a:p>
            <a:pPr>
              <a:lnSpc>
                <a:spcPct val="80000"/>
              </a:lnSpc>
            </a:pPr>
            <a:endParaRPr lang="en-US" sz="8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800" dirty="0"/>
              <a:t>		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800" dirty="0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00" y="4676775"/>
            <a:ext cx="17145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2971800"/>
            <a:ext cx="1752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305800" cy="1706562"/>
          </a:xfrm>
        </p:spPr>
        <p:txBody>
          <a:bodyPr/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In the Gulf Coast Area of Texas we have snakes that possess both types of venom – that is: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8100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pit vipers</a:t>
            </a:r>
            <a:r>
              <a:rPr lang="en-US" dirty="0">
                <a:latin typeface="Arial" pitchFamily="34" charset="0"/>
                <a:cs typeface="Arial" pitchFamily="34" charset="0"/>
              </a:rPr>
              <a:t> injects the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hemotoxic</a:t>
            </a:r>
            <a:r>
              <a:rPr lang="en-US" dirty="0">
                <a:latin typeface="Arial" pitchFamily="34" charset="0"/>
                <a:cs typeface="Arial" pitchFamily="34" charset="0"/>
              </a:rPr>
              <a:t> venom that is toxic to the blood.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coral snake</a:t>
            </a:r>
            <a:r>
              <a:rPr lang="en-US" dirty="0">
                <a:latin typeface="Arial" pitchFamily="34" charset="0"/>
                <a:cs typeface="Arial" pitchFamily="34" charset="0"/>
              </a:rPr>
              <a:t> injects the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neurotoxic</a:t>
            </a:r>
            <a:r>
              <a:rPr lang="en-US" dirty="0">
                <a:latin typeface="Arial" pitchFamily="34" charset="0"/>
                <a:cs typeface="Arial" pitchFamily="34" charset="0"/>
              </a:rPr>
              <a:t> venom that is toxic to the nerve.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74638"/>
            <a:ext cx="9144000" cy="1020762"/>
          </a:xfrm>
        </p:spPr>
        <p:txBody>
          <a:bodyPr/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Snakes that inject </a:t>
            </a:r>
            <a:r>
              <a:rPr lang="en-US" sz="4000" u="sng" dirty="0">
                <a:latin typeface="Arial" pitchFamily="34" charset="0"/>
                <a:cs typeface="Arial" pitchFamily="34" charset="0"/>
              </a:rPr>
              <a:t>hemotoxic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 venom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610600" cy="47244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pit vipers</a:t>
            </a:r>
            <a:r>
              <a:rPr lang="en-US" dirty="0">
                <a:latin typeface="Arial" pitchFamily="34" charset="0"/>
                <a:cs typeface="Arial" pitchFamily="34" charset="0"/>
              </a:rPr>
              <a:t> – this family include:</a:t>
            </a:r>
          </a:p>
          <a:p>
            <a:pPr>
              <a:buFont typeface="Wingdings" pitchFamily="2" charset="2"/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				The Mocassins –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Cottonmouth or Water Mocassin 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				               </a:t>
            </a:r>
          </a:p>
          <a:p>
            <a:pPr>
              <a:buFont typeface="Wingdings" pitchFamily="2" charset="2"/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	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						 &amp; </a:t>
            </a:r>
            <a:r>
              <a:rPr lang="en-US" dirty="0">
                <a:latin typeface="Arial" pitchFamily="34" charset="0"/>
                <a:cs typeface="Arial" pitchFamily="34" charset="0"/>
              </a:rPr>
              <a:t>Copperhead</a:t>
            </a:r>
          </a:p>
        </p:txBody>
      </p:sp>
      <p:pic>
        <p:nvPicPr>
          <p:cNvPr id="30725" name="Picture 5" descr="moccasin"/>
          <p:cNvPicPr>
            <a:picLocks noChangeAspect="1" noChangeArrowheads="1"/>
          </p:cNvPicPr>
          <p:nvPr/>
        </p:nvPicPr>
        <p:blipFill>
          <a:blip r:embed="rId3" cstate="print">
            <a:lum bright="6000"/>
          </a:blip>
          <a:srcRect l="-7317" t="8087" b="6993"/>
          <a:stretch>
            <a:fillRect/>
          </a:stretch>
        </p:blipFill>
        <p:spPr bwMode="auto">
          <a:xfrm>
            <a:off x="2438400" y="3276600"/>
            <a:ext cx="3733800" cy="1890713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0726" name="Picture 6" descr="copperhea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4112867"/>
            <a:ext cx="2533650" cy="20269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27" name="Picture 7" descr="cottonmouth"/>
          <p:cNvPicPr>
            <a:picLocks noChangeAspect="1" noChangeArrowheads="1"/>
          </p:cNvPicPr>
          <p:nvPr/>
        </p:nvPicPr>
        <p:blipFill>
          <a:blip r:embed="rId5" cstate="print">
            <a:lum contrast="6000"/>
          </a:blip>
          <a:srcRect/>
          <a:stretch>
            <a:fillRect/>
          </a:stretch>
        </p:blipFill>
        <p:spPr bwMode="auto">
          <a:xfrm>
            <a:off x="593678" y="3276600"/>
            <a:ext cx="2133600" cy="1905000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Snakes that inject </a:t>
            </a:r>
            <a:r>
              <a:rPr lang="en-US" sz="4000" u="sng" dirty="0">
                <a:latin typeface="Arial" pitchFamily="34" charset="0"/>
                <a:cs typeface="Arial" pitchFamily="34" charset="0"/>
              </a:rPr>
              <a:t>h</a:t>
            </a:r>
            <a:r>
              <a:rPr lang="en-US" sz="4000" u="sng" dirty="0" smtClean="0">
                <a:latin typeface="Arial" pitchFamily="34" charset="0"/>
                <a:cs typeface="Arial" pitchFamily="34" charset="0"/>
              </a:rPr>
              <a:t>emotoxic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venom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pit vipers</a:t>
            </a:r>
            <a:r>
              <a:rPr lang="en-US" dirty="0">
                <a:latin typeface="Arial" pitchFamily="34" charset="0"/>
                <a:cs typeface="Arial" pitchFamily="34" charset="0"/>
              </a:rPr>
              <a:t> – this family  also include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dirty="0">
                <a:latin typeface="Arial" pitchFamily="34" charset="0"/>
                <a:cs typeface="Arial" pitchFamily="34" charset="0"/>
              </a:rPr>
              <a:t>			The Rattlesnakes – </a:t>
            </a:r>
          </a:p>
          <a:p>
            <a:pPr>
              <a:buFont typeface="Wingdings" pitchFamily="2" charset="2"/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		Diamondback,			  Timber,	</a:t>
            </a:r>
          </a:p>
        </p:txBody>
      </p:sp>
      <p:pic>
        <p:nvPicPr>
          <p:cNvPr id="20484" name="Picture 4" descr="diamondback"/>
          <p:cNvPicPr>
            <a:picLocks noChangeAspect="1" noChangeArrowheads="1"/>
          </p:cNvPicPr>
          <p:nvPr/>
        </p:nvPicPr>
        <p:blipFill>
          <a:blip r:embed="rId3" cstate="print"/>
          <a:srcRect b="7500"/>
          <a:stretch>
            <a:fillRect/>
          </a:stretch>
        </p:blipFill>
        <p:spPr bwMode="auto">
          <a:xfrm>
            <a:off x="457200" y="3124200"/>
            <a:ext cx="4064000" cy="2819400"/>
          </a:xfrm>
          <a:prstGeom prst="rect">
            <a:avLst/>
          </a:prstGeom>
          <a:noFill/>
        </p:spPr>
      </p:pic>
      <p:pic>
        <p:nvPicPr>
          <p:cNvPr id="20485" name="Picture 5" descr="timber rattler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648199" y="3124200"/>
            <a:ext cx="4105275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Snakes that inject </a:t>
            </a:r>
            <a:r>
              <a:rPr lang="en-US" sz="4000" u="sng" dirty="0">
                <a:latin typeface="Arial" pitchFamily="34" charset="0"/>
                <a:cs typeface="Arial" pitchFamily="34" charset="0"/>
              </a:rPr>
              <a:t>Hemotoxic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 venom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More Rattlesnakes –</a:t>
            </a:r>
          </a:p>
          <a:p>
            <a:pPr>
              <a:buFont typeface="Wingdings" pitchFamily="2" charset="2"/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Canebrake</a:t>
            </a:r>
            <a:r>
              <a:rPr lang="en-US" dirty="0">
                <a:latin typeface="Arial" pitchFamily="34" charset="0"/>
                <a:cs typeface="Arial" pitchFamily="34" charset="0"/>
              </a:rPr>
              <a:t>,	  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Prairie,	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&amp;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Pygmy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8" name="Picture 4" descr="canebrake rattler"/>
          <p:cNvPicPr>
            <a:picLocks noChangeAspect="1" noChangeArrowheads="1"/>
          </p:cNvPicPr>
          <p:nvPr/>
        </p:nvPicPr>
        <p:blipFill>
          <a:blip r:embed="rId3" cstate="print">
            <a:lum bright="-6000"/>
          </a:blip>
          <a:srcRect/>
          <a:stretch>
            <a:fillRect/>
          </a:stretch>
        </p:blipFill>
        <p:spPr bwMode="auto">
          <a:xfrm>
            <a:off x="381000" y="2895600"/>
            <a:ext cx="2514600" cy="2473325"/>
          </a:xfrm>
          <a:prstGeom prst="rect">
            <a:avLst/>
          </a:prstGeom>
          <a:noFill/>
        </p:spPr>
      </p:pic>
      <p:pic>
        <p:nvPicPr>
          <p:cNvPr id="21509" name="Picture 5" descr="prairie rattlesnak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2895599"/>
            <a:ext cx="2397125" cy="3453545"/>
          </a:xfrm>
          <a:prstGeom prst="rect">
            <a:avLst/>
          </a:prstGeom>
          <a:noFill/>
        </p:spPr>
      </p:pic>
      <p:pic>
        <p:nvPicPr>
          <p:cNvPr id="21510" name="Picture 6" descr="pygmy rattler"/>
          <p:cNvPicPr>
            <a:picLocks noChangeAspect="1" noChangeArrowheads="1"/>
          </p:cNvPicPr>
          <p:nvPr/>
        </p:nvPicPr>
        <p:blipFill>
          <a:blip r:embed="rId5" cstate="print">
            <a:lum contrast="6000"/>
          </a:blip>
          <a:srcRect/>
          <a:stretch>
            <a:fillRect/>
          </a:stretch>
        </p:blipFill>
        <p:spPr bwMode="auto">
          <a:xfrm rot="-21600000">
            <a:off x="5715000" y="2895600"/>
            <a:ext cx="2990850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5" name="Picture 13"/>
          <p:cNvPicPr>
            <a:picLocks noChangeAspect="1" noChangeArrowheads="1"/>
          </p:cNvPicPr>
          <p:nvPr/>
        </p:nvPicPr>
        <p:blipFill>
          <a:blip r:embed="rId4" cstate="print"/>
          <a:srcRect r="8511" b="38667"/>
          <a:stretch>
            <a:fillRect/>
          </a:stretch>
        </p:blipFill>
        <p:spPr bwMode="auto">
          <a:xfrm flipH="1">
            <a:off x="4648200" y="2209800"/>
            <a:ext cx="4273826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55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Characteristics of the pit viper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4343400" cy="4876800"/>
          </a:xfrm>
        </p:spPr>
        <p:txBody>
          <a:bodyPr/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Can open its mouth very wide</a:t>
            </a:r>
          </a:p>
          <a:p>
            <a:pPr marL="0" indent="0"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Have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rather large, long fangs for injecting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venom</a:t>
            </a:r>
          </a:p>
          <a:p>
            <a:pPr marL="0" indent="0">
              <a:buNone/>
            </a:pPr>
            <a:r>
              <a:rPr lang="en-US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Are generally more easily irritated and aggressive in nature</a:t>
            </a:r>
          </a:p>
        </p:txBody>
      </p:sp>
      <p:graphicFrame>
        <p:nvGraphicFramePr>
          <p:cNvPr id="2356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074959"/>
              </p:ext>
            </p:extLst>
          </p:nvPr>
        </p:nvGraphicFramePr>
        <p:xfrm>
          <a:off x="4495800" y="1371600"/>
          <a:ext cx="4578626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1" name="Document" r:id="rId5" imgW="5705280" imgH="1514160" progId="">
                  <p:embed/>
                </p:oleObj>
              </mc:Choice>
              <mc:Fallback>
                <p:oleObj name="Document" r:id="rId5" imgW="5705280" imgH="1514160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371600"/>
                        <a:ext cx="4578626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8" descr="snake fa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68392" y="5562600"/>
            <a:ext cx="4242062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2355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182278"/>
            <a:ext cx="8839200" cy="1143000"/>
          </a:xfrm>
        </p:spPr>
        <p:txBody>
          <a:bodyPr/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The Snake that inject </a:t>
            </a:r>
            <a:r>
              <a:rPr lang="en-US" sz="4000" u="sng" dirty="0">
                <a:latin typeface="Arial" pitchFamily="34" charset="0"/>
                <a:cs typeface="Arial" pitchFamily="34" charset="0"/>
              </a:rPr>
              <a:t>Neurotoxic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 venom is: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8534400" cy="4876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				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The Coral Snake</a:t>
            </a:r>
          </a:p>
          <a:p>
            <a:pPr>
              <a:buFont typeface="Wingdings" pitchFamily="2" charset="2"/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		     “Red on yellow, kills a fellow…..”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sz="1600" dirty="0"/>
          </a:p>
          <a:p>
            <a:pPr>
              <a:buFont typeface="Wingdings" pitchFamily="2" charset="2"/>
              <a:buNone/>
            </a:pPr>
            <a:r>
              <a:rPr lang="en-US" sz="1600" b="1" dirty="0"/>
              <a:t>Scarlet Snake   Coral Snake  </a:t>
            </a:r>
            <a:r>
              <a:rPr lang="en-US" sz="1600" b="1" dirty="0" smtClean="0"/>
              <a:t>     Scarlet </a:t>
            </a:r>
            <a:r>
              <a:rPr lang="en-US" sz="1600" b="1" dirty="0"/>
              <a:t>King S.</a:t>
            </a:r>
          </a:p>
          <a:p>
            <a:pPr>
              <a:buFont typeface="Wingdings" pitchFamily="2" charset="2"/>
              <a:buNone/>
            </a:pPr>
            <a:r>
              <a:rPr lang="en-US" sz="1200" dirty="0"/>
              <a:t> </a:t>
            </a:r>
            <a:endParaRPr lang="en-US" sz="1800" dirty="0"/>
          </a:p>
        </p:txBody>
      </p:sp>
      <p:pic>
        <p:nvPicPr>
          <p:cNvPr id="26629" name="Picture 5" descr="coral snake lik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907148"/>
            <a:ext cx="3505200" cy="2787650"/>
          </a:xfrm>
          <a:prstGeom prst="rect">
            <a:avLst/>
          </a:prstGeom>
          <a:noFill/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2927932"/>
            <a:ext cx="4800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Bent-Up Arrow 5"/>
          <p:cNvSpPr/>
          <p:nvPr/>
        </p:nvSpPr>
        <p:spPr bwMode="auto">
          <a:xfrm flipV="1">
            <a:off x="1828800" y="2660076"/>
            <a:ext cx="6781800" cy="1447800"/>
          </a:xfrm>
          <a:prstGeom prst="bentUpArrow">
            <a:avLst>
              <a:gd name="adj1" fmla="val 6215"/>
              <a:gd name="adj2" fmla="val 17751"/>
              <a:gd name="adj3" fmla="val 31557"/>
            </a:avLst>
          </a:prstGeom>
          <a:solidFill>
            <a:schemeClr val="accent1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Characteristics of the coral snake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8153400" cy="4221163"/>
          </a:xfrm>
        </p:spPr>
        <p:txBody>
          <a:bodyPr/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Is secretive and not very aggressive in nature</a:t>
            </a:r>
          </a:p>
          <a:p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Cannot open its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                                     mouth very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wide</a:t>
            </a:r>
          </a:p>
          <a:p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Has very sharp teeth</a:t>
            </a:r>
          </a:p>
        </p:txBody>
      </p:sp>
      <p:pic>
        <p:nvPicPr>
          <p:cNvPr id="27657" name="Picture 9"/>
          <p:cNvPicPr>
            <a:picLocks noChangeAspect="1" noChangeArrowheads="1"/>
          </p:cNvPicPr>
          <p:nvPr/>
        </p:nvPicPr>
        <p:blipFill rotWithShape="1">
          <a:blip r:embed="rId3" cstate="print"/>
          <a:srcRect t="6402" b="5241"/>
          <a:stretch/>
        </p:blipFill>
        <p:spPr bwMode="auto">
          <a:xfrm>
            <a:off x="4495800" y="3746309"/>
            <a:ext cx="4648200" cy="3029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  <p:bldP spid="2765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09986"/>
            <a:ext cx="9144000" cy="1143000"/>
          </a:xfrm>
        </p:spPr>
        <p:txBody>
          <a:bodyPr/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Poisonous versus Non-Poisonous</a:t>
            </a:r>
            <a:br>
              <a:rPr lang="en-US" sz="4000" dirty="0">
                <a:latin typeface="Arial" pitchFamily="34" charset="0"/>
                <a:cs typeface="Arial" pitchFamily="34" charset="0"/>
              </a:rPr>
            </a:br>
            <a:r>
              <a:rPr lang="en-US" sz="4000" dirty="0">
                <a:latin typeface="Arial" pitchFamily="34" charset="0"/>
                <a:cs typeface="Arial" pitchFamily="34" charset="0"/>
              </a:rPr>
              <a:t>The Differences: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18684"/>
            <a:ext cx="8229600" cy="4419600"/>
          </a:xfr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Poisonous Snakes</a:t>
            </a:r>
            <a:r>
              <a:rPr lang="en-US" dirty="0"/>
              <a:t>		</a:t>
            </a:r>
            <a:r>
              <a:rPr lang="en-US" dirty="0" smtClean="0"/>
              <a:t>    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Non-Poisonous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dirty="0"/>
              <a:t>			</a:t>
            </a:r>
            <a:r>
              <a:rPr lang="en-US" dirty="0" smtClean="0"/>
              <a:t>       </a:t>
            </a:r>
            <a:r>
              <a:rPr lang="en-US" sz="2400" b="1" dirty="0" smtClean="0">
                <a:solidFill>
                  <a:srgbClr val="FFFF00"/>
                </a:solidFill>
              </a:rPr>
              <a:t>Fangs </a:t>
            </a:r>
            <a:r>
              <a:rPr lang="en-US" sz="2400" b="1" dirty="0">
                <a:solidFill>
                  <a:srgbClr val="FFFF00"/>
                </a:solidFill>
              </a:rPr>
              <a:t>and few teeth</a:t>
            </a:r>
          </a:p>
          <a:p>
            <a:pPr>
              <a:buFont typeface="Wingdings" pitchFamily="2" charset="2"/>
              <a:buNone/>
            </a:pPr>
            <a:r>
              <a:rPr lang="en-US" sz="2400" b="1" dirty="0">
                <a:solidFill>
                  <a:srgbClr val="FFFF00"/>
                </a:solidFill>
              </a:rPr>
              <a:t>				  </a:t>
            </a:r>
            <a:r>
              <a:rPr lang="en-US" sz="2400" b="1" dirty="0" smtClean="0">
                <a:solidFill>
                  <a:srgbClr val="FFFF00"/>
                </a:solidFill>
              </a:rPr>
              <a:t>      versus </a:t>
            </a:r>
          </a:p>
          <a:p>
            <a:pPr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					      many </a:t>
            </a:r>
            <a:r>
              <a:rPr lang="en-US" sz="2400" b="1" dirty="0">
                <a:solidFill>
                  <a:srgbClr val="FFFF00"/>
                </a:solidFill>
              </a:rPr>
              <a:t>teeth</a:t>
            </a:r>
          </a:p>
          <a:p>
            <a:pPr>
              <a:buFont typeface="Wingdings" pitchFamily="2" charset="2"/>
              <a:buNone/>
            </a:pPr>
            <a:endParaRPr lang="en-US" sz="2400" b="1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 b="1" dirty="0">
                <a:solidFill>
                  <a:srgbClr val="FFFF00"/>
                </a:solidFill>
              </a:rPr>
              <a:t>				</a:t>
            </a:r>
          </a:p>
          <a:p>
            <a:pPr>
              <a:buFont typeface="Wingdings" pitchFamily="2" charset="2"/>
              <a:buNone/>
            </a:pPr>
            <a:r>
              <a:rPr lang="en-US" sz="2400" b="1" dirty="0">
                <a:solidFill>
                  <a:srgbClr val="FFFF00"/>
                </a:solidFill>
              </a:rPr>
              <a:t>				</a:t>
            </a:r>
          </a:p>
          <a:p>
            <a:pPr>
              <a:buFont typeface="Wingdings" pitchFamily="2" charset="2"/>
              <a:buNone/>
            </a:pPr>
            <a:endParaRPr lang="en-US" sz="2400" b="1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 b="1" dirty="0">
                <a:solidFill>
                  <a:srgbClr val="FFFF00"/>
                </a:solidFill>
              </a:rPr>
              <a:t>			</a:t>
            </a:r>
            <a:r>
              <a:rPr lang="en-US" sz="2400" b="1" dirty="0" smtClean="0">
                <a:solidFill>
                  <a:srgbClr val="FFFF00"/>
                </a:solidFill>
              </a:rPr>
              <a:t>   Pits                versus              no </a:t>
            </a:r>
            <a:r>
              <a:rPr lang="en-US" sz="2400" b="1" dirty="0">
                <a:solidFill>
                  <a:srgbClr val="FFFF00"/>
                </a:solidFill>
              </a:rPr>
              <a:t>pits</a:t>
            </a:r>
          </a:p>
        </p:txBody>
      </p:sp>
      <p:pic>
        <p:nvPicPr>
          <p:cNvPr id="32772" name="Picture 4" descr="snake head poisono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28284"/>
            <a:ext cx="2463800" cy="1444625"/>
          </a:xfrm>
          <a:prstGeom prst="rect">
            <a:avLst/>
          </a:prstGeom>
          <a:noFill/>
        </p:spPr>
      </p:pic>
      <p:pic>
        <p:nvPicPr>
          <p:cNvPr id="32773" name="Picture 5" descr="snake head nonpois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228284"/>
            <a:ext cx="2362200" cy="1447800"/>
          </a:xfrm>
          <a:prstGeom prst="rect">
            <a:avLst/>
          </a:prstGeom>
          <a:noFill/>
        </p:spPr>
      </p:pic>
      <p:pic>
        <p:nvPicPr>
          <p:cNvPr id="32774" name="Picture 6" descr="poisonous snake head drawing"/>
          <p:cNvPicPr>
            <a:picLocks noChangeAspect="1" noChangeArrowheads="1"/>
          </p:cNvPicPr>
          <p:nvPr/>
        </p:nvPicPr>
        <p:blipFill>
          <a:blip r:embed="rId5" cstate="print">
            <a:lum contrast="6000"/>
          </a:blip>
          <a:srcRect/>
          <a:stretch>
            <a:fillRect/>
          </a:stretch>
        </p:blipFill>
        <p:spPr bwMode="auto">
          <a:xfrm>
            <a:off x="533400" y="3828484"/>
            <a:ext cx="3429000" cy="1482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775" name="Picture 7" descr="coral snake head 2"/>
          <p:cNvPicPr>
            <a:picLocks noChangeAspect="1" noChangeArrowheads="1"/>
          </p:cNvPicPr>
          <p:nvPr/>
        </p:nvPicPr>
        <p:blipFill>
          <a:blip r:embed="rId6" cstate="print">
            <a:lum contrast="6000"/>
          </a:blip>
          <a:srcRect t="16975" b="6631"/>
          <a:stretch>
            <a:fillRect/>
          </a:stretch>
        </p:blipFill>
        <p:spPr bwMode="auto">
          <a:xfrm>
            <a:off x="5334000" y="3828484"/>
            <a:ext cx="3200400" cy="14938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9" name="Straight Arrow Connector 8"/>
          <p:cNvCxnSpPr/>
          <p:nvPr/>
        </p:nvCxnSpPr>
        <p:spPr bwMode="auto">
          <a:xfrm flipH="1">
            <a:off x="3048000" y="2761684"/>
            <a:ext cx="2590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4648200" y="3676084"/>
            <a:ext cx="1371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6019800"/>
            <a:ext cx="1676400" cy="76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Poisonous versus Non-Poisonous</a:t>
            </a:r>
            <a:br>
              <a:rPr lang="en-US" sz="4000" dirty="0">
                <a:latin typeface="Arial" pitchFamily="34" charset="0"/>
                <a:cs typeface="Arial" pitchFamily="34" charset="0"/>
              </a:rPr>
            </a:br>
            <a:r>
              <a:rPr lang="en-US" sz="4000" dirty="0">
                <a:latin typeface="Arial" pitchFamily="34" charset="0"/>
                <a:cs typeface="Arial" pitchFamily="34" charset="0"/>
              </a:rPr>
              <a:t>The Differences: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239" y="1621660"/>
            <a:ext cx="8382000" cy="4906963"/>
          </a:xfr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txBody>
          <a:bodyPr/>
          <a:lstStyle/>
          <a:p>
            <a:pPr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Poisonous Snakes</a:t>
            </a:r>
            <a:r>
              <a:rPr lang="en-US" dirty="0"/>
              <a:t>		      </a:t>
            </a:r>
            <a:r>
              <a:rPr lang="en-US" dirty="0">
                <a:latin typeface="Arial" pitchFamily="34" charset="0"/>
                <a:cs typeface="Arial" pitchFamily="34" charset="0"/>
              </a:rPr>
              <a:t>Non-Poisonous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			      </a:t>
            </a:r>
            <a:r>
              <a:rPr lang="en-US" dirty="0"/>
              <a:t>	</a:t>
            </a:r>
            <a:r>
              <a:rPr lang="en-US" dirty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cont.’d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Font typeface="Wingdings" pitchFamily="2" charset="2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			         </a:t>
            </a:r>
            <a:r>
              <a:rPr lang="en-US" sz="2400" b="1" dirty="0" err="1" smtClean="0">
                <a:solidFill>
                  <a:srgbClr val="FFFF00"/>
                </a:solidFill>
              </a:rPr>
              <a:t>Slitted</a:t>
            </a:r>
            <a:r>
              <a:rPr lang="en-US" sz="2400" b="1" dirty="0" smtClean="0">
                <a:solidFill>
                  <a:srgbClr val="FFFF00"/>
                </a:solidFill>
              </a:rPr>
              <a:t> pupils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				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</a:rPr>
              <a:t>      versus  round </a:t>
            </a:r>
            <a:r>
              <a:rPr lang="en-US" sz="2400" b="1" dirty="0">
                <a:solidFill>
                  <a:srgbClr val="FFFF00"/>
                </a:solidFill>
              </a:rPr>
              <a:t>eyes   </a:t>
            </a:r>
          </a:p>
          <a:p>
            <a:pPr>
              <a:buFont typeface="Wingdings" pitchFamily="2" charset="2"/>
              <a:buNone/>
            </a:pPr>
            <a:endParaRPr lang="en-US" sz="2400" b="1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 b="1" dirty="0">
                <a:solidFill>
                  <a:srgbClr val="FFFF00"/>
                </a:solidFill>
              </a:rPr>
              <a:t>			</a:t>
            </a:r>
            <a:r>
              <a:rPr lang="en-US" sz="2400" b="1" dirty="0" smtClean="0">
                <a:solidFill>
                  <a:srgbClr val="FFFF00"/>
                </a:solidFill>
              </a:rPr>
              <a:t>        </a:t>
            </a:r>
          </a:p>
          <a:p>
            <a:pPr>
              <a:buFont typeface="Wingdings" pitchFamily="2" charset="2"/>
              <a:buNone/>
            </a:pPr>
            <a:r>
              <a:rPr lang="en-US" sz="2400" b="1" dirty="0">
                <a:solidFill>
                  <a:srgbClr val="FFFF00"/>
                </a:solidFill>
              </a:rPr>
              <a:t>	</a:t>
            </a:r>
            <a:r>
              <a:rPr lang="en-US" sz="2400" b="1" dirty="0" smtClean="0">
                <a:solidFill>
                  <a:srgbClr val="FFFF00"/>
                </a:solidFill>
              </a:rPr>
              <a:t>		       Angular </a:t>
            </a:r>
            <a:r>
              <a:rPr lang="en-US" sz="2400" b="1" dirty="0">
                <a:solidFill>
                  <a:srgbClr val="FFFF00"/>
                </a:solidFill>
              </a:rPr>
              <a:t>head 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				 versus rounded </a:t>
            </a:r>
            <a:r>
              <a:rPr lang="en-US" sz="2400" b="1" dirty="0">
                <a:solidFill>
                  <a:srgbClr val="FFFF00"/>
                </a:solidFill>
              </a:rPr>
              <a:t>head</a:t>
            </a:r>
          </a:p>
          <a:p>
            <a:pPr>
              <a:buFont typeface="Wingdings" pitchFamily="2" charset="2"/>
              <a:buNone/>
            </a:pPr>
            <a:endParaRPr lang="en-US" sz="2400" b="1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 b="1" dirty="0">
                <a:solidFill>
                  <a:srgbClr val="FFFF00"/>
                </a:solidFill>
              </a:rPr>
              <a:t>	 	</a:t>
            </a:r>
          </a:p>
        </p:txBody>
      </p:sp>
      <p:pic>
        <p:nvPicPr>
          <p:cNvPr id="33797" name="Picture 5" descr="eye ps"/>
          <p:cNvPicPr>
            <a:picLocks noChangeAspect="1" noChangeArrowheads="1"/>
          </p:cNvPicPr>
          <p:nvPr/>
        </p:nvPicPr>
        <p:blipFill>
          <a:blip r:embed="rId4" cstate="print">
            <a:lum contrast="12000"/>
          </a:blip>
          <a:srcRect/>
          <a:stretch>
            <a:fillRect/>
          </a:stretch>
        </p:blipFill>
        <p:spPr bwMode="auto">
          <a:xfrm>
            <a:off x="6400800" y="2286000"/>
            <a:ext cx="2401455" cy="1524000"/>
          </a:xfrm>
          <a:prstGeom prst="rect">
            <a:avLst/>
          </a:prstGeom>
          <a:noFill/>
        </p:spPr>
      </p:pic>
      <p:pic>
        <p:nvPicPr>
          <p:cNvPr id="33798" name="Picture 6" descr="snake head nps"/>
          <p:cNvPicPr>
            <a:picLocks noChangeAspect="1" noChangeArrowheads="1"/>
          </p:cNvPicPr>
          <p:nvPr/>
        </p:nvPicPr>
        <p:blipFill>
          <a:blip r:embed="rId5" cstate="print">
            <a:lum contrast="24000"/>
          </a:blip>
          <a:srcRect/>
          <a:stretch>
            <a:fillRect/>
          </a:stretch>
        </p:blipFill>
        <p:spPr bwMode="auto">
          <a:xfrm>
            <a:off x="6204498" y="4572000"/>
            <a:ext cx="2581835" cy="1371600"/>
          </a:xfrm>
          <a:prstGeom prst="rect">
            <a:avLst/>
          </a:prstGeom>
          <a:noFill/>
        </p:spPr>
      </p:pic>
      <p:pic>
        <p:nvPicPr>
          <p:cNvPr id="33799" name="Picture 7" descr="snake head ps"/>
          <p:cNvPicPr>
            <a:picLocks noChangeAspect="1" noChangeArrowheads="1"/>
          </p:cNvPicPr>
          <p:nvPr/>
        </p:nvPicPr>
        <p:blipFill>
          <a:blip r:embed="rId6" cstate="print">
            <a:lum contrast="30000"/>
          </a:blip>
          <a:srcRect/>
          <a:stretch>
            <a:fillRect/>
          </a:stretch>
        </p:blipFill>
        <p:spPr bwMode="auto">
          <a:xfrm>
            <a:off x="457200" y="4622883"/>
            <a:ext cx="2362200" cy="1292284"/>
          </a:xfrm>
          <a:prstGeom prst="rect">
            <a:avLst/>
          </a:prstGeom>
          <a:noFill/>
        </p:spPr>
      </p:pic>
      <p:graphicFrame>
        <p:nvGraphicFramePr>
          <p:cNvPr id="3380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5991734"/>
              </p:ext>
            </p:extLst>
          </p:nvPr>
        </p:nvGraphicFramePr>
        <p:xfrm>
          <a:off x="457200" y="2286000"/>
          <a:ext cx="23622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2" name="Drawing" r:id="rId7" imgW="1600210" imgH="1057435" progId="Presentations.Drawing.13">
                  <p:embed/>
                </p:oleObj>
              </mc:Choice>
              <mc:Fallback>
                <p:oleObj name="Drawing" r:id="rId7" imgW="1600210" imgH="1057435" progId="Presentations.Drawing.1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86000"/>
                        <a:ext cx="2362200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/>
          <p:nvPr/>
        </p:nvCxnSpPr>
        <p:spPr bwMode="auto">
          <a:xfrm flipH="1">
            <a:off x="2819400" y="3200400"/>
            <a:ext cx="1676400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4800600" y="3657600"/>
            <a:ext cx="1393776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flipH="1">
            <a:off x="2819400" y="5181600"/>
            <a:ext cx="1676400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4191000" y="5638800"/>
            <a:ext cx="1828800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1"/>
            <a:ext cx="8382000" cy="4572000"/>
          </a:xfr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txBody>
          <a:bodyPr/>
          <a:lstStyle/>
          <a:p>
            <a:pPr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Poisonous Snakes</a:t>
            </a:r>
            <a:r>
              <a:rPr lang="en-US" dirty="0"/>
              <a:t>		      </a:t>
            </a:r>
            <a:r>
              <a:rPr lang="en-US" dirty="0">
                <a:latin typeface="Arial" pitchFamily="34" charset="0"/>
                <a:cs typeface="Arial" pitchFamily="34" charset="0"/>
              </a:rPr>
              <a:t>Non-Poisonous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			</a:t>
            </a:r>
            <a:r>
              <a:rPr lang="en-US" dirty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(cont.’d)</a:t>
            </a:r>
          </a:p>
          <a:p>
            <a:pPr>
              <a:buFont typeface="Wingdings" pitchFamily="2" charset="2"/>
              <a:buNone/>
            </a:pPr>
            <a:r>
              <a:rPr lang="en-US" sz="2800" dirty="0"/>
              <a:t>	</a:t>
            </a:r>
            <a:r>
              <a:rPr lang="en-US" sz="2400" b="1" dirty="0">
                <a:solidFill>
                  <a:srgbClr val="FFFF00"/>
                </a:solidFill>
              </a:rPr>
              <a:t>	</a:t>
            </a:r>
            <a:r>
              <a:rPr lang="en-US" sz="2400" b="1" dirty="0" smtClean="0">
                <a:solidFill>
                  <a:srgbClr val="FFFF00"/>
                </a:solidFill>
              </a:rPr>
              <a:t>Single-row 		   vs. 		    double-row </a:t>
            </a:r>
          </a:p>
          <a:p>
            <a:pPr>
              <a:buFont typeface="Wingdings" pitchFamily="2" charset="2"/>
              <a:buNone/>
            </a:pPr>
            <a:endParaRPr lang="en-US" sz="2400" b="1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endParaRPr lang="en-US" sz="2400" b="1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endParaRPr lang="en-US" sz="2400" b="1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endParaRPr lang="en-US" sz="2400" b="1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endParaRPr lang="en-US" sz="2400" b="1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800" b="1" dirty="0" smtClean="0">
                <a:solidFill>
                  <a:srgbClr val="FFFF00"/>
                </a:solidFill>
              </a:rPr>
              <a:t>of  subcaudal </a:t>
            </a:r>
            <a:r>
              <a:rPr lang="en-US" sz="2800" b="1" dirty="0">
                <a:solidFill>
                  <a:srgbClr val="FFFF00"/>
                </a:solidFill>
              </a:rPr>
              <a:t>scales</a:t>
            </a:r>
          </a:p>
        </p:txBody>
      </p:sp>
      <p:graphicFrame>
        <p:nvGraphicFramePr>
          <p:cNvPr id="3380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2862909"/>
              </p:ext>
            </p:extLst>
          </p:nvPr>
        </p:nvGraphicFramePr>
        <p:xfrm>
          <a:off x="533400" y="3200400"/>
          <a:ext cx="803148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3" name="Drawing" r:id="rId4" imgW="4914708" imgH="1038280" progId="Presentations.Drawing.13">
                  <p:embed/>
                </p:oleObj>
              </mc:Choice>
              <mc:Fallback>
                <p:oleObj name="Drawing" r:id="rId4" imgW="4914708" imgH="1038280" progId="Presentations.Drawing.1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contrast="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200400"/>
                        <a:ext cx="803148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Poisonous versus Non-Poisonous</a:t>
            </a:r>
            <a:br>
              <a:rPr lang="en-US" sz="4000" dirty="0">
                <a:latin typeface="Arial" pitchFamily="34" charset="0"/>
                <a:cs typeface="Arial" pitchFamily="34" charset="0"/>
              </a:rPr>
            </a:br>
            <a:r>
              <a:rPr lang="en-US" sz="4000" dirty="0">
                <a:latin typeface="Arial" pitchFamily="34" charset="0"/>
                <a:cs typeface="Arial" pitchFamily="34" charset="0"/>
              </a:rPr>
              <a:t>The Differences:</a:t>
            </a:r>
          </a:p>
        </p:txBody>
      </p:sp>
      <p:pic>
        <p:nvPicPr>
          <p:cNvPr id="33803" name="Picture 11" descr="http://t2.gstatic.com/images?q=tbn:ANd9GcSiJfMo0CUcz_R0ttBOg56v2YkOGDnezJ-3oTQweCDj83cn4sFuhA"/>
          <p:cNvPicPr>
            <a:picLocks noChangeAspect="1" noChangeArrowheads="1"/>
          </p:cNvPicPr>
          <p:nvPr/>
        </p:nvPicPr>
        <p:blipFill>
          <a:blip r:embed="rId6" cstate="print"/>
          <a:srcRect t="10667" b="46667"/>
          <a:stretch>
            <a:fillRect/>
          </a:stretch>
        </p:blipFill>
        <p:spPr bwMode="auto">
          <a:xfrm>
            <a:off x="685800" y="4114800"/>
            <a:ext cx="3209925" cy="609600"/>
          </a:xfrm>
          <a:prstGeom prst="rect">
            <a:avLst/>
          </a:prstGeom>
          <a:noFill/>
        </p:spPr>
      </p:pic>
      <p:pic>
        <p:nvPicPr>
          <p:cNvPr id="33805" name="Picture 13" descr="http://t2.gstatic.com/images?q=tbn:ANd9GcSiJfMo0CUcz_R0ttBOg56v2YkOGDnezJ-3oTQweCDj83cn4sFuhA"/>
          <p:cNvPicPr>
            <a:picLocks noChangeAspect="1" noChangeArrowheads="1"/>
          </p:cNvPicPr>
          <p:nvPr/>
        </p:nvPicPr>
        <p:blipFill>
          <a:blip r:embed="rId6" cstate="print"/>
          <a:srcRect t="52000" b="5333"/>
          <a:stretch>
            <a:fillRect/>
          </a:stretch>
        </p:blipFill>
        <p:spPr bwMode="auto">
          <a:xfrm rot="10800000">
            <a:off x="5181600" y="4146645"/>
            <a:ext cx="3276600" cy="609600"/>
          </a:xfrm>
          <a:prstGeom prst="rect">
            <a:avLst/>
          </a:prstGeom>
          <a:noFill/>
        </p:spPr>
      </p:pic>
      <p:pic>
        <p:nvPicPr>
          <p:cNvPr id="35847" name="Picture 7" descr="http://ts1.mm.bing.net/th?&amp;id=HN.607992778843882246&amp;w=300&amp;h=300&amp;c=0&amp;pid=1.9&amp;rs=0&amp;p=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953000"/>
            <a:ext cx="28575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/>
          <p:cNvCxnSpPr/>
          <p:nvPr/>
        </p:nvCxnSpPr>
        <p:spPr bwMode="auto">
          <a:xfrm flipV="1">
            <a:off x="6324600" y="4648200"/>
            <a:ext cx="394855" cy="4572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H="1" flipV="1">
            <a:off x="3124200" y="4648200"/>
            <a:ext cx="1143000" cy="13716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9040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nimBg="1"/>
      <p:bldP spid="3379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-53104"/>
            <a:ext cx="8229600" cy="11430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Snake Facts or Fiction?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5224"/>
            <a:ext cx="8763000" cy="4953000"/>
          </a:xfrm>
        </p:spPr>
        <p:txBody>
          <a:bodyPr/>
          <a:lstStyle/>
          <a:p>
            <a:r>
              <a:rPr lang="en-US" sz="2000" b="1" u="sng" dirty="0">
                <a:latin typeface="Arial" pitchFamily="34" charset="0"/>
                <a:cs typeface="Arial" pitchFamily="34" charset="0"/>
              </a:rPr>
              <a:t>Every bite is fatal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! 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Wrong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–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Not every bite results in venom release.  Also, length of time since last venom release is important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b="1" u="sng" dirty="0">
                <a:latin typeface="Arial" pitchFamily="34" charset="0"/>
                <a:cs typeface="Arial" pitchFamily="34" charset="0"/>
              </a:rPr>
              <a:t>Season of the year has nothing to do with venom release! 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Wrong -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Less venom is released in the fall than in the spring.  The size of the victim is very important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b="1" u="sng" dirty="0">
                <a:latin typeface="Arial" pitchFamily="34" charset="0"/>
                <a:cs typeface="Arial" pitchFamily="34" charset="0"/>
              </a:rPr>
              <a:t>A snake cannot bite under water! </a:t>
            </a:r>
            <a:endParaRPr lang="en-US" sz="2000" b="1" u="sng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	Wrong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-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 They can eat under water and can bite under water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b="1" u="sng" dirty="0">
                <a:latin typeface="Arial" pitchFamily="34" charset="0"/>
                <a:cs typeface="Arial" pitchFamily="34" charset="0"/>
              </a:rPr>
              <a:t>A snake will protect their young! </a:t>
            </a:r>
            <a:endParaRPr lang="en-US" sz="2000" b="1" u="sng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	Wrong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-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 Snakes have no parental instinct.  When a snake opens its mouth it is to eat their young, not to sing to them.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-42043"/>
            <a:ext cx="8229600" cy="11430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More Snake Facts or Fiction!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39808"/>
            <a:ext cx="87630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b="1" u="sng" dirty="0">
                <a:latin typeface="Arial" pitchFamily="34" charset="0"/>
                <a:cs typeface="Arial" pitchFamily="34" charset="0"/>
              </a:rPr>
              <a:t>Counting the number of rattles will give an idea of its age!  </a:t>
            </a: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Wrong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-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 A rattlesnake will add a new rattle each time it sheds its skin (2-4 times a year) and to complicate matters the rattles break off easily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000" b="1" u="sng" dirty="0">
                <a:latin typeface="Arial" pitchFamily="34" charset="0"/>
                <a:cs typeface="Arial" pitchFamily="34" charset="0"/>
              </a:rPr>
              <a:t>Snakes hibernate in dens! </a:t>
            </a:r>
            <a:endParaRPr lang="en-US" sz="2000" b="1" u="sng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Right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-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 As many as 50-75 may hibernate together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9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000" b="1" u="sng" dirty="0">
                <a:latin typeface="Arial" pitchFamily="34" charset="0"/>
                <a:cs typeface="Arial" pitchFamily="34" charset="0"/>
              </a:rPr>
              <a:t>The color of its victim has nothing to do with its strike! </a:t>
            </a: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       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Wrong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–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Light colored animals and light colored clothing reflects more heat than dark.  Thus, will be struck at quicker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000" b="1" u="sng" dirty="0">
                <a:latin typeface="Arial" pitchFamily="34" charset="0"/>
                <a:cs typeface="Arial" pitchFamily="34" charset="0"/>
              </a:rPr>
              <a:t>Snakes can strike at great distances! </a:t>
            </a:r>
            <a:endParaRPr lang="en-US" sz="2000" b="1" u="sng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Wrong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–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 A snake can strike only 1/3 – 1/2 of its body length.  And, from a coiled position only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9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000" b="1" u="sng" dirty="0">
                <a:latin typeface="Arial" pitchFamily="34" charset="0"/>
                <a:cs typeface="Arial" pitchFamily="34" charset="0"/>
              </a:rPr>
              <a:t>Snakes are predictable!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Wrong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–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 Expect the unexpected!!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90678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Signs and Symptoms: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Pit Vipers</a:t>
            </a:r>
            <a:endParaRPr lang="en-US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839200" cy="4525963"/>
          </a:xfrm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Immediate pain and burning at bite site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Within a few minutes redness and swelling develops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Bite site develops a purplish discoloration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Nausea and Vomiting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Dizziness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Weakness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Sweats and chills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Metallic or rubbery taste in mouth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Signs and Symptoms: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u="sng" dirty="0" smtClean="0">
                <a:latin typeface="Arial" pitchFamily="34" charset="0"/>
                <a:cs typeface="Arial" pitchFamily="34" charset="0"/>
              </a:rPr>
              <a:t>Coral Snakes</a:t>
            </a:r>
            <a:endParaRPr lang="en-US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Generalized symptoms (drowsiness, weakness)   	may be delayed 1-8 hours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Numbness at bite site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Blurred vision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Slurred speech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Salivation</a:t>
            </a:r>
            <a:r>
              <a:rPr lang="en-US" sz="2800" u="sng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Seizures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28600"/>
            <a:ext cx="9144000" cy="914400"/>
          </a:xfrm>
        </p:spPr>
        <p:txBody>
          <a:bodyPr/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Snake ID – Non-Poisonous Snakes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1412"/>
            <a:ext cx="8229600" cy="3886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			       </a:t>
            </a:r>
            <a:r>
              <a:rPr lang="en-US" dirty="0">
                <a:latin typeface="Arial" pitchFamily="34" charset="0"/>
                <a:cs typeface="Arial" pitchFamily="34" charset="0"/>
              </a:rPr>
              <a:t>“The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Kingsnakes</a:t>
            </a:r>
            <a:r>
              <a:rPr lang="en-US" dirty="0">
                <a:latin typeface="Arial" pitchFamily="34" charset="0"/>
                <a:cs typeface="Arial" pitchFamily="34" charset="0"/>
              </a:rPr>
              <a:t>”</a:t>
            </a:r>
          </a:p>
          <a:p>
            <a:pPr>
              <a:buFont typeface="Wingdings" pitchFamily="2" charset="2"/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Speckled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Kingsnake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			  Scarlet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Kingsnake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Louisiana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Milksnake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	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Black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Kingsnake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8" name="Picture 4" descr="kingsnake black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4952999" y="4267200"/>
            <a:ext cx="2863273" cy="1835431"/>
          </a:xfrm>
          <a:prstGeom prst="rect">
            <a:avLst/>
          </a:prstGeom>
          <a:noFill/>
        </p:spPr>
      </p:pic>
      <p:pic>
        <p:nvPicPr>
          <p:cNvPr id="36869" name="Picture 5" descr="kingsnake milksnak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4257964"/>
            <a:ext cx="2779776" cy="1828800"/>
          </a:xfrm>
          <a:prstGeom prst="rect">
            <a:avLst/>
          </a:prstGeom>
          <a:noFill/>
        </p:spPr>
      </p:pic>
      <p:pic>
        <p:nvPicPr>
          <p:cNvPr id="36870" name="Picture 6" descr="kingsnake scarlet"/>
          <p:cNvPicPr>
            <a:picLocks noChangeAspect="1" noChangeArrowheads="1"/>
          </p:cNvPicPr>
          <p:nvPr/>
        </p:nvPicPr>
        <p:blipFill>
          <a:blip r:embed="rId5" cstate="print">
            <a:lum contrast="12000"/>
          </a:blip>
          <a:srcRect/>
          <a:stretch>
            <a:fillRect/>
          </a:stretch>
        </p:blipFill>
        <p:spPr bwMode="auto">
          <a:xfrm>
            <a:off x="5410200" y="2117869"/>
            <a:ext cx="2703513" cy="1749425"/>
          </a:xfrm>
          <a:prstGeom prst="rect">
            <a:avLst/>
          </a:prstGeom>
          <a:noFill/>
        </p:spPr>
      </p:pic>
      <p:pic>
        <p:nvPicPr>
          <p:cNvPr id="36871" name="Picture 7" descr="kingsnake speckled"/>
          <p:cNvPicPr>
            <a:picLocks noChangeAspect="1" noChangeArrowheads="1"/>
          </p:cNvPicPr>
          <p:nvPr/>
        </p:nvPicPr>
        <p:blipFill>
          <a:blip r:embed="rId6" cstate="print">
            <a:lum contrast="18000"/>
          </a:blip>
          <a:srcRect/>
          <a:stretch>
            <a:fillRect/>
          </a:stretch>
        </p:blipFill>
        <p:spPr bwMode="auto">
          <a:xfrm>
            <a:off x="762000" y="2131288"/>
            <a:ext cx="2986088" cy="1771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Non-Poisonous</a:t>
            </a:r>
            <a:r>
              <a:rPr lang="en-US" dirty="0">
                <a:latin typeface="Arial" pitchFamily="34" charset="0"/>
                <a:cs typeface="Arial" pitchFamily="34" charset="0"/>
              </a:rPr>
              <a:t> Snakes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3429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				       </a:t>
            </a:r>
            <a:r>
              <a:rPr lang="en-US" sz="2400" b="1" u="sng" dirty="0"/>
              <a:t>Others:</a:t>
            </a:r>
          </a:p>
          <a:p>
            <a:pPr>
              <a:buFont typeface="Wingdings" pitchFamily="2" charset="2"/>
              <a:buNone/>
            </a:pPr>
            <a:r>
              <a:rPr lang="en-US" sz="2400" dirty="0"/>
              <a:t>   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Water Snake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Texas Rat Snake	 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Ribbon Snake</a:t>
            </a:r>
          </a:p>
          <a:p>
            <a:pPr>
              <a:buFont typeface="Wingdings" pitchFamily="2" charset="2"/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Wormsnake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Black Racer	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Scarlet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Snake</a:t>
            </a:r>
          </a:p>
          <a:p>
            <a:pPr>
              <a:buFont typeface="Wingdings" pitchFamily="2" charset="2"/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2" name="Picture 4" descr="nps worm snake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rcRect/>
          <a:stretch>
            <a:fillRect/>
          </a:stretch>
        </p:blipFill>
        <p:spPr bwMode="auto">
          <a:xfrm>
            <a:off x="457199" y="4345712"/>
            <a:ext cx="2391437" cy="1720850"/>
          </a:xfrm>
          <a:prstGeom prst="rect">
            <a:avLst/>
          </a:prstGeom>
          <a:noFill/>
        </p:spPr>
      </p:pic>
      <p:pic>
        <p:nvPicPr>
          <p:cNvPr id="37893" name="Picture 5" descr="nps texas rat snak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2209800"/>
            <a:ext cx="2463800" cy="1643063"/>
          </a:xfrm>
          <a:prstGeom prst="rect">
            <a:avLst/>
          </a:prstGeom>
          <a:noFill/>
        </p:spPr>
      </p:pic>
      <p:pic>
        <p:nvPicPr>
          <p:cNvPr id="37894" name="Picture 6" descr="nps ribb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97030" y="2209800"/>
            <a:ext cx="2464370" cy="1676400"/>
          </a:xfrm>
          <a:prstGeom prst="rect">
            <a:avLst/>
          </a:prstGeom>
          <a:noFill/>
        </p:spPr>
      </p:pic>
      <p:pic>
        <p:nvPicPr>
          <p:cNvPr id="37895" name="Picture 7" descr="nps scarlet snak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97030" y="4347300"/>
            <a:ext cx="2464369" cy="1730375"/>
          </a:xfrm>
          <a:prstGeom prst="rect">
            <a:avLst/>
          </a:prstGeom>
          <a:noFill/>
        </p:spPr>
      </p:pic>
      <p:pic>
        <p:nvPicPr>
          <p:cNvPr id="37896" name="Picture 8" descr="nps black race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6600" y="4345712"/>
            <a:ext cx="2463800" cy="1731963"/>
          </a:xfrm>
          <a:prstGeom prst="rect">
            <a:avLst/>
          </a:prstGeom>
          <a:noFill/>
        </p:spPr>
      </p:pic>
      <p:pic>
        <p:nvPicPr>
          <p:cNvPr id="37898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2209801"/>
            <a:ext cx="2391438" cy="16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Snake Safety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If you are not 100% absolutely certain of the identification, then </a:t>
            </a:r>
            <a:r>
              <a:rPr lang="en-US" sz="2800" b="1" u="sng" dirty="0">
                <a:latin typeface="Arial" pitchFamily="34" charset="0"/>
                <a:cs typeface="Arial" pitchFamily="34" charset="0"/>
              </a:rPr>
              <a:t>LEAVE IT ALONE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!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We are most likely to be bitten on the hand, lower arm, lower leg, ankle and foot.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Wear tall leather boots and work gloves when working outdoors.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Be aware that snakes rest during the day, and hunt late afternoon or early evening.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Pit vipers are generally more aggressive in nature than the coral snake and non-poisonous snakes.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Snake Hideouts</a:t>
            </a:r>
            <a:br>
              <a:rPr lang="en-US" sz="4000" dirty="0">
                <a:latin typeface="Arial" pitchFamily="34" charset="0"/>
                <a:cs typeface="Arial" pitchFamily="34" charset="0"/>
              </a:rPr>
            </a:br>
            <a:r>
              <a:rPr lang="en-US" sz="3200" dirty="0">
                <a:latin typeface="Arial" pitchFamily="34" charset="0"/>
                <a:cs typeface="Arial" pitchFamily="34" charset="0"/>
              </a:rPr>
              <a:t>“Let a sleeping snake lie”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Firewood stacked directly on the ground.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Old lumber or junk piles.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Garden and flower beds with heavy mulch and/or ground covers.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Untrimmed shrubs and shrubs growing next to a foundation.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Unmowed and unkept lawns, abandoned lots, and fields with tall vegetation.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Snake Hideouts</a:t>
            </a:r>
            <a:br>
              <a:rPr lang="en-US" sz="4000" dirty="0">
                <a:latin typeface="Arial" pitchFamily="34" charset="0"/>
                <a:cs typeface="Arial" pitchFamily="34" charset="0"/>
              </a:rPr>
            </a:br>
            <a:r>
              <a:rPr lang="en-US" sz="4000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cont’d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Pond and stream banks where there is abundant debris or trash.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Attics with a rodent, bird, or bat problem.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Feed storage areas in barn hay lofts where rodents may be abundant.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Wall voids and crevices. 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Empty plant pots and other containers.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First Aid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When bitten, you must remain </a:t>
            </a:r>
            <a:r>
              <a:rPr lang="en-US" sz="2800" b="1" u="sng" dirty="0">
                <a:latin typeface="Arial" pitchFamily="34" charset="0"/>
                <a:cs typeface="Arial" pitchFamily="34" charset="0"/>
              </a:rPr>
              <a:t>calm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  The more you panic the faster blood circulates.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While you are remaining calm, attempt to determine if you were actually bitten by a poisonous snake.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If it was indeed a poisonous snake, kill it or have someone kill it for you.  The save the snake for accurate identification.</a:t>
            </a:r>
          </a:p>
        </p:txBody>
      </p:sp>
      <p:pic>
        <p:nvPicPr>
          <p:cNvPr id="39940" name="Picture 4" descr="red cro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81000"/>
            <a:ext cx="965200" cy="971550"/>
          </a:xfrm>
          <a:prstGeom prst="rect">
            <a:avLst/>
          </a:prstGeom>
          <a:noFill/>
        </p:spPr>
      </p:pic>
      <p:pic>
        <p:nvPicPr>
          <p:cNvPr id="39941" name="Picture 5" descr="red cro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81000"/>
            <a:ext cx="965200" cy="971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6019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Place a constricting band (not a tight tourniquet) just up from the bite.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Elevate the wound area above the shoulders to slow circulation and </a:t>
            </a:r>
            <a:r>
              <a:rPr lang="en-US" sz="2800" u="sng" dirty="0">
                <a:latin typeface="Arial" pitchFamily="34" charset="0"/>
                <a:cs typeface="Arial" pitchFamily="34" charset="0"/>
              </a:rPr>
              <a:t>utilize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an ice pack.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If bitten on the face do not use a constricting band around your neck.  Consider the ice treatment here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 And, pray – pray hard!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Get to a doctor as rapidly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possible. 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	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And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b="1" u="sng" dirty="0">
                <a:latin typeface="Arial" pitchFamily="34" charset="0"/>
                <a:cs typeface="Arial" pitchFamily="34" charset="0"/>
              </a:rPr>
              <a:t>bring the </a:t>
            </a:r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snake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!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lum contrast="16000"/>
          </a:blip>
          <a:srcRect/>
          <a:stretch>
            <a:fillRect/>
          </a:stretch>
        </p:blipFill>
        <p:spPr bwMode="auto">
          <a:xfrm>
            <a:off x="4993441" y="3886201"/>
            <a:ext cx="415055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/>
    <p:sndAc>
      <p:stSnd>
        <p:snd r:embed="rId3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47900" y="1828800"/>
            <a:ext cx="4495800" cy="1600200"/>
          </a:xfrm>
          <a:ln w="38100" cmpd="dbl">
            <a:solidFill>
              <a:schemeClr val="tx1"/>
            </a:solidFill>
          </a:ln>
        </p:spPr>
        <p:txBody>
          <a:bodyPr/>
          <a:lstStyle/>
          <a:p>
            <a:r>
              <a:rPr lang="en-US" sz="5400" u="sng" dirty="0"/>
              <a:t>THE END</a:t>
            </a:r>
            <a:r>
              <a:rPr lang="en-US" sz="5400" dirty="0" smtClean="0"/>
              <a:t>!</a:t>
            </a:r>
            <a:br>
              <a:rPr lang="en-US" sz="5400" dirty="0" smtClean="0"/>
            </a:br>
            <a:r>
              <a:rPr lang="en-US" sz="5400" dirty="0" smtClean="0"/>
              <a:t>Questions ?</a:t>
            </a:r>
            <a:endParaRPr lang="en-US" sz="5400" dirty="0"/>
          </a:p>
        </p:txBody>
      </p:sp>
      <p:sp>
        <p:nvSpPr>
          <p:cNvPr id="12" name="Rectangle 11"/>
          <p:cNvSpPr/>
          <p:nvPr/>
        </p:nvSpPr>
        <p:spPr>
          <a:xfrm>
            <a:off x="0" y="527868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Educational programs of Texas </a:t>
            </a:r>
            <a:r>
              <a:rPr lang="en-US" dirty="0" smtClean="0"/>
              <a:t>A&amp;M </a:t>
            </a:r>
            <a:r>
              <a:rPr lang="en-US" dirty="0" smtClean="0"/>
              <a:t>AgriLife Extension Service are open to all people without regard to race, color, sex, disability, religion, age, or national origin.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4636976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This presentation is intended for educational use only.  Photographs and charts were found at various educational website nationwide.</a:t>
            </a:r>
            <a:endParaRPr lang="en-US" i="1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40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40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40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40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theme/theme1.xml><?xml version="1.0" encoding="utf-8"?>
<a:theme xmlns:a="http://schemas.openxmlformats.org/drawingml/2006/main" name="Stream">
  <a:themeElements>
    <a:clrScheme name="Stream 5">
      <a:dk1>
        <a:srgbClr val="5C1F00"/>
      </a:dk1>
      <a:lt1>
        <a:srgbClr val="FFFFFF"/>
      </a:lt1>
      <a:dk2>
        <a:srgbClr val="8C0000"/>
      </a:dk2>
      <a:lt2>
        <a:srgbClr val="DFD293"/>
      </a:lt2>
      <a:accent1>
        <a:srgbClr val="FF6845"/>
      </a:accent1>
      <a:accent2>
        <a:srgbClr val="BE7960"/>
      </a:accent2>
      <a:accent3>
        <a:srgbClr val="C5AAAA"/>
      </a:accent3>
      <a:accent4>
        <a:srgbClr val="DADADA"/>
      </a:accent4>
      <a:accent5>
        <a:srgbClr val="FFB9B0"/>
      </a:accent5>
      <a:accent6>
        <a:srgbClr val="AC6D56"/>
      </a:accent6>
      <a:hlink>
        <a:srgbClr val="FFFFCC"/>
      </a:hlink>
      <a:folHlink>
        <a:srgbClr val="FFCC00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847</TotalTime>
  <Words>746</Words>
  <Application>Microsoft Office PowerPoint</Application>
  <PresentationFormat>On-screen Show (4:3)</PresentationFormat>
  <Paragraphs>202</Paragraphs>
  <Slides>25</Slides>
  <Notes>25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Stream</vt:lpstr>
      <vt:lpstr>Document</vt:lpstr>
      <vt:lpstr>Drawing</vt:lpstr>
      <vt:lpstr>Snakes in the Garden</vt:lpstr>
      <vt:lpstr>Snakes in the Garden A brief description</vt:lpstr>
      <vt:lpstr>Poisonous snakes are generally classified by the type of venom that they inject into their victims</vt:lpstr>
      <vt:lpstr>In the Gulf Coast Area of Texas we have snakes that possess both types of venom – that is:</vt:lpstr>
      <vt:lpstr>Snakes that inject hemotoxic venom</vt:lpstr>
      <vt:lpstr>Snakes that inject hemotoxic venom</vt:lpstr>
      <vt:lpstr>Snakes that inject Hemotoxic venom</vt:lpstr>
      <vt:lpstr>Characteristics of the pit viper</vt:lpstr>
      <vt:lpstr>The Snake that inject Neurotoxic venom is:</vt:lpstr>
      <vt:lpstr>Characteristics of the coral snake</vt:lpstr>
      <vt:lpstr>Poisonous versus Non-Poisonous The Differences:</vt:lpstr>
      <vt:lpstr>Poisonous versus Non-Poisonous The Differences:</vt:lpstr>
      <vt:lpstr>Poisonous versus Non-Poisonous The Differences:</vt:lpstr>
      <vt:lpstr>Snake Facts or Fiction?</vt:lpstr>
      <vt:lpstr>More Snake Facts or Fiction!</vt:lpstr>
      <vt:lpstr>Signs and Symptoms: Pit Vipers</vt:lpstr>
      <vt:lpstr>Signs and Symptoms: Coral Snakes</vt:lpstr>
      <vt:lpstr>Snake ID – Non-Poisonous Snakes</vt:lpstr>
      <vt:lpstr>Non-Poisonous Snakes</vt:lpstr>
      <vt:lpstr>Snake Safety</vt:lpstr>
      <vt:lpstr>Snake Hideouts “Let a sleeping snake lie”</vt:lpstr>
      <vt:lpstr>Snake Hideouts (cont’d)</vt:lpstr>
      <vt:lpstr>First Aid</vt:lpstr>
      <vt:lpstr>PowerPoint Presentation</vt:lpstr>
      <vt:lpstr>THE END! Questions 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Snakes in the Garden</dc:title>
  <dc:creator>Texas Agricultural Extension Se</dc:creator>
  <cp:lastModifiedBy>Vincent Mannino</cp:lastModifiedBy>
  <cp:revision>45</cp:revision>
  <dcterms:created xsi:type="dcterms:W3CDTF">2003-12-22T20:11:00Z</dcterms:created>
  <dcterms:modified xsi:type="dcterms:W3CDTF">2014-06-13T22:24:33Z</dcterms:modified>
</cp:coreProperties>
</file>