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808" r:id="rId2"/>
    <p:sldMasterId id="2147483796" r:id="rId3"/>
  </p:sldMasterIdLst>
  <p:notesMasterIdLst>
    <p:notesMasterId r:id="rId102"/>
  </p:notesMasterIdLst>
  <p:sldIdLst>
    <p:sldId id="256" r:id="rId4"/>
    <p:sldId id="265" r:id="rId5"/>
    <p:sldId id="266" r:id="rId6"/>
    <p:sldId id="407" r:id="rId7"/>
    <p:sldId id="408" r:id="rId8"/>
    <p:sldId id="271" r:id="rId9"/>
    <p:sldId id="278" r:id="rId10"/>
    <p:sldId id="279" r:id="rId11"/>
    <p:sldId id="280" r:id="rId12"/>
    <p:sldId id="275" r:id="rId13"/>
    <p:sldId id="276" r:id="rId14"/>
    <p:sldId id="277" r:id="rId15"/>
    <p:sldId id="281" r:id="rId16"/>
    <p:sldId id="283" r:id="rId17"/>
    <p:sldId id="284" r:id="rId18"/>
    <p:sldId id="287" r:id="rId19"/>
    <p:sldId id="286" r:id="rId20"/>
    <p:sldId id="288" r:id="rId21"/>
    <p:sldId id="290" r:id="rId22"/>
    <p:sldId id="292" r:id="rId23"/>
    <p:sldId id="294" r:id="rId24"/>
    <p:sldId id="296" r:id="rId25"/>
    <p:sldId id="298" r:id="rId26"/>
    <p:sldId id="300" r:id="rId27"/>
    <p:sldId id="301" r:id="rId28"/>
    <p:sldId id="302" r:id="rId29"/>
    <p:sldId id="303" r:id="rId30"/>
    <p:sldId id="305" r:id="rId31"/>
    <p:sldId id="307" r:id="rId32"/>
    <p:sldId id="308" r:id="rId33"/>
    <p:sldId id="381" r:id="rId34"/>
    <p:sldId id="314" r:id="rId35"/>
    <p:sldId id="311" r:id="rId36"/>
    <p:sldId id="315" r:id="rId37"/>
    <p:sldId id="316" r:id="rId38"/>
    <p:sldId id="318" r:id="rId39"/>
    <p:sldId id="319" r:id="rId40"/>
    <p:sldId id="323" r:id="rId41"/>
    <p:sldId id="321" r:id="rId42"/>
    <p:sldId id="322" r:id="rId43"/>
    <p:sldId id="325" r:id="rId44"/>
    <p:sldId id="326" r:id="rId45"/>
    <p:sldId id="330" r:id="rId46"/>
    <p:sldId id="331" r:id="rId47"/>
    <p:sldId id="332" r:id="rId48"/>
    <p:sldId id="333" r:id="rId49"/>
    <p:sldId id="344" r:id="rId50"/>
    <p:sldId id="345" r:id="rId51"/>
    <p:sldId id="346" r:id="rId52"/>
    <p:sldId id="338" r:id="rId53"/>
    <p:sldId id="347" r:id="rId54"/>
    <p:sldId id="348" r:id="rId55"/>
    <p:sldId id="340" r:id="rId56"/>
    <p:sldId id="341" r:id="rId57"/>
    <p:sldId id="343" r:id="rId58"/>
    <p:sldId id="349" r:id="rId59"/>
    <p:sldId id="350" r:id="rId60"/>
    <p:sldId id="360" r:id="rId61"/>
    <p:sldId id="361" r:id="rId62"/>
    <p:sldId id="362" r:id="rId63"/>
    <p:sldId id="355" r:id="rId64"/>
    <p:sldId id="363" r:id="rId65"/>
    <p:sldId id="364" r:id="rId66"/>
    <p:sldId id="365" r:id="rId67"/>
    <p:sldId id="358" r:id="rId68"/>
    <p:sldId id="366" r:id="rId69"/>
    <p:sldId id="359" r:id="rId70"/>
    <p:sldId id="367" r:id="rId71"/>
    <p:sldId id="369" r:id="rId72"/>
    <p:sldId id="373" r:id="rId73"/>
    <p:sldId id="371" r:id="rId74"/>
    <p:sldId id="372" r:id="rId75"/>
    <p:sldId id="374" r:id="rId76"/>
    <p:sldId id="376" r:id="rId77"/>
    <p:sldId id="377" r:id="rId78"/>
    <p:sldId id="380" r:id="rId79"/>
    <p:sldId id="378" r:id="rId80"/>
    <p:sldId id="379" r:id="rId81"/>
    <p:sldId id="383" r:id="rId82"/>
    <p:sldId id="384" r:id="rId83"/>
    <p:sldId id="393" r:id="rId84"/>
    <p:sldId id="395" r:id="rId85"/>
    <p:sldId id="386" r:id="rId86"/>
    <p:sldId id="387" r:id="rId87"/>
    <p:sldId id="388" r:id="rId88"/>
    <p:sldId id="390" r:id="rId89"/>
    <p:sldId id="389" r:id="rId90"/>
    <p:sldId id="391" r:id="rId91"/>
    <p:sldId id="392" r:id="rId92"/>
    <p:sldId id="397" r:id="rId93"/>
    <p:sldId id="398" r:id="rId94"/>
    <p:sldId id="399" r:id="rId95"/>
    <p:sldId id="400" r:id="rId96"/>
    <p:sldId id="401" r:id="rId97"/>
    <p:sldId id="402" r:id="rId98"/>
    <p:sldId id="404" r:id="rId99"/>
    <p:sldId id="405" r:id="rId100"/>
    <p:sldId id="406" r:id="rId10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ndara" pitchFamily="34" charset="0"/>
        <a:ea typeface="ＭＳ Ｐゴシック" charset="-128"/>
        <a:cs typeface="+mn-cs"/>
      </a:defRPr>
    </a:lvl1pPr>
    <a:lvl2pPr marL="457200" algn="l" rtl="0" fontAlgn="base">
      <a:spcBef>
        <a:spcPct val="0"/>
      </a:spcBef>
      <a:spcAft>
        <a:spcPct val="0"/>
      </a:spcAft>
      <a:defRPr kern="1200">
        <a:solidFill>
          <a:schemeClr val="tx1"/>
        </a:solidFill>
        <a:latin typeface="Candara" pitchFamily="34" charset="0"/>
        <a:ea typeface="ＭＳ Ｐゴシック" charset="-128"/>
        <a:cs typeface="+mn-cs"/>
      </a:defRPr>
    </a:lvl2pPr>
    <a:lvl3pPr marL="914400" algn="l" rtl="0" fontAlgn="base">
      <a:spcBef>
        <a:spcPct val="0"/>
      </a:spcBef>
      <a:spcAft>
        <a:spcPct val="0"/>
      </a:spcAft>
      <a:defRPr kern="1200">
        <a:solidFill>
          <a:schemeClr val="tx1"/>
        </a:solidFill>
        <a:latin typeface="Candara" pitchFamily="34" charset="0"/>
        <a:ea typeface="ＭＳ Ｐゴシック" charset="-128"/>
        <a:cs typeface="+mn-cs"/>
      </a:defRPr>
    </a:lvl3pPr>
    <a:lvl4pPr marL="1371600" algn="l" rtl="0" fontAlgn="base">
      <a:spcBef>
        <a:spcPct val="0"/>
      </a:spcBef>
      <a:spcAft>
        <a:spcPct val="0"/>
      </a:spcAft>
      <a:defRPr kern="1200">
        <a:solidFill>
          <a:schemeClr val="tx1"/>
        </a:solidFill>
        <a:latin typeface="Candara" pitchFamily="34" charset="0"/>
        <a:ea typeface="ＭＳ Ｐゴシック" charset="-128"/>
        <a:cs typeface="+mn-cs"/>
      </a:defRPr>
    </a:lvl4pPr>
    <a:lvl5pPr marL="1828800" algn="l" rtl="0" fontAlgn="base">
      <a:spcBef>
        <a:spcPct val="0"/>
      </a:spcBef>
      <a:spcAft>
        <a:spcPct val="0"/>
      </a:spcAft>
      <a:defRPr kern="1200">
        <a:solidFill>
          <a:schemeClr val="tx1"/>
        </a:solidFill>
        <a:latin typeface="Candara" pitchFamily="34" charset="0"/>
        <a:ea typeface="ＭＳ Ｐゴシック" charset="-128"/>
        <a:cs typeface="+mn-cs"/>
      </a:defRPr>
    </a:lvl5pPr>
    <a:lvl6pPr marL="2286000" algn="l" defTabSz="914400" rtl="0" eaLnBrk="1" latinLnBrk="0" hangingPunct="1">
      <a:defRPr kern="1200">
        <a:solidFill>
          <a:schemeClr val="tx1"/>
        </a:solidFill>
        <a:latin typeface="Candara" pitchFamily="34" charset="0"/>
        <a:ea typeface="ＭＳ Ｐゴシック" charset="-128"/>
        <a:cs typeface="+mn-cs"/>
      </a:defRPr>
    </a:lvl6pPr>
    <a:lvl7pPr marL="2743200" algn="l" defTabSz="914400" rtl="0" eaLnBrk="1" latinLnBrk="0" hangingPunct="1">
      <a:defRPr kern="1200">
        <a:solidFill>
          <a:schemeClr val="tx1"/>
        </a:solidFill>
        <a:latin typeface="Candara" pitchFamily="34" charset="0"/>
        <a:ea typeface="ＭＳ Ｐゴシック" charset="-128"/>
        <a:cs typeface="+mn-cs"/>
      </a:defRPr>
    </a:lvl7pPr>
    <a:lvl8pPr marL="3200400" algn="l" defTabSz="914400" rtl="0" eaLnBrk="1" latinLnBrk="0" hangingPunct="1">
      <a:defRPr kern="1200">
        <a:solidFill>
          <a:schemeClr val="tx1"/>
        </a:solidFill>
        <a:latin typeface="Candara" pitchFamily="34" charset="0"/>
        <a:ea typeface="ＭＳ Ｐゴシック" charset="-128"/>
        <a:cs typeface="+mn-cs"/>
      </a:defRPr>
    </a:lvl8pPr>
    <a:lvl9pPr marL="3657600" algn="l" defTabSz="914400" rtl="0" eaLnBrk="1" latinLnBrk="0" hangingPunct="1">
      <a:defRPr kern="1200">
        <a:solidFill>
          <a:schemeClr val="tx1"/>
        </a:solidFill>
        <a:latin typeface="Candara" pitchFamily="34"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500000"/>
    <a:srgbClr val="535352"/>
    <a:srgbClr val="00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6772" autoAdjust="0"/>
  </p:normalViewPr>
  <p:slideViewPr>
    <p:cSldViewPr snapToGrid="0" snapToObjects="1">
      <p:cViewPr>
        <p:scale>
          <a:sx n="70" d="100"/>
          <a:sy n="70" d="100"/>
        </p:scale>
        <p:origin x="-312" y="72"/>
      </p:cViewPr>
      <p:guideLst>
        <p:guide orient="horz" pos="2160"/>
        <p:guide pos="2733"/>
      </p:guideLst>
    </p:cSldViewPr>
  </p:slideViewPr>
  <p:outlineViewPr>
    <p:cViewPr>
      <p:scale>
        <a:sx n="33" d="100"/>
        <a:sy n="33" d="100"/>
      </p:scale>
      <p:origin x="0" y="4255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3.wmf"/><Relationship Id="rId2" Type="http://schemas.openxmlformats.org/officeDocument/2006/relationships/image" Target="../media/image122.wmf"/><Relationship Id="rId1" Type="http://schemas.openxmlformats.org/officeDocument/2006/relationships/image" Target="../media/image121.wmf"/><Relationship Id="rId6" Type="http://schemas.openxmlformats.org/officeDocument/2006/relationships/image" Target="../media/image126.wmf"/><Relationship Id="rId5" Type="http://schemas.openxmlformats.org/officeDocument/2006/relationships/image" Target="../media/image125.wmf"/><Relationship Id="rId4" Type="http://schemas.openxmlformats.org/officeDocument/2006/relationships/image" Target="../media/image12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9.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9.wmf"/><Relationship Id="rId2" Type="http://schemas.openxmlformats.org/officeDocument/2006/relationships/image" Target="../media/image178.wmf"/><Relationship Id="rId1" Type="http://schemas.openxmlformats.org/officeDocument/2006/relationships/image" Target="../media/image17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5.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image" Target="../media/image289.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16.png"/><Relationship Id="rId1" Type="http://schemas.openxmlformats.org/officeDocument/2006/relationships/image" Target="../media/image315.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7.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8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269325-B4A8-43F9-96CE-B8598141FA84}" type="datetimeFigureOut">
              <a:rPr lang="en-US" smtClean="0"/>
              <a:pPr/>
              <a:t>6/3/2014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B45FF2-AC64-469F-9DD6-984CE3FCA2C6}" type="slidenum">
              <a:rPr lang="en-US" smtClean="0"/>
              <a:pPr/>
              <a:t>‹#›</a:t>
            </a:fld>
            <a:endParaRPr lang="en-US"/>
          </a:p>
        </p:txBody>
      </p:sp>
    </p:spTree>
    <p:extLst>
      <p:ext uri="{BB962C8B-B14F-4D97-AF65-F5344CB8AC3E}">
        <p14:creationId xmlns:p14="http://schemas.microsoft.com/office/powerpoint/2010/main" val="2617050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B45FF2-AC64-469F-9DD6-984CE3FCA2C6}"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B45FF2-AC64-469F-9DD6-984CE3FCA2C6}"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3098C6-7C97-4DC2-A508-463AED21C805}" type="slidenum">
              <a:rPr lang="en-US"/>
              <a:pPr/>
              <a:t>36</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en-US"/>
              <a:t>Mouthparts vary quite a bit.  The end results is that chewing damage or sucking damage is we are most concerned about.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D6BA01-BFA3-435D-981F-119FEAEA8D5E}" type="slidenum">
              <a:rPr lang="en-US"/>
              <a:pPr/>
              <a:t>37</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r>
              <a:rPr lang="en-US"/>
              <a:t>Just looking at the various leg shapes and relating them to limb functions, we can just about tell what type of insect then came from.  L to R and Top to Bottom: climbing (roach), walking (ant), running, digging (mole cricket), honey basket (bee), jumping (grasshopper), grasping (mantid),  crawling (beetle), and walking on water (mosquito).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E34B3-262F-4047-89C9-32AA66F6E748}" type="slidenum">
              <a:rPr lang="en-US"/>
              <a:pPr/>
              <a:t>39</a:t>
            </a:fld>
            <a:endParaRPr lang="en-US"/>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r>
              <a:rPr lang="en-US"/>
              <a:t>From the time at silverfish and firebrats hatch, no real change other than size is noted.  A mature insect with no metamorphosis is a non-flyer with complete sex organs.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C9D567-A3A3-41FE-B4BF-B90F593D93C7}" type="slidenum">
              <a:rPr lang="en-US"/>
              <a:pPr/>
              <a:t>40</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r>
              <a:rPr lang="en-US"/>
              <a:t>Gradual metamorphosis resembles no metamorphosis but the end results are flyers with mature sex organs.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B29F32-8834-407F-AF57-B472ED464C71}" type="slidenum">
              <a:rPr lang="en-US"/>
              <a:pPr/>
              <a:t>41</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r>
              <a:rPr lang="en-US"/>
              <a:t>In incomplete metamorphosis passes from an immature nymph to an adult without going through a true pupa or cocoon stage.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BE61D2-4C12-44C7-80B7-1C80B487D9AF}" type="slidenum">
              <a:rPr lang="en-US"/>
              <a:pPr/>
              <a:t>42</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r>
              <a:rPr lang="en-US"/>
              <a:t>Complete metamorphosis has it all.  Egg to larva or grub to pupa or cocoon to an adult.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8366B4-A796-4E06-B382-A49B8A9A84CD}" type="slidenum">
              <a:rPr lang="en-US"/>
              <a:pPr/>
              <a:t>53</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a:t>The true bugs belong to this order – hemiptera (half wings).  Some of the most miserable pests are members of the order – hemiptera.  Stinkbugs, chinchbugs, bedbugs, and others are included.  The beneficial ones include the wheelbugs and the assassin bugs that are shown here.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6B2EFB-DA32-4106-A7C0-00B7FB5AD91B}" type="slidenum">
              <a:rPr lang="en-US"/>
              <a:pPr/>
              <a:t>61</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en-US"/>
              <a:t>The hymenoptera (skin-like wings) are considered the higher order of insect.  The have the cast system – kings, queens and workers.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9135D4-8EA3-4F8A-B9A1-6C704782A115}" type="slidenum">
              <a:rPr lang="en-US"/>
              <a:pPr/>
              <a:t>65</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r>
              <a:rPr lang="en-US" dirty="0"/>
              <a:t>Termites resemble ants and belong to the order </a:t>
            </a:r>
            <a:r>
              <a:rPr lang="en-US" dirty="0" err="1" smtClean="0"/>
              <a:t>Isoptera</a:t>
            </a:r>
            <a:r>
              <a:rPr lang="en-US" dirty="0" smtClean="0"/>
              <a:t> </a:t>
            </a:r>
            <a:r>
              <a:rPr lang="en-US" dirty="0"/>
              <a:t>(equal wings). They too have the caste system.  Queen, king, soldier, major workers, medium workers and minor workers.  They do not bite or sting.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2D5015-5798-45F1-B3AA-6168C7960B67}" type="slidenum">
              <a:rPr lang="en-US"/>
              <a:pPr/>
              <a:t>67</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r>
              <a:rPr lang="en-US"/>
              <a:t>The Lepidoptera (scale-like wings) include moths and butterflies.  The adults are beneficial but generally not the plant chewing immatures.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61FF27-70BD-4B6D-BE2A-623711D61F2E}" type="slidenum">
              <a:rPr lang="en-US"/>
              <a:pPr/>
              <a:t>69</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a:t>The order Neuroptera (nerve-like wings) include mostly beneficials – thus this entire order should be protected.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1745F3-6D97-4902-98A3-9D1B199DC216}" type="slidenum">
              <a:rPr lang="en-US"/>
              <a:pPr/>
              <a:t>71</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a:t>Another order made up of beneficials.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75878C-5377-4318-BC6D-98AB47F21476}" type="slidenum">
              <a:rPr lang="en-US"/>
              <a:pPr/>
              <a:t>72</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r>
              <a:rPr lang="en-US"/>
              <a:t>The order Orthoptera (many different types of wings) include some of our most irritating insects.  The cockroaches and grasshoppers are about as irritating to most people as fireants and mosquitoes. The number one beneficial is the praying mantid.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9CD4FB-F4E6-4677-8FF0-EACA054EC1CC}" type="slidenum">
              <a:rPr lang="en-US"/>
              <a:pPr/>
              <a:t>74</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r>
              <a:rPr lang="en-US"/>
              <a:t>The thysanoptera (feather-like wings) include one major insect that is a real pest – thrips.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2A21F8-FE2D-4253-8E9F-90420B5DA5D7}" type="slidenum">
              <a:rPr lang="en-US"/>
              <a:pPr/>
              <a:t>75</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r>
              <a:rPr lang="en-US"/>
              <a:t>These suckers have no wings.  Fleas belong to the order Siphonaptera (suckers with no wings) and are a major pest for those of use with dog or cats or squirrels or coons or possums.  The life cycle can be as short as 30 days or as long as a year.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B45FF2-AC64-469F-9DD6-984CE3FCA2C6}" type="slidenum">
              <a:rPr lang="en-US" smtClean="0"/>
              <a:pPr/>
              <a:t>80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Rounded Rectangle 3"/>
          <p:cNvSpPr/>
          <p:nvPr/>
        </p:nvSpPr>
        <p:spPr>
          <a:xfrm>
            <a:off x="0" y="0"/>
            <a:ext cx="9144000" cy="6615113"/>
          </a:xfrm>
          <a:prstGeom prst="roundRect">
            <a:avLst>
              <a:gd name="adj" fmla="val 0"/>
            </a:avLst>
          </a:prstGeom>
          <a:solidFill>
            <a:srgbClr val="5353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595959"/>
              </a:solidFill>
            </a:endParaRPr>
          </a:p>
        </p:txBody>
      </p:sp>
      <p:grpSp>
        <p:nvGrpSpPr>
          <p:cNvPr id="5" name="Group 9"/>
          <p:cNvGrpSpPr>
            <a:grpSpLocks noChangeAspect="1"/>
          </p:cNvGrpSpPr>
          <p:nvPr/>
        </p:nvGrpSpPr>
        <p:grpSpPr bwMode="auto">
          <a:xfrm>
            <a:off x="0" y="5729288"/>
            <a:ext cx="9144000" cy="1177925"/>
            <a:chOff x="-3905250" y="4294188"/>
            <a:chExt cx="13011150" cy="1892300"/>
          </a:xfrm>
        </p:grpSpPr>
        <p:sp>
          <p:nvSpPr>
            <p:cNvPr id="6"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7"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0"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1" name="Picture 13" descr="TAMAgEXTwhite.png"/>
          <p:cNvPicPr>
            <a:picLocks noChangeAspect="1"/>
          </p:cNvPicPr>
          <p:nvPr userDrawn="1"/>
        </p:nvPicPr>
        <p:blipFill>
          <a:blip r:embed="rId2" cstate="print"/>
          <a:srcRect/>
          <a:stretch>
            <a:fillRect/>
          </a:stretch>
        </p:blipFill>
        <p:spPr bwMode="auto">
          <a:xfrm>
            <a:off x="5900738" y="3765550"/>
            <a:ext cx="2557462" cy="947738"/>
          </a:xfrm>
          <a:prstGeom prst="rect">
            <a:avLst/>
          </a:prstGeom>
          <a:noFill/>
          <a:ln w="9525">
            <a:noFill/>
            <a:miter lim="800000"/>
            <a:headEnd/>
            <a:tailEnd/>
          </a:ln>
        </p:spPr>
      </p:pic>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1" y="3556001"/>
            <a:ext cx="4930612" cy="1473200"/>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2" name="Date Placeholder 3"/>
          <p:cNvSpPr>
            <a:spLocks noGrp="1"/>
          </p:cNvSpPr>
          <p:nvPr>
            <p:ph type="dt" sz="half" idx="10"/>
          </p:nvPr>
        </p:nvSpPr>
        <p:spPr/>
        <p:txBody>
          <a:bodyPr/>
          <a:lstStyle>
            <a:lvl1pPr>
              <a:defRPr/>
            </a:lvl1pPr>
          </a:lstStyle>
          <a:p>
            <a:fld id="{2924BFD2-1A6B-4224-AB60-683EEDF2372E}" type="datetime1">
              <a:rPr lang="en-US" smtClean="0"/>
              <a:pPr/>
              <a:t>6/3/2014</a:t>
            </a:fld>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Slide Number Placeholder 5"/>
          <p:cNvSpPr>
            <a:spLocks noGrp="1"/>
          </p:cNvSpPr>
          <p:nvPr>
            <p:ph type="sldNum" sz="quarter" idx="12"/>
          </p:nvPr>
        </p:nvSpPr>
        <p:spPr/>
        <p:txBody>
          <a:bodyPr/>
          <a:lstStyle>
            <a:lvl1pPr>
              <a:defRPr/>
            </a:lvl1pPr>
          </a:lstStyle>
          <a:p>
            <a:fld id="{FDEB1D7F-5611-4F85-9EC5-443D8BB25F5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ounded Rectangle 3"/>
          <p:cNvSpPr/>
          <p:nvPr/>
        </p:nvSpPr>
        <p:spPr>
          <a:xfrm>
            <a:off x="0" y="0"/>
            <a:ext cx="9144000" cy="6615113"/>
          </a:xfrm>
          <a:prstGeom prst="roundRect">
            <a:avLst>
              <a:gd name="adj" fmla="val 0"/>
            </a:avLst>
          </a:prstGeom>
          <a:solidFill>
            <a:srgbClr val="5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9"/>
          <p:cNvGrpSpPr>
            <a:grpSpLocks noChangeAspect="1"/>
          </p:cNvGrpSpPr>
          <p:nvPr/>
        </p:nvGrpSpPr>
        <p:grpSpPr bwMode="auto">
          <a:xfrm>
            <a:off x="0" y="5729288"/>
            <a:ext cx="9144000" cy="1177925"/>
            <a:chOff x="-3905250" y="4294188"/>
            <a:chExt cx="13011150" cy="1892300"/>
          </a:xfrm>
        </p:grpSpPr>
        <p:sp>
          <p:nvSpPr>
            <p:cNvPr id="6"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7"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0"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1" name="Picture 13" descr="TAMAgEXTwhite.png"/>
          <p:cNvPicPr>
            <a:picLocks noChangeAspect="1"/>
          </p:cNvPicPr>
          <p:nvPr userDrawn="1"/>
        </p:nvPicPr>
        <p:blipFill>
          <a:blip r:embed="rId2" cstate="print"/>
          <a:srcRect/>
          <a:stretch>
            <a:fillRect/>
          </a:stretch>
        </p:blipFill>
        <p:spPr bwMode="auto">
          <a:xfrm>
            <a:off x="5900738" y="3765550"/>
            <a:ext cx="2557462" cy="947738"/>
          </a:xfrm>
          <a:prstGeom prst="rect">
            <a:avLst/>
          </a:prstGeom>
          <a:noFill/>
          <a:ln w="9525">
            <a:noFill/>
            <a:miter lim="800000"/>
            <a:headEnd/>
            <a:tailEnd/>
          </a:ln>
        </p:spPr>
      </p:pic>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1" y="3556001"/>
            <a:ext cx="4930612" cy="1473200"/>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2" name="Date Placeholder 3"/>
          <p:cNvSpPr>
            <a:spLocks noGrp="1"/>
          </p:cNvSpPr>
          <p:nvPr>
            <p:ph type="dt" sz="half" idx="10"/>
          </p:nvPr>
        </p:nvSpPr>
        <p:spPr/>
        <p:txBody>
          <a:bodyPr/>
          <a:lstStyle>
            <a:lvl1pPr>
              <a:defRPr/>
            </a:lvl1pPr>
          </a:lstStyle>
          <a:p>
            <a:fld id="{71B69B17-4111-4039-AB1C-B7450A8A5019}" type="datetime1">
              <a:rPr lang="en-US" smtClean="0"/>
              <a:pPr/>
              <a:t>6/3/2014</a:t>
            </a:fld>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Slide Number Placeholder 5"/>
          <p:cNvSpPr>
            <a:spLocks noGrp="1"/>
          </p:cNvSpPr>
          <p:nvPr>
            <p:ph type="sldNum" sz="quarter" idx="12"/>
          </p:nvPr>
        </p:nvSpPr>
        <p:spPr/>
        <p:txBody>
          <a:bodyPr/>
          <a:lstStyle>
            <a:lvl1pPr>
              <a:defRPr/>
            </a:lvl1pPr>
          </a:lstStyle>
          <a:p>
            <a:fld id="{9BCB83C6-66AF-48CD-A80A-578752F5DD9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ounded Rectangle 3"/>
          <p:cNvSpPr/>
          <p:nvPr/>
        </p:nvSpPr>
        <p:spPr>
          <a:xfrm>
            <a:off x="0" y="0"/>
            <a:ext cx="9144000" cy="6615113"/>
          </a:xfrm>
          <a:prstGeom prst="roundRect">
            <a:avLst>
              <a:gd name="adj" fmla="val 0"/>
            </a:avLst>
          </a:prstGeom>
          <a:solidFill>
            <a:srgbClr val="0054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9"/>
          <p:cNvGrpSpPr>
            <a:grpSpLocks noChangeAspect="1"/>
          </p:cNvGrpSpPr>
          <p:nvPr/>
        </p:nvGrpSpPr>
        <p:grpSpPr bwMode="auto">
          <a:xfrm>
            <a:off x="0" y="5729288"/>
            <a:ext cx="9144000" cy="1177925"/>
            <a:chOff x="-3905250" y="4294188"/>
            <a:chExt cx="13011150" cy="1892300"/>
          </a:xfrm>
        </p:grpSpPr>
        <p:sp>
          <p:nvSpPr>
            <p:cNvPr id="6"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7"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0"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1" name="Picture 13" descr="TAMAgEXTwhite.png"/>
          <p:cNvPicPr>
            <a:picLocks noChangeAspect="1"/>
          </p:cNvPicPr>
          <p:nvPr userDrawn="1"/>
        </p:nvPicPr>
        <p:blipFill>
          <a:blip r:embed="rId2" cstate="print"/>
          <a:srcRect/>
          <a:stretch>
            <a:fillRect/>
          </a:stretch>
        </p:blipFill>
        <p:spPr bwMode="auto">
          <a:xfrm>
            <a:off x="5900738" y="3765550"/>
            <a:ext cx="2557462" cy="947738"/>
          </a:xfrm>
          <a:prstGeom prst="rect">
            <a:avLst/>
          </a:prstGeom>
          <a:noFill/>
          <a:ln w="9525">
            <a:noFill/>
            <a:miter lim="800000"/>
            <a:headEnd/>
            <a:tailEnd/>
          </a:ln>
        </p:spPr>
      </p:pic>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1" y="3556001"/>
            <a:ext cx="4930612" cy="1473200"/>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2" name="Date Placeholder 3"/>
          <p:cNvSpPr>
            <a:spLocks noGrp="1"/>
          </p:cNvSpPr>
          <p:nvPr>
            <p:ph type="dt" sz="half" idx="10"/>
          </p:nvPr>
        </p:nvSpPr>
        <p:spPr/>
        <p:txBody>
          <a:bodyPr/>
          <a:lstStyle>
            <a:lvl1pPr>
              <a:defRPr/>
            </a:lvl1pPr>
          </a:lstStyle>
          <a:p>
            <a:fld id="{02B31580-1E91-4F31-ADDF-1E80138C6D81}" type="datetime1">
              <a:rPr lang="en-US" smtClean="0"/>
              <a:pPr/>
              <a:t>6/3/2014</a:t>
            </a:fld>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Slide Number Placeholder 5"/>
          <p:cNvSpPr>
            <a:spLocks noGrp="1"/>
          </p:cNvSpPr>
          <p:nvPr>
            <p:ph type="sldNum" sz="quarter" idx="12"/>
          </p:nvPr>
        </p:nvSpPr>
        <p:spPr/>
        <p:txBody>
          <a:bodyPr/>
          <a:lstStyle>
            <a:lvl1pPr>
              <a:defRPr/>
            </a:lvl1pPr>
          </a:lstStyle>
          <a:p>
            <a:fld id="{A9A0DFCF-5AC8-426C-9D21-3BA9C8CDCD6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TAMAgEXT.png"/>
          <p:cNvPicPr>
            <a:picLocks noChangeAspect="1"/>
          </p:cNvPicPr>
          <p:nvPr userDrawn="1"/>
        </p:nvPicPr>
        <p:blipFill>
          <a:blip r:embed="rId2" cstate="print"/>
          <a:srcRect/>
          <a:stretch>
            <a:fillRect/>
          </a:stretch>
        </p:blipFill>
        <p:spPr bwMode="auto">
          <a:xfrm>
            <a:off x="7488238" y="6226175"/>
            <a:ext cx="1452562" cy="531813"/>
          </a:xfrm>
          <a:prstGeom prst="rect">
            <a:avLst/>
          </a:prstGeom>
          <a:noFill/>
          <a:ln w="9525">
            <a:noFill/>
            <a:miter lim="800000"/>
            <a:headEnd/>
            <a:tailEnd/>
          </a:ln>
        </p:spPr>
      </p:pic>
      <p:sp>
        <p:nvSpPr>
          <p:cNvPr id="5" name="Rounded Rectangle 4"/>
          <p:cNvSpPr/>
          <p:nvPr userDrawn="1"/>
        </p:nvSpPr>
        <p:spPr>
          <a:xfrm rot="10800000">
            <a:off x="0" y="0"/>
            <a:ext cx="9144000" cy="1020763"/>
          </a:xfrm>
          <a:prstGeom prst="roundRect">
            <a:avLst>
              <a:gd name="adj" fmla="val 0"/>
            </a:avLst>
          </a:prstGeom>
          <a:solidFill>
            <a:srgbClr val="5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15"/>
          <p:cNvGrpSpPr>
            <a:grpSpLocks noChangeAspect="1"/>
          </p:cNvGrpSpPr>
          <p:nvPr userDrawn="1"/>
        </p:nvGrpSpPr>
        <p:grpSpPr bwMode="auto">
          <a:xfrm>
            <a:off x="0" y="58738"/>
            <a:ext cx="9144000" cy="976312"/>
            <a:chOff x="-3905251" y="4294188"/>
            <a:chExt cx="13027839" cy="1892300"/>
          </a:xfrm>
        </p:grpSpPr>
        <p:sp>
          <p:nvSpPr>
            <p:cNvPr id="8"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9"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10"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1"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3" name="Content Placeholder 2"/>
          <p:cNvSpPr>
            <a:spLocks noGrp="1"/>
          </p:cNvSpPr>
          <p:nvPr>
            <p:ph idx="1"/>
          </p:nvPr>
        </p:nvSpPr>
        <p:spPr>
          <a:xfrm>
            <a:off x="193638" y="1672022"/>
            <a:ext cx="8747216" cy="4454142"/>
          </a:xfrm>
        </p:spPr>
        <p:txBody>
          <a:bodyPr/>
          <a:lstStyle>
            <a:lvl1pPr>
              <a:buFont typeface="Wingdings" pitchFamily="2" charset="2"/>
              <a:buChar char="q"/>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193637" y="421196"/>
            <a:ext cx="8747217" cy="970028"/>
          </a:xfrm>
        </p:spPr>
        <p:txBody>
          <a:bodyPr/>
          <a:lstStyle/>
          <a:p>
            <a:r>
              <a:rPr lang="en-US" smtClean="0"/>
              <a:t>Click to edit Master title style</a:t>
            </a:r>
            <a:endParaRPr lang="en-US"/>
          </a:p>
        </p:txBody>
      </p:sp>
      <p:sp>
        <p:nvSpPr>
          <p:cNvPr id="12" name="Date Placeholder 3"/>
          <p:cNvSpPr>
            <a:spLocks noGrp="1"/>
          </p:cNvSpPr>
          <p:nvPr>
            <p:ph type="dt" sz="half" idx="10"/>
          </p:nvPr>
        </p:nvSpPr>
        <p:spPr/>
        <p:txBody>
          <a:bodyPr/>
          <a:lstStyle>
            <a:lvl1pPr>
              <a:defRPr/>
            </a:lvl1pPr>
          </a:lstStyle>
          <a:p>
            <a:fld id="{0EB5BA24-5101-48B6-80B6-D264E6085DD3}" type="datetime1">
              <a:rPr lang="en-US" smtClean="0"/>
              <a:pPr/>
              <a:t>6/3/2014</a:t>
            </a:fld>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Slide Number Placeholder 5"/>
          <p:cNvSpPr>
            <a:spLocks noGrp="1"/>
          </p:cNvSpPr>
          <p:nvPr>
            <p:ph type="sldNum" sz="quarter" idx="12"/>
          </p:nvPr>
        </p:nvSpPr>
        <p:spPr/>
        <p:txBody>
          <a:bodyPr/>
          <a:lstStyle>
            <a:lvl1pPr>
              <a:defRPr/>
            </a:lvl1pPr>
          </a:lstStyle>
          <a:p>
            <a:fld id="{DD407A6C-0FCC-40BD-976D-3BE7A11C4DA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6" descr="TAMAgEXT.png"/>
          <p:cNvPicPr>
            <a:picLocks noChangeAspect="1"/>
          </p:cNvPicPr>
          <p:nvPr userDrawn="1"/>
        </p:nvPicPr>
        <p:blipFill>
          <a:blip r:embed="rId2" cstate="print"/>
          <a:srcRect/>
          <a:stretch>
            <a:fillRect/>
          </a:stretch>
        </p:blipFill>
        <p:spPr bwMode="auto">
          <a:xfrm>
            <a:off x="7488238" y="6226175"/>
            <a:ext cx="1452562" cy="531813"/>
          </a:xfrm>
          <a:prstGeom prst="rect">
            <a:avLst/>
          </a:prstGeom>
          <a:noFill/>
          <a:ln w="9525">
            <a:noFill/>
            <a:miter lim="800000"/>
            <a:headEnd/>
            <a:tailEnd/>
          </a:ln>
        </p:spPr>
      </p:pic>
      <p:sp>
        <p:nvSpPr>
          <p:cNvPr id="5" name="Rounded Rectangle 4"/>
          <p:cNvSpPr/>
          <p:nvPr userDrawn="1"/>
        </p:nvSpPr>
        <p:spPr>
          <a:xfrm rot="10800000">
            <a:off x="0" y="0"/>
            <a:ext cx="9144000" cy="1020763"/>
          </a:xfrm>
          <a:prstGeom prst="roundRect">
            <a:avLst>
              <a:gd name="adj" fmla="val 0"/>
            </a:avLst>
          </a:prstGeom>
          <a:solidFill>
            <a:srgbClr val="5353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15"/>
          <p:cNvGrpSpPr>
            <a:grpSpLocks noChangeAspect="1"/>
          </p:cNvGrpSpPr>
          <p:nvPr userDrawn="1"/>
        </p:nvGrpSpPr>
        <p:grpSpPr bwMode="auto">
          <a:xfrm>
            <a:off x="0" y="58738"/>
            <a:ext cx="9144000" cy="976312"/>
            <a:chOff x="-3905251" y="4294188"/>
            <a:chExt cx="13027839" cy="1892300"/>
          </a:xfrm>
        </p:grpSpPr>
        <p:sp>
          <p:nvSpPr>
            <p:cNvPr id="8"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9"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10"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1"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3" name="Content Placeholder 2"/>
          <p:cNvSpPr>
            <a:spLocks noGrp="1"/>
          </p:cNvSpPr>
          <p:nvPr>
            <p:ph idx="1"/>
          </p:nvPr>
        </p:nvSpPr>
        <p:spPr>
          <a:xfrm>
            <a:off x="193638" y="1672022"/>
            <a:ext cx="8747216" cy="445414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193637" y="421196"/>
            <a:ext cx="8747217" cy="970028"/>
          </a:xfrm>
        </p:spPr>
        <p:txBody>
          <a:bodyPr/>
          <a:lstStyle/>
          <a:p>
            <a:r>
              <a:rPr lang="en-US" smtClean="0"/>
              <a:t>Click to edit Master title style</a:t>
            </a:r>
            <a:endParaRPr lang="en-US"/>
          </a:p>
        </p:txBody>
      </p:sp>
      <p:sp>
        <p:nvSpPr>
          <p:cNvPr id="12" name="Date Placeholder 3"/>
          <p:cNvSpPr>
            <a:spLocks noGrp="1"/>
          </p:cNvSpPr>
          <p:nvPr>
            <p:ph type="dt" sz="half" idx="10"/>
          </p:nvPr>
        </p:nvSpPr>
        <p:spPr/>
        <p:txBody>
          <a:bodyPr/>
          <a:lstStyle>
            <a:lvl1pPr>
              <a:defRPr/>
            </a:lvl1pPr>
          </a:lstStyle>
          <a:p>
            <a:fld id="{3EFCD726-982C-4619-8D81-F72C2EFADD88}" type="datetime1">
              <a:rPr lang="en-US" smtClean="0"/>
              <a:pPr/>
              <a:t>6/3/2014</a:t>
            </a:fld>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Slide Number Placeholder 5"/>
          <p:cNvSpPr>
            <a:spLocks noGrp="1"/>
          </p:cNvSpPr>
          <p:nvPr>
            <p:ph type="sldNum" sz="quarter" idx="12"/>
          </p:nvPr>
        </p:nvSpPr>
        <p:spPr/>
        <p:txBody>
          <a:bodyPr/>
          <a:lstStyle>
            <a:lvl1pPr>
              <a:defRPr/>
            </a:lvl1pPr>
          </a:lstStyle>
          <a:p>
            <a:fld id="{03E42EEF-06D2-42D3-8879-360200B90FF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 name="Picture 6" descr="TAMAgEXT.png"/>
          <p:cNvPicPr>
            <a:picLocks noChangeAspect="1"/>
          </p:cNvPicPr>
          <p:nvPr userDrawn="1"/>
        </p:nvPicPr>
        <p:blipFill>
          <a:blip r:embed="rId2" cstate="print"/>
          <a:srcRect/>
          <a:stretch>
            <a:fillRect/>
          </a:stretch>
        </p:blipFill>
        <p:spPr bwMode="auto">
          <a:xfrm>
            <a:off x="7488238" y="6226175"/>
            <a:ext cx="1452562" cy="531813"/>
          </a:xfrm>
          <a:prstGeom prst="rect">
            <a:avLst/>
          </a:prstGeom>
          <a:noFill/>
          <a:ln w="9525">
            <a:noFill/>
            <a:miter lim="800000"/>
            <a:headEnd/>
            <a:tailEnd/>
          </a:ln>
        </p:spPr>
      </p:pic>
      <p:sp>
        <p:nvSpPr>
          <p:cNvPr id="5" name="Rounded Rectangle 4"/>
          <p:cNvSpPr/>
          <p:nvPr userDrawn="1"/>
        </p:nvSpPr>
        <p:spPr>
          <a:xfrm rot="10800000">
            <a:off x="0" y="0"/>
            <a:ext cx="9144000" cy="1020763"/>
          </a:xfrm>
          <a:prstGeom prst="roundRect">
            <a:avLst>
              <a:gd name="adj" fmla="val 0"/>
            </a:avLst>
          </a:prstGeom>
          <a:solidFill>
            <a:srgbClr val="0054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15"/>
          <p:cNvGrpSpPr>
            <a:grpSpLocks noChangeAspect="1"/>
          </p:cNvGrpSpPr>
          <p:nvPr userDrawn="1"/>
        </p:nvGrpSpPr>
        <p:grpSpPr bwMode="auto">
          <a:xfrm>
            <a:off x="0" y="58738"/>
            <a:ext cx="9144000" cy="976312"/>
            <a:chOff x="-3905251" y="4294188"/>
            <a:chExt cx="13027839" cy="1892300"/>
          </a:xfrm>
        </p:grpSpPr>
        <p:sp>
          <p:nvSpPr>
            <p:cNvPr id="8"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9"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10"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1"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3" name="Content Placeholder 2"/>
          <p:cNvSpPr>
            <a:spLocks noGrp="1"/>
          </p:cNvSpPr>
          <p:nvPr>
            <p:ph idx="1"/>
          </p:nvPr>
        </p:nvSpPr>
        <p:spPr>
          <a:xfrm>
            <a:off x="193638" y="1672022"/>
            <a:ext cx="8747216" cy="445414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193637" y="421196"/>
            <a:ext cx="8747217" cy="970028"/>
          </a:xfrm>
        </p:spPr>
        <p:txBody>
          <a:bodyPr/>
          <a:lstStyle/>
          <a:p>
            <a:r>
              <a:rPr lang="en-US" smtClean="0"/>
              <a:t>Click to edit Master title style</a:t>
            </a:r>
            <a:endParaRPr lang="en-US"/>
          </a:p>
        </p:txBody>
      </p:sp>
      <p:sp>
        <p:nvSpPr>
          <p:cNvPr id="12" name="Date Placeholder 3"/>
          <p:cNvSpPr>
            <a:spLocks noGrp="1"/>
          </p:cNvSpPr>
          <p:nvPr>
            <p:ph type="dt" sz="half" idx="10"/>
          </p:nvPr>
        </p:nvSpPr>
        <p:spPr/>
        <p:txBody>
          <a:bodyPr/>
          <a:lstStyle>
            <a:lvl1pPr>
              <a:defRPr/>
            </a:lvl1pPr>
          </a:lstStyle>
          <a:p>
            <a:fld id="{1F00B264-B22E-42A1-B824-A47AF75E5916}" type="datetime1">
              <a:rPr lang="en-US" smtClean="0"/>
              <a:pPr/>
              <a:t>6/3/2014</a:t>
            </a:fld>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Slide Number Placeholder 5"/>
          <p:cNvSpPr>
            <a:spLocks noGrp="1"/>
          </p:cNvSpPr>
          <p:nvPr>
            <p:ph type="sldNum" sz="quarter" idx="12"/>
          </p:nvPr>
        </p:nvSpPr>
        <p:spPr/>
        <p:txBody>
          <a:bodyPr/>
          <a:lstStyle>
            <a:lvl1pPr>
              <a:defRPr/>
            </a:lvl1pPr>
          </a:lstStyle>
          <a:p>
            <a:fld id="{029FDC65-64A7-4F13-86C1-0BB0E843BFC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ounded Rectangle 3"/>
          <p:cNvSpPr/>
          <p:nvPr userDrawn="1"/>
        </p:nvSpPr>
        <p:spPr>
          <a:xfrm rot="10800000">
            <a:off x="0" y="6037263"/>
            <a:ext cx="9144000" cy="841375"/>
          </a:xfrm>
          <a:prstGeom prst="roundRect">
            <a:avLst>
              <a:gd name="adj" fmla="val 0"/>
            </a:avLst>
          </a:prstGeom>
          <a:solidFill>
            <a:srgbClr val="5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595959"/>
              </a:solidFill>
            </a:endParaRPr>
          </a:p>
        </p:txBody>
      </p:sp>
      <p:grpSp>
        <p:nvGrpSpPr>
          <p:cNvPr id="5" name="Group 15"/>
          <p:cNvGrpSpPr>
            <a:grpSpLocks noChangeAspect="1"/>
          </p:cNvGrpSpPr>
          <p:nvPr userDrawn="1"/>
        </p:nvGrpSpPr>
        <p:grpSpPr bwMode="auto">
          <a:xfrm flipH="1" flipV="1">
            <a:off x="0" y="6037263"/>
            <a:ext cx="9144000" cy="779462"/>
            <a:chOff x="-3905251" y="4294188"/>
            <a:chExt cx="13027839" cy="1892300"/>
          </a:xfrm>
        </p:grpSpPr>
        <p:sp>
          <p:nvSpPr>
            <p:cNvPr id="6"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0"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1" name="Picture 12" descr="TAMAgEXT.png"/>
          <p:cNvPicPr>
            <a:picLocks noChangeAspect="1"/>
          </p:cNvPicPr>
          <p:nvPr userDrawn="1"/>
        </p:nvPicPr>
        <p:blipFill>
          <a:blip r:embed="rId2" cstate="print"/>
          <a:srcRect/>
          <a:stretch>
            <a:fillRect/>
          </a:stretch>
        </p:blipFill>
        <p:spPr bwMode="auto">
          <a:xfrm>
            <a:off x="7488238" y="433388"/>
            <a:ext cx="1452562" cy="531812"/>
          </a:xfrm>
          <a:prstGeom prst="rect">
            <a:avLst/>
          </a:prstGeom>
          <a:noFill/>
          <a:ln w="9525">
            <a:noFill/>
            <a:miter lim="800000"/>
            <a:headEnd/>
            <a:tailEnd/>
          </a:ln>
        </p:spPr>
      </p:pic>
      <p:sp>
        <p:nvSpPr>
          <p:cNvPr id="3" name="Content Placeholder 2"/>
          <p:cNvSpPr>
            <a:spLocks noGrp="1"/>
          </p:cNvSpPr>
          <p:nvPr>
            <p:ph idx="1"/>
          </p:nvPr>
        </p:nvSpPr>
        <p:spPr>
          <a:xfrm>
            <a:off x="193638" y="1614586"/>
            <a:ext cx="8747216" cy="451157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a:xfrm>
            <a:off x="193638" y="338328"/>
            <a:ext cx="6890530" cy="727426"/>
          </a:xfrm>
        </p:spPr>
        <p:txBody>
          <a:bodyPr anchor="t"/>
          <a:lstStyle/>
          <a:p>
            <a:r>
              <a:rPr lang="en-US"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4" name="Rounded Rectangle 3"/>
          <p:cNvSpPr/>
          <p:nvPr userDrawn="1"/>
        </p:nvSpPr>
        <p:spPr>
          <a:xfrm rot="10800000">
            <a:off x="0" y="6037263"/>
            <a:ext cx="9144000" cy="841375"/>
          </a:xfrm>
          <a:prstGeom prst="roundRect">
            <a:avLst>
              <a:gd name="adj" fmla="val 0"/>
            </a:avLst>
          </a:prstGeom>
          <a:solidFill>
            <a:srgbClr val="5353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595959"/>
              </a:solidFill>
            </a:endParaRPr>
          </a:p>
        </p:txBody>
      </p:sp>
      <p:grpSp>
        <p:nvGrpSpPr>
          <p:cNvPr id="5" name="Group 15"/>
          <p:cNvGrpSpPr>
            <a:grpSpLocks noChangeAspect="1"/>
          </p:cNvGrpSpPr>
          <p:nvPr userDrawn="1"/>
        </p:nvGrpSpPr>
        <p:grpSpPr bwMode="auto">
          <a:xfrm flipH="1" flipV="1">
            <a:off x="0" y="6037263"/>
            <a:ext cx="9144000" cy="779462"/>
            <a:chOff x="-3905251" y="4294188"/>
            <a:chExt cx="13027839" cy="1892300"/>
          </a:xfrm>
        </p:grpSpPr>
        <p:sp>
          <p:nvSpPr>
            <p:cNvPr id="6"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0"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1" name="Picture 12" descr="TAMAgEXT.png"/>
          <p:cNvPicPr>
            <a:picLocks noChangeAspect="1"/>
          </p:cNvPicPr>
          <p:nvPr userDrawn="1"/>
        </p:nvPicPr>
        <p:blipFill>
          <a:blip r:embed="rId2" cstate="print"/>
          <a:srcRect/>
          <a:stretch>
            <a:fillRect/>
          </a:stretch>
        </p:blipFill>
        <p:spPr bwMode="auto">
          <a:xfrm>
            <a:off x="7488238" y="433388"/>
            <a:ext cx="1452562" cy="531812"/>
          </a:xfrm>
          <a:prstGeom prst="rect">
            <a:avLst/>
          </a:prstGeom>
          <a:noFill/>
          <a:ln w="9525">
            <a:noFill/>
            <a:miter lim="800000"/>
            <a:headEnd/>
            <a:tailEnd/>
          </a:ln>
        </p:spPr>
      </p:pic>
      <p:sp>
        <p:nvSpPr>
          <p:cNvPr id="3" name="Content Placeholder 2"/>
          <p:cNvSpPr>
            <a:spLocks noGrp="1"/>
          </p:cNvSpPr>
          <p:nvPr>
            <p:ph idx="1"/>
          </p:nvPr>
        </p:nvSpPr>
        <p:spPr>
          <a:xfrm>
            <a:off x="193638" y="1614586"/>
            <a:ext cx="8747216" cy="451157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a:xfrm>
            <a:off x="193638" y="338328"/>
            <a:ext cx="6890530" cy="727426"/>
          </a:xfrm>
        </p:spPr>
        <p:txBody>
          <a:bodyPr anchor="t"/>
          <a:lstStyle/>
          <a:p>
            <a:r>
              <a:rPr lang="en-US" dirty="0"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ounded Rectangle 3"/>
          <p:cNvSpPr/>
          <p:nvPr userDrawn="1"/>
        </p:nvSpPr>
        <p:spPr>
          <a:xfrm rot="10800000">
            <a:off x="0" y="6254750"/>
            <a:ext cx="9144000" cy="623888"/>
          </a:xfrm>
          <a:prstGeom prst="roundRect">
            <a:avLst>
              <a:gd name="adj" fmla="val 0"/>
            </a:avLst>
          </a:prstGeom>
          <a:solidFill>
            <a:srgbClr val="0054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595959"/>
              </a:solidFill>
            </a:endParaRPr>
          </a:p>
        </p:txBody>
      </p:sp>
      <p:grpSp>
        <p:nvGrpSpPr>
          <p:cNvPr id="5" name="Group 15"/>
          <p:cNvGrpSpPr>
            <a:grpSpLocks noChangeAspect="1"/>
          </p:cNvGrpSpPr>
          <p:nvPr userDrawn="1"/>
        </p:nvGrpSpPr>
        <p:grpSpPr bwMode="auto">
          <a:xfrm flipH="1" flipV="1">
            <a:off x="0" y="6037263"/>
            <a:ext cx="9144000" cy="779462"/>
            <a:chOff x="-3905251" y="4294188"/>
            <a:chExt cx="13027839" cy="1892300"/>
          </a:xfrm>
        </p:grpSpPr>
        <p:sp>
          <p:nvSpPr>
            <p:cNvPr id="6"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0"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1" name="Picture 12" descr="TAMAgEXT.png"/>
          <p:cNvPicPr>
            <a:picLocks noChangeAspect="1"/>
          </p:cNvPicPr>
          <p:nvPr userDrawn="1"/>
        </p:nvPicPr>
        <p:blipFill>
          <a:blip r:embed="rId2" cstate="print"/>
          <a:srcRect/>
          <a:stretch>
            <a:fillRect/>
          </a:stretch>
        </p:blipFill>
        <p:spPr bwMode="auto">
          <a:xfrm>
            <a:off x="7488238" y="433388"/>
            <a:ext cx="1452562" cy="531812"/>
          </a:xfrm>
          <a:prstGeom prst="rect">
            <a:avLst/>
          </a:prstGeom>
          <a:noFill/>
          <a:ln w="9525">
            <a:noFill/>
            <a:miter lim="800000"/>
            <a:headEnd/>
            <a:tailEnd/>
          </a:ln>
        </p:spPr>
      </p:pic>
      <p:sp>
        <p:nvSpPr>
          <p:cNvPr id="3" name="Content Placeholder 2"/>
          <p:cNvSpPr>
            <a:spLocks noGrp="1"/>
          </p:cNvSpPr>
          <p:nvPr>
            <p:ph idx="1"/>
          </p:nvPr>
        </p:nvSpPr>
        <p:spPr>
          <a:xfrm>
            <a:off x="193638" y="1614586"/>
            <a:ext cx="8747216" cy="451157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a:xfrm>
            <a:off x="193638" y="338328"/>
            <a:ext cx="6890530" cy="727426"/>
          </a:xfrm>
        </p:spPr>
        <p:txBody>
          <a:bodyPr anchor="t"/>
          <a:lstStyle/>
          <a:p>
            <a:r>
              <a:rPr lang="en-US" dirty="0"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Rounded Rectangle 2"/>
          <p:cNvSpPr/>
          <p:nvPr userDrawn="1"/>
        </p:nvSpPr>
        <p:spPr>
          <a:xfrm rot="10800000">
            <a:off x="0" y="0"/>
            <a:ext cx="9144000" cy="922338"/>
          </a:xfrm>
          <a:prstGeom prst="roundRect">
            <a:avLst>
              <a:gd name="adj" fmla="val 0"/>
            </a:avLst>
          </a:prstGeom>
          <a:solidFill>
            <a:srgbClr val="5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500000"/>
              </a:solidFill>
            </a:endParaRPr>
          </a:p>
        </p:txBody>
      </p:sp>
      <p:grpSp>
        <p:nvGrpSpPr>
          <p:cNvPr id="5" name="Group 15"/>
          <p:cNvGrpSpPr>
            <a:grpSpLocks noChangeAspect="1"/>
          </p:cNvGrpSpPr>
          <p:nvPr userDrawn="1"/>
        </p:nvGrpSpPr>
        <p:grpSpPr bwMode="auto">
          <a:xfrm>
            <a:off x="0" y="68263"/>
            <a:ext cx="9144000" cy="974725"/>
            <a:chOff x="-3905251" y="4294188"/>
            <a:chExt cx="13027839" cy="1892300"/>
          </a:xfrm>
        </p:grpSpPr>
        <p:sp>
          <p:nvSpPr>
            <p:cNvPr id="6"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7"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8"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9"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0" name="Picture 12" descr="TAMAgEXT.png"/>
          <p:cNvPicPr>
            <a:picLocks noChangeAspect="1"/>
          </p:cNvPicPr>
          <p:nvPr userDrawn="1"/>
        </p:nvPicPr>
        <p:blipFill>
          <a:blip r:embed="rId2" cstate="print"/>
          <a:srcRect/>
          <a:stretch>
            <a:fillRect/>
          </a:stretch>
        </p:blipFill>
        <p:spPr bwMode="auto">
          <a:xfrm>
            <a:off x="7488238" y="6194425"/>
            <a:ext cx="1452562" cy="531813"/>
          </a:xfrm>
          <a:prstGeom prst="rect">
            <a:avLst/>
          </a:prstGeom>
          <a:noFill/>
          <a:ln w="9525">
            <a:noFill/>
            <a:miter lim="800000"/>
            <a:headEnd/>
            <a:tailEnd/>
          </a:ln>
        </p:spPr>
      </p:pic>
      <p:sp>
        <p:nvSpPr>
          <p:cNvPr id="4" name="Text Placeholder 3"/>
          <p:cNvSpPr>
            <a:spLocks noGrp="1"/>
          </p:cNvSpPr>
          <p:nvPr>
            <p:ph type="body" sz="quarter" idx="10"/>
          </p:nvPr>
        </p:nvSpPr>
        <p:spPr>
          <a:xfrm>
            <a:off x="298450" y="706438"/>
            <a:ext cx="8542338" cy="601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Rounded Rectangle 2"/>
          <p:cNvSpPr/>
          <p:nvPr userDrawn="1"/>
        </p:nvSpPr>
        <p:spPr>
          <a:xfrm rot="10800000">
            <a:off x="0" y="0"/>
            <a:ext cx="9144000" cy="922338"/>
          </a:xfrm>
          <a:prstGeom prst="roundRect">
            <a:avLst>
              <a:gd name="adj" fmla="val 0"/>
            </a:avLst>
          </a:prstGeom>
          <a:solidFill>
            <a:srgbClr val="0054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500000"/>
              </a:solidFill>
            </a:endParaRPr>
          </a:p>
        </p:txBody>
      </p:sp>
      <p:grpSp>
        <p:nvGrpSpPr>
          <p:cNvPr id="4" name="Group 15"/>
          <p:cNvGrpSpPr>
            <a:grpSpLocks noChangeAspect="1"/>
          </p:cNvGrpSpPr>
          <p:nvPr userDrawn="1"/>
        </p:nvGrpSpPr>
        <p:grpSpPr bwMode="auto">
          <a:xfrm>
            <a:off x="0" y="68263"/>
            <a:ext cx="9144000" cy="974725"/>
            <a:chOff x="-3905251" y="4294188"/>
            <a:chExt cx="13027839" cy="1892300"/>
          </a:xfrm>
        </p:grpSpPr>
        <p:sp>
          <p:nvSpPr>
            <p:cNvPr id="5"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6"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7"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8"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0" name="Picture 12" descr="TAMAgEXT.png"/>
          <p:cNvPicPr>
            <a:picLocks noChangeAspect="1"/>
          </p:cNvPicPr>
          <p:nvPr userDrawn="1"/>
        </p:nvPicPr>
        <p:blipFill>
          <a:blip r:embed="rId2" cstate="print"/>
          <a:srcRect/>
          <a:stretch>
            <a:fillRect/>
          </a:stretch>
        </p:blipFill>
        <p:spPr bwMode="auto">
          <a:xfrm>
            <a:off x="7488238" y="6194425"/>
            <a:ext cx="1452562" cy="531813"/>
          </a:xfrm>
          <a:prstGeom prst="rect">
            <a:avLst/>
          </a:prstGeom>
          <a:noFill/>
          <a:ln w="9525">
            <a:noFill/>
            <a:miter lim="800000"/>
            <a:headEnd/>
            <a:tailEnd/>
          </a:ln>
        </p:spPr>
      </p:pic>
      <p:sp>
        <p:nvSpPr>
          <p:cNvPr id="9" name="Text Placeholder 3"/>
          <p:cNvSpPr>
            <a:spLocks noGrp="1"/>
          </p:cNvSpPr>
          <p:nvPr>
            <p:ph type="body" sz="quarter" idx="10"/>
          </p:nvPr>
        </p:nvSpPr>
        <p:spPr>
          <a:xfrm>
            <a:off x="298450" y="706438"/>
            <a:ext cx="8542338" cy="601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Rounded Rectangle 2"/>
          <p:cNvSpPr/>
          <p:nvPr userDrawn="1"/>
        </p:nvSpPr>
        <p:spPr>
          <a:xfrm rot="10800000">
            <a:off x="0" y="0"/>
            <a:ext cx="9144000" cy="922338"/>
          </a:xfrm>
          <a:prstGeom prst="roundRect">
            <a:avLst>
              <a:gd name="adj" fmla="val 0"/>
            </a:avLst>
          </a:prstGeom>
          <a:solidFill>
            <a:srgbClr val="5353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500000"/>
              </a:solidFill>
            </a:endParaRPr>
          </a:p>
        </p:txBody>
      </p:sp>
      <p:grpSp>
        <p:nvGrpSpPr>
          <p:cNvPr id="4" name="Group 15"/>
          <p:cNvGrpSpPr>
            <a:grpSpLocks noChangeAspect="1"/>
          </p:cNvGrpSpPr>
          <p:nvPr userDrawn="1"/>
        </p:nvGrpSpPr>
        <p:grpSpPr bwMode="auto">
          <a:xfrm>
            <a:off x="0" y="68263"/>
            <a:ext cx="9144000" cy="974725"/>
            <a:chOff x="-3905251" y="4294188"/>
            <a:chExt cx="13027839" cy="1892300"/>
          </a:xfrm>
        </p:grpSpPr>
        <p:sp>
          <p:nvSpPr>
            <p:cNvPr id="5"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6"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7"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8"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pic>
        <p:nvPicPr>
          <p:cNvPr id="10" name="Picture 12" descr="TAMAgEXT.png"/>
          <p:cNvPicPr>
            <a:picLocks noChangeAspect="1"/>
          </p:cNvPicPr>
          <p:nvPr userDrawn="1"/>
        </p:nvPicPr>
        <p:blipFill>
          <a:blip r:embed="rId2" cstate="print"/>
          <a:srcRect/>
          <a:stretch>
            <a:fillRect/>
          </a:stretch>
        </p:blipFill>
        <p:spPr bwMode="auto">
          <a:xfrm>
            <a:off x="7488238" y="6194425"/>
            <a:ext cx="1452562" cy="531813"/>
          </a:xfrm>
          <a:prstGeom prst="rect">
            <a:avLst/>
          </a:prstGeom>
          <a:noFill/>
          <a:ln w="9525">
            <a:noFill/>
            <a:miter lim="800000"/>
            <a:headEnd/>
            <a:tailEnd/>
          </a:ln>
        </p:spPr>
      </p:pic>
      <p:sp>
        <p:nvSpPr>
          <p:cNvPr id="9" name="Text Placeholder 3"/>
          <p:cNvSpPr>
            <a:spLocks noGrp="1"/>
          </p:cNvSpPr>
          <p:nvPr>
            <p:ph type="body" sz="quarter" idx="10"/>
          </p:nvPr>
        </p:nvSpPr>
        <p:spPr>
          <a:xfrm>
            <a:off x="298450" y="706438"/>
            <a:ext cx="8542338" cy="601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C8005E-B249-4984-AAD6-B7DD37EF8BA9}" type="datetime1">
              <a:rPr lang="en-US" smtClean="0"/>
              <a:pPr/>
              <a:t>6/3/2014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7D3B5D-0B73-4245-B68F-5D12AFEAA095}"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39C44B-31C1-4C1A-A35B-75EF0DAD8E76}"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074AAC-07C4-4D17-89BD-62D2EB2B1586}"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B6AB8B-FA3E-4671-8F55-5BE6AC00A16D}"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E22E85-40DD-420C-A43A-31BBE57BD6BD}" type="datetime1">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F609D1-7466-42DF-B8B1-F7821BAD9DC5}" type="datetime1">
              <a:rPr lang="en-US" smtClean="0"/>
              <a:pPr/>
              <a:t>6/3/2014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47C0DB-94DB-43F9-AF97-CE496571C9B9}" type="datetime1">
              <a:rPr lang="en-US" smtClean="0"/>
              <a:pPr/>
              <a:t>6/3/2014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85315C-118B-4762-A61F-42DFF6EAC8FD}" type="datetime1">
              <a:rPr lang="en-US" smtClean="0"/>
              <a:pPr/>
              <a:t>6/3/2014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02D432-2A81-4E68-BE64-D64FDEA0E72D}" type="datetime1">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9B2BA-12EC-4B06-83B0-1BE5632E3D1D}" type="datetime1">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0DE6C8-7B19-46DB-9150-E75E727F6775}"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F664F4-6791-4C6D-951B-14DD2D0B01DA}"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9C5FA-839C-4F06-9C92-CCA17EE3A813}"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E07840-AA81-41C9-9CEB-90CA721FA0C1}"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1A915-A8FD-450E-9E10-22FA283FA4B7}"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4FEB2B-D544-4287-98D4-2D5FF8F4B6FA}"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07A199-234E-4365-A8D1-49CF9E08540A}" type="datetime1">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7E404D-58F5-40A2-BF33-F6027325F2E1}" type="datetime1">
              <a:rPr lang="en-US" smtClean="0"/>
              <a:pPr/>
              <a:t>6/3/2014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043A35-7B37-4ADA-B85F-EC0CF7C4A52A}" type="datetime1">
              <a:rPr lang="en-US" smtClean="0"/>
              <a:pPr/>
              <a:t>6/3/2014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D8C570-AAEA-4174-A1CC-5089D26FA7AD}" type="datetime1">
              <a:rPr lang="en-US" smtClean="0"/>
              <a:pPr/>
              <a:t>6/3/2014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260621-A200-408A-9EF0-C608DFCE97A1}" type="datetime1">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A2E13C-42BD-4960-87DD-84E4D99E8606}" type="datetime1">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D8F81F-0418-482B-BD93-997F56162376}"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2E7C43-A3D6-45B5-8A14-FAEB3F70488A}" type="datetime1">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E0409-6F10-4BFC-9C60-994B5A34FCE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93675" y="338138"/>
            <a:ext cx="8655050" cy="1252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4" name="Date Placeholder 3"/>
          <p:cNvSpPr>
            <a:spLocks noGrp="1"/>
          </p:cNvSpPr>
          <p:nvPr>
            <p:ph type="dt" sz="half" idx="2"/>
          </p:nvPr>
        </p:nvSpPr>
        <p:spPr>
          <a:xfrm>
            <a:off x="5164138" y="6402388"/>
            <a:ext cx="1504950" cy="365125"/>
          </a:xfrm>
          <a:prstGeom prst="rect">
            <a:avLst/>
          </a:prstGeom>
        </p:spPr>
        <p:txBody>
          <a:bodyPr vert="horz" wrap="square" lIns="91440" tIns="45720" rIns="91440" bIns="45720" numCol="1" anchor="ctr" anchorCtr="0" compatLnSpc="1">
            <a:prstTxWarp prst="textNoShape">
              <a:avLst/>
            </a:prstTxWarp>
          </a:bodyPr>
          <a:lstStyle>
            <a:lvl1pPr algn="r">
              <a:defRPr sz="900" i="1">
                <a:solidFill>
                  <a:srgbClr val="A6A6A6"/>
                </a:solidFill>
              </a:defRPr>
            </a:lvl1pPr>
          </a:lstStyle>
          <a:p>
            <a:fld id="{B1B5FA49-FB53-40B5-B1CA-3A3E86D3E897}" type="datetime1">
              <a:rPr lang="en-US" smtClean="0"/>
              <a:pPr/>
              <a:t>6/3/2014</a:t>
            </a:fld>
            <a:endParaRPr lang="en-US"/>
          </a:p>
        </p:txBody>
      </p:sp>
      <p:sp>
        <p:nvSpPr>
          <p:cNvPr id="5" name="Footer Placeholder 4"/>
          <p:cNvSpPr>
            <a:spLocks noGrp="1"/>
          </p:cNvSpPr>
          <p:nvPr>
            <p:ph type="ftr" sz="quarter" idx="3"/>
          </p:nvPr>
        </p:nvSpPr>
        <p:spPr>
          <a:xfrm>
            <a:off x="193675" y="6402388"/>
            <a:ext cx="3786188" cy="365125"/>
          </a:xfrm>
          <a:prstGeom prst="rect">
            <a:avLst/>
          </a:prstGeom>
        </p:spPr>
        <p:txBody>
          <a:bodyPr vert="horz" lIns="91440" tIns="45720" rIns="91440" bIns="45720" rtlCol="0" anchor="ctr"/>
          <a:lstStyle>
            <a:lvl1pPr algn="l" fontAlgn="auto">
              <a:spcBef>
                <a:spcPts val="0"/>
              </a:spcBef>
              <a:spcAft>
                <a:spcPts val="0"/>
              </a:spcAft>
              <a:defRPr sz="900" i="1" dirty="0">
                <a:solidFill>
                  <a:srgbClr val="A6A6A6"/>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3990975" y="6402388"/>
            <a:ext cx="1162050" cy="365125"/>
          </a:xfrm>
          <a:prstGeom prst="rect">
            <a:avLst/>
          </a:prstGeom>
        </p:spPr>
        <p:txBody>
          <a:bodyPr vert="horz" wrap="square" lIns="91440" tIns="45720" rIns="91440" bIns="45720" numCol="1" anchor="ctr" anchorCtr="0" compatLnSpc="1">
            <a:prstTxWarp prst="textNoShape">
              <a:avLst/>
            </a:prstTxWarp>
          </a:bodyPr>
          <a:lstStyle>
            <a:lvl1pPr algn="ctr">
              <a:defRPr sz="900" i="1">
                <a:solidFill>
                  <a:srgbClr val="A6A6A6"/>
                </a:solidFill>
              </a:defRPr>
            </a:lvl1pPr>
          </a:lstStyle>
          <a:p>
            <a:fld id="{2618ACDC-6029-4A1A-9676-8F88B40C713E}" type="slidenum">
              <a:rPr lang="en-US"/>
              <a:pPr/>
              <a:t>‹#›</a:t>
            </a:fld>
            <a:endParaRPr lang="en-US"/>
          </a:p>
        </p:txBody>
      </p:sp>
      <p:sp>
        <p:nvSpPr>
          <p:cNvPr id="1030" name="Text Placeholder 2"/>
          <p:cNvSpPr>
            <a:spLocks noGrp="1"/>
          </p:cNvSpPr>
          <p:nvPr>
            <p:ph type="body" idx="1"/>
          </p:nvPr>
        </p:nvSpPr>
        <p:spPr bwMode="auto">
          <a:xfrm>
            <a:off x="193675" y="1984375"/>
            <a:ext cx="8655050" cy="4141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Lst>
  <p:hf hdr="0" ftr="0" dt="0"/>
  <p:txStyles>
    <p:titleStyle>
      <a:lvl1pPr algn="l" rtl="0" fontAlgn="base">
        <a:spcBef>
          <a:spcPct val="0"/>
        </a:spcBef>
        <a:spcAft>
          <a:spcPct val="0"/>
        </a:spcAft>
        <a:defRPr sz="3600" b="1" kern="1200">
          <a:solidFill>
            <a:srgbClr val="500000"/>
          </a:solidFill>
          <a:latin typeface="Georgia"/>
          <a:ea typeface="ＭＳ Ｐゴシック" charset="-128"/>
          <a:cs typeface="Georgia"/>
        </a:defRPr>
      </a:lvl1pPr>
      <a:lvl2pPr algn="l" rtl="0" fontAlgn="base">
        <a:spcBef>
          <a:spcPct val="0"/>
        </a:spcBef>
        <a:spcAft>
          <a:spcPct val="0"/>
        </a:spcAft>
        <a:defRPr sz="3600">
          <a:solidFill>
            <a:srgbClr val="500000"/>
          </a:solidFill>
          <a:latin typeface="Georgia" pitchFamily="18" charset="0"/>
          <a:ea typeface="ＭＳ Ｐゴシック" charset="-128"/>
        </a:defRPr>
      </a:lvl2pPr>
      <a:lvl3pPr algn="l" rtl="0" fontAlgn="base">
        <a:spcBef>
          <a:spcPct val="0"/>
        </a:spcBef>
        <a:spcAft>
          <a:spcPct val="0"/>
        </a:spcAft>
        <a:defRPr sz="3600">
          <a:solidFill>
            <a:srgbClr val="500000"/>
          </a:solidFill>
          <a:latin typeface="Georgia" pitchFamily="18" charset="0"/>
          <a:ea typeface="ＭＳ Ｐゴシック" charset="-128"/>
        </a:defRPr>
      </a:lvl3pPr>
      <a:lvl4pPr algn="l" rtl="0" fontAlgn="base">
        <a:spcBef>
          <a:spcPct val="0"/>
        </a:spcBef>
        <a:spcAft>
          <a:spcPct val="0"/>
        </a:spcAft>
        <a:defRPr sz="3600">
          <a:solidFill>
            <a:srgbClr val="500000"/>
          </a:solidFill>
          <a:latin typeface="Georgia" pitchFamily="18" charset="0"/>
          <a:ea typeface="ＭＳ Ｐゴシック" charset="-128"/>
        </a:defRPr>
      </a:lvl4pPr>
      <a:lvl5pPr algn="l" rtl="0" fontAlgn="base">
        <a:spcBef>
          <a:spcPct val="0"/>
        </a:spcBef>
        <a:spcAft>
          <a:spcPct val="0"/>
        </a:spcAft>
        <a:defRPr sz="3600">
          <a:solidFill>
            <a:srgbClr val="500000"/>
          </a:solidFill>
          <a:latin typeface="Georgia" pitchFamily="18" charset="0"/>
          <a:ea typeface="ＭＳ Ｐゴシック" charset="-128"/>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rtl="0" fontAlgn="base">
        <a:spcBef>
          <a:spcPct val="20000"/>
        </a:spcBef>
        <a:spcAft>
          <a:spcPct val="0"/>
        </a:spcAft>
        <a:buClr>
          <a:srgbClr val="7F7F7F"/>
        </a:buClr>
        <a:buSzPct val="80000"/>
        <a:buFont typeface="Wingdings" pitchFamily="2" charset="2"/>
        <a:buChar char=""/>
        <a:defRPr sz="2400" b="1" kern="1200">
          <a:solidFill>
            <a:schemeClr val="tx1"/>
          </a:solidFill>
          <a:latin typeface="Arial"/>
          <a:ea typeface="ＭＳ Ｐゴシック" charset="-128"/>
          <a:cs typeface="Arial"/>
        </a:defRPr>
      </a:lvl1pPr>
      <a:lvl2pPr marL="644525" indent="-342900" algn="l" rtl="0" fontAlgn="base">
        <a:spcBef>
          <a:spcPct val="20000"/>
        </a:spcBef>
        <a:spcAft>
          <a:spcPct val="0"/>
        </a:spcAft>
        <a:buClr>
          <a:srgbClr val="7F7F7F"/>
        </a:buClr>
        <a:buSzPct val="100000"/>
        <a:buFont typeface="Lucida Grande" charset="0"/>
        <a:buChar char="◉"/>
        <a:defRPr sz="2400" kern="1200">
          <a:solidFill>
            <a:schemeClr val="tx1"/>
          </a:solidFill>
          <a:latin typeface="Arial"/>
          <a:ea typeface="ＭＳ Ｐゴシック" charset="-128"/>
          <a:cs typeface="Arial"/>
        </a:defRPr>
      </a:lvl2pPr>
      <a:lvl3pPr marL="969963" indent="-342900" algn="l" rtl="0" fontAlgn="base">
        <a:spcBef>
          <a:spcPct val="20000"/>
        </a:spcBef>
        <a:spcAft>
          <a:spcPct val="0"/>
        </a:spcAft>
        <a:buClr>
          <a:srgbClr val="7F7F7F"/>
        </a:buClr>
        <a:buSzPct val="80000"/>
        <a:buFont typeface="Lucida Grande" charset="0"/>
        <a:buChar char="◉"/>
        <a:defRPr sz="2000" kern="1200">
          <a:solidFill>
            <a:srgbClr val="595959"/>
          </a:solidFill>
          <a:latin typeface="Arial"/>
          <a:ea typeface="ＭＳ Ｐゴシック" charset="-128"/>
          <a:cs typeface="Arial"/>
        </a:defRPr>
      </a:lvl3pPr>
      <a:lvl4pPr marL="1200150" indent="-285750" algn="l" rtl="0" fontAlgn="base">
        <a:spcBef>
          <a:spcPct val="20000"/>
        </a:spcBef>
        <a:spcAft>
          <a:spcPct val="0"/>
        </a:spcAft>
        <a:buClr>
          <a:srgbClr val="7F7F7F"/>
        </a:buClr>
        <a:buSzPct val="80000"/>
        <a:buFont typeface="Lucida Grande" charset="0"/>
        <a:buChar char="◉"/>
        <a:defRPr kern="1200">
          <a:solidFill>
            <a:srgbClr val="595959"/>
          </a:solidFill>
          <a:latin typeface="Arial"/>
          <a:ea typeface="ＭＳ Ｐゴシック" charset="-128"/>
          <a:cs typeface="Arial"/>
        </a:defRPr>
      </a:lvl4pPr>
      <a:lvl5pPr marL="1519238" indent="-285750" algn="l" rtl="0" fontAlgn="base">
        <a:spcBef>
          <a:spcPct val="20000"/>
        </a:spcBef>
        <a:spcAft>
          <a:spcPct val="0"/>
        </a:spcAft>
        <a:buClr>
          <a:srgbClr val="7F7F7F"/>
        </a:buClr>
        <a:buSzPct val="80000"/>
        <a:buFont typeface="Lucida Grande" charset="0"/>
        <a:buChar char="◉"/>
        <a:defRPr sz="1600" kern="1200">
          <a:solidFill>
            <a:srgbClr val="595959"/>
          </a:solidFill>
          <a:latin typeface="Arial"/>
          <a:ea typeface="ＭＳ Ｐゴシック" charset="-128"/>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CE085-3A0F-4775-8D41-4BBCDB6C7092}" type="datetime1">
              <a:rPr lang="en-US" smtClean="0"/>
              <a:pPr/>
              <a:t>6/3/2014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9C5FA-839C-4F06-9C92-CCA17EE3A8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547689-3560-4488-93B9-D3220442A482}" type="datetime1">
              <a:rPr lang="en-US" smtClean="0"/>
              <a:pPr/>
              <a:t>6/3/2014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1E0409-6F10-4BFC-9C60-994B5A34FCE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jpeg"/><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4.xml"/><Relationship Id="rId5" Type="http://schemas.openxmlformats.org/officeDocument/2006/relationships/image" Target="../media/image25.wmf"/><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hyperlink" Target="http://www.jhu.edu/~matsci/Central%20Facilities%20Web%20Page/Image%20Gallery%202/Image%2011%20Ragweed%20Pollin.jpg" TargetMode="External"/><Relationship Id="rId7" Type="http://schemas.openxmlformats.org/officeDocument/2006/relationships/image" Target="../media/image35.jpeg"/><Relationship Id="rId2"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34.jpeg"/><Relationship Id="rId5" Type="http://schemas.openxmlformats.org/officeDocument/2006/relationships/hyperlink" Target="http://dnr.wi.gov/invasives/photos/index.asp?mode=photoview&amp;RecID=75&amp;Code=Ambtri" TargetMode="External"/><Relationship Id="rId10" Type="http://schemas.openxmlformats.org/officeDocument/2006/relationships/image" Target="../media/image38.jpeg"/><Relationship Id="rId4" Type="http://schemas.openxmlformats.org/officeDocument/2006/relationships/image" Target="../media/image33.jpeg"/><Relationship Id="rId9"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 Id="rId9" Type="http://schemas.openxmlformats.org/officeDocument/2006/relationships/image" Target="../media/image51.jpeg"/></Relationships>
</file>

<file path=ppt/slides/_rels/slide15.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6.jpeg"/><Relationship Id="rId12" Type="http://schemas.openxmlformats.org/officeDocument/2006/relationships/image" Target="../media/image60.png"/><Relationship Id="rId2" Type="http://schemas.openxmlformats.org/officeDocument/2006/relationships/image" Target="../media/image52.jpeg"/><Relationship Id="rId1" Type="http://schemas.openxmlformats.org/officeDocument/2006/relationships/slideLayout" Target="../slideLayouts/slideLayout4.xml"/><Relationship Id="rId6" Type="http://schemas.openxmlformats.org/officeDocument/2006/relationships/image" Target="../media/image55.jpeg"/><Relationship Id="rId11" Type="http://schemas.openxmlformats.org/officeDocument/2006/relationships/image" Target="../media/image59.jpeg"/><Relationship Id="rId5" Type="http://schemas.openxmlformats.org/officeDocument/2006/relationships/hyperlink" Target="http://www.afflawn.com/images/weed_dallisgrass_lg.jpg" TargetMode="External"/><Relationship Id="rId10" Type="http://schemas.openxmlformats.org/officeDocument/2006/relationships/hyperlink" Target="http://images.google.com/imgres?imgurl=http://www.weedscience.okstate.edu/Weeds/yellownutsedge3.jpg&amp;imgrefurl=http://www.weedscience.okstate.edu/Weeds/PEETWeeds.htm&amp;h=288&amp;w=216&amp;sz=49&amp;tbnid=GEEOC43xkFMJ:&amp;tbnh=110&amp;tbnw=82&amp;hl=en&amp;start=25&amp;prev=/images?q=purple+nutsedge&amp;start=20&amp;svnum=10&amp;hl=en&amp;lr=&amp;sa=N" TargetMode="External"/><Relationship Id="rId4" Type="http://schemas.openxmlformats.org/officeDocument/2006/relationships/image" Target="../media/image54.jpeg"/><Relationship Id="rId9" Type="http://schemas.openxmlformats.org/officeDocument/2006/relationships/image" Target="../media/image58.jpeg"/></Relationships>
</file>

<file path=ppt/slides/_rels/slide1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4.xml"/><Relationship Id="rId4" Type="http://schemas.openxmlformats.org/officeDocument/2006/relationships/image" Target="../media/image67.jpeg"/></Relationships>
</file>

<file path=ppt/slides/_rels/slide1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4.xml"/><Relationship Id="rId4" Type="http://schemas.openxmlformats.org/officeDocument/2006/relationships/image" Target="../media/image74.jpeg"/></Relationships>
</file>

<file path=ppt/slides/_rels/slide2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4.xml"/><Relationship Id="rId4" Type="http://schemas.openxmlformats.org/officeDocument/2006/relationships/image" Target="../media/image79.jpeg"/></Relationships>
</file>

<file path=ppt/slides/_rels/slide2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4.xml"/><Relationship Id="rId4" Type="http://schemas.openxmlformats.org/officeDocument/2006/relationships/image" Target="../media/image82.jpeg"/></Relationships>
</file>

<file path=ppt/slides/_rels/slide2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83.png"/><Relationship Id="rId1" Type="http://schemas.openxmlformats.org/officeDocument/2006/relationships/slideLayout" Target="../slideLayouts/slideLayout13.xml"/><Relationship Id="rId6" Type="http://schemas.openxmlformats.org/officeDocument/2006/relationships/image" Target="../media/image84.jpeg"/><Relationship Id="rId5" Type="http://schemas.openxmlformats.org/officeDocument/2006/relationships/image" Target="../media/image82.jpeg"/><Relationship Id="rId4" Type="http://schemas.openxmlformats.org/officeDocument/2006/relationships/image" Target="../media/image81.jpeg"/></Relationships>
</file>

<file path=ppt/slides/_rels/slide2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4.xml"/><Relationship Id="rId4" Type="http://schemas.openxmlformats.org/officeDocument/2006/relationships/image" Target="../media/image87.jpeg"/></Relationships>
</file>

<file path=ppt/slides/_rels/slide2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4.xml"/><Relationship Id="rId4" Type="http://schemas.openxmlformats.org/officeDocument/2006/relationships/image" Target="../media/image90.jpeg"/></Relationships>
</file>

<file path=ppt/slides/_rels/slide2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94.gif"/><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hyperlink" Target="http://images.google.com/imgres?imgurl=http://ppathw3.cals.cornell.edu/PhotoLab/Stills/RoseVirus/RoseVirus.jpg&amp;imgrefurl=http://ppathw3.cals.cornell.edu/PhotoLab/Stills/RoseVirus/RoseVirus.htm&amp;h=550&amp;w=405&amp;sz=54&amp;tbnid=p_rLblSprAIJ:&amp;tbnh=130&amp;tbnw=95&amp;hl=en&amp;start=2&amp;prev=/images?q=rose+virus&amp;svnum=10&amp;hl=en&amp;lr=&amp;sa=G" TargetMode="External"/><Relationship Id="rId7" Type="http://schemas.openxmlformats.org/officeDocument/2006/relationships/image" Target="../media/image98.jpeg"/><Relationship Id="rId2" Type="http://schemas.openxmlformats.org/officeDocument/2006/relationships/image" Target="../media/image95.jpeg"/><Relationship Id="rId1" Type="http://schemas.openxmlformats.org/officeDocument/2006/relationships/slideLayout" Target="../slideLayouts/slideLayout4.xml"/><Relationship Id="rId6" Type="http://schemas.openxmlformats.org/officeDocument/2006/relationships/image" Target="../media/image97.jpeg"/><Relationship Id="rId5" Type="http://schemas.openxmlformats.org/officeDocument/2006/relationships/hyperlink" Target="http://www.ulmer.de/GEIZ2DH6qC1Yn7Yp7F1olAXAo.HTML?UID=CF6243FDA24F477EAA2422FF582B0CB2080FBDD942DFD8" TargetMode="External"/><Relationship Id="rId4" Type="http://schemas.openxmlformats.org/officeDocument/2006/relationships/image" Target="../media/image96.jpeg"/><Relationship Id="rId9" Type="http://schemas.openxmlformats.org/officeDocument/2006/relationships/image" Target="../media/image100.jpeg"/></Relationships>
</file>

<file path=ppt/slides/_rels/slide3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4.xml"/><Relationship Id="rId5" Type="http://schemas.openxmlformats.org/officeDocument/2006/relationships/image" Target="../media/image104.jpeg"/><Relationship Id="rId4" Type="http://schemas.openxmlformats.org/officeDocument/2006/relationships/image" Target="../media/image103.jpeg"/></Relationships>
</file>

<file path=ppt/slides/_rels/slide32.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06.wmf"/><Relationship Id="rId7" Type="http://schemas.openxmlformats.org/officeDocument/2006/relationships/image" Target="../media/image110.jpeg"/><Relationship Id="rId2" Type="http://schemas.openxmlformats.org/officeDocument/2006/relationships/image" Target="../media/image105.wmf"/><Relationship Id="rId1" Type="http://schemas.openxmlformats.org/officeDocument/2006/relationships/slideLayout" Target="../slideLayouts/slideLayout4.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 Id="rId9" Type="http://schemas.openxmlformats.org/officeDocument/2006/relationships/image" Target="../media/image112.jpeg"/></Relationships>
</file>

<file path=ppt/slides/_rels/slide33.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13.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15.gif"/><Relationship Id="rId2" Type="http://schemas.openxmlformats.org/officeDocument/2006/relationships/image" Target="../media/image114.wmf"/><Relationship Id="rId1" Type="http://schemas.openxmlformats.org/officeDocument/2006/relationships/slideLayout" Target="../slideLayouts/slideLayout4.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gif"/></Relationships>
</file>

<file path=ppt/slides/_rels/slide3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25.wmf"/><Relationship Id="rId3" Type="http://schemas.openxmlformats.org/officeDocument/2006/relationships/notesSlide" Target="../notesSlides/notesSlide3.xml"/><Relationship Id="rId7" Type="http://schemas.openxmlformats.org/officeDocument/2006/relationships/image" Target="../media/image122.wmf"/><Relationship Id="rId12"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24.wmf"/><Relationship Id="rId5" Type="http://schemas.openxmlformats.org/officeDocument/2006/relationships/image" Target="../media/image121.wmf"/><Relationship Id="rId15" Type="http://schemas.openxmlformats.org/officeDocument/2006/relationships/image" Target="../media/image126.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23.wmf"/><Relationship Id="rId14" Type="http://schemas.openxmlformats.org/officeDocument/2006/relationships/oleObject" Target="../embeddings/oleObject7.bin"/></Relationships>
</file>

<file path=ppt/slides/_rels/slide3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wmf"/><Relationship Id="rId1" Type="http://schemas.openxmlformats.org/officeDocument/2006/relationships/slideLayout" Target="../slideLayouts/slideLayout4.xml"/><Relationship Id="rId4" Type="http://schemas.openxmlformats.org/officeDocument/2006/relationships/image" Target="../media/image130.gif"/></Relationships>
</file>

<file path=ppt/slides/_rels/slide39.xml.rels><?xml version="1.0" encoding="UTF-8" standalone="yes"?>
<Relationships xmlns="http://schemas.openxmlformats.org/package/2006/relationships"><Relationship Id="rId3" Type="http://schemas.openxmlformats.org/officeDocument/2006/relationships/image" Target="../media/image131.gi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2.gif"/></Relationships>
</file>

<file path=ppt/slides/_rels/slide4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34.jpeg"/></Relationships>
</file>

<file path=ppt/slides/_rels/slide41.xml.rels><?xml version="1.0" encoding="UTF-8" standalone="yes"?>
<Relationships xmlns="http://schemas.openxmlformats.org/package/2006/relationships"><Relationship Id="rId3" Type="http://schemas.openxmlformats.org/officeDocument/2006/relationships/image" Target="../media/image135.jpeg"/><Relationship Id="rId7" Type="http://schemas.openxmlformats.org/officeDocument/2006/relationships/image" Target="../media/image139.gif"/><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38.jpeg"/><Relationship Id="rId5" Type="http://schemas.openxmlformats.org/officeDocument/2006/relationships/image" Target="../media/image137.png"/><Relationship Id="rId4" Type="http://schemas.openxmlformats.org/officeDocument/2006/relationships/image" Target="../media/image136.jpeg"/></Relationships>
</file>

<file path=ppt/slides/_rels/slide4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41.jpeg"/></Relationships>
</file>

<file path=ppt/slides/_rels/slide43.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4.xml"/><Relationship Id="rId5" Type="http://schemas.openxmlformats.org/officeDocument/2006/relationships/image" Target="../media/image147.png"/><Relationship Id="rId4" Type="http://schemas.openxmlformats.org/officeDocument/2006/relationships/image" Target="../media/image146.jpeg"/></Relationships>
</file>

<file path=ppt/slides/_rels/slide44.xml.rels><?xml version="1.0" encoding="UTF-8" standalone="yes"?>
<Relationships xmlns="http://schemas.openxmlformats.org/package/2006/relationships"><Relationship Id="rId8" Type="http://schemas.openxmlformats.org/officeDocument/2006/relationships/image" Target="../media/image154.jpeg"/><Relationship Id="rId3" Type="http://schemas.openxmlformats.org/officeDocument/2006/relationships/image" Target="../media/image149.jpeg"/><Relationship Id="rId7" Type="http://schemas.openxmlformats.org/officeDocument/2006/relationships/image" Target="../media/image153.jpeg"/><Relationship Id="rId12" Type="http://schemas.openxmlformats.org/officeDocument/2006/relationships/image" Target="../media/image158.jpeg"/><Relationship Id="rId2" Type="http://schemas.openxmlformats.org/officeDocument/2006/relationships/image" Target="../media/image148.jpeg"/><Relationship Id="rId1" Type="http://schemas.openxmlformats.org/officeDocument/2006/relationships/slideLayout" Target="../slideLayouts/slideLayout4.xml"/><Relationship Id="rId6" Type="http://schemas.openxmlformats.org/officeDocument/2006/relationships/image" Target="../media/image152.jpeg"/><Relationship Id="rId11" Type="http://schemas.openxmlformats.org/officeDocument/2006/relationships/image" Target="../media/image157.jpeg"/><Relationship Id="rId5" Type="http://schemas.openxmlformats.org/officeDocument/2006/relationships/image" Target="../media/image151.jpeg"/><Relationship Id="rId10" Type="http://schemas.openxmlformats.org/officeDocument/2006/relationships/image" Target="../media/image156.jpeg"/><Relationship Id="rId4" Type="http://schemas.openxmlformats.org/officeDocument/2006/relationships/image" Target="../media/image150.jpeg"/><Relationship Id="rId9" Type="http://schemas.openxmlformats.org/officeDocument/2006/relationships/image" Target="../media/image155.png"/></Relationships>
</file>

<file path=ppt/slides/_rels/slide45.xml.rels><?xml version="1.0" encoding="UTF-8" standalone="yes"?>
<Relationships xmlns="http://schemas.openxmlformats.org/package/2006/relationships"><Relationship Id="rId8" Type="http://schemas.openxmlformats.org/officeDocument/2006/relationships/image" Target="../media/image163.jpeg"/><Relationship Id="rId3" Type="http://schemas.openxmlformats.org/officeDocument/2006/relationships/image" Target="../media/image160.jpeg"/><Relationship Id="rId7" Type="http://schemas.openxmlformats.org/officeDocument/2006/relationships/image" Target="../media/image162.gif"/><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161.jpeg"/><Relationship Id="rId5" Type="http://schemas.openxmlformats.org/officeDocument/2006/relationships/image" Target="../media/image159.png"/><Relationship Id="rId4" Type="http://schemas.openxmlformats.org/officeDocument/2006/relationships/oleObject" Target="../embeddings/oleObject8.bin"/></Relationships>
</file>

<file path=ppt/slides/_rels/slide46.xml.rels><?xml version="1.0" encoding="UTF-8" standalone="yes"?>
<Relationships xmlns="http://schemas.openxmlformats.org/package/2006/relationships"><Relationship Id="rId3" Type="http://schemas.openxmlformats.org/officeDocument/2006/relationships/image" Target="../media/image165.png"/><Relationship Id="rId7" Type="http://schemas.openxmlformats.org/officeDocument/2006/relationships/image" Target="../media/image169.jpeg"/><Relationship Id="rId2" Type="http://schemas.openxmlformats.org/officeDocument/2006/relationships/image" Target="../media/image164.jpeg"/><Relationship Id="rId1" Type="http://schemas.openxmlformats.org/officeDocument/2006/relationships/slideLayout" Target="../slideLayouts/slideLayout4.xml"/><Relationship Id="rId6" Type="http://schemas.openxmlformats.org/officeDocument/2006/relationships/image" Target="../media/image168.jpeg"/><Relationship Id="rId5" Type="http://schemas.openxmlformats.org/officeDocument/2006/relationships/image" Target="../media/image167.jpeg"/><Relationship Id="rId4" Type="http://schemas.openxmlformats.org/officeDocument/2006/relationships/image" Target="../media/image166.jpeg"/></Relationships>
</file>

<file path=ppt/slides/_rels/slide47.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4.xml"/><Relationship Id="rId5" Type="http://schemas.openxmlformats.org/officeDocument/2006/relationships/image" Target="../media/image173.jpeg"/><Relationship Id="rId4" Type="http://schemas.openxmlformats.org/officeDocument/2006/relationships/image" Target="../media/image172.jpeg"/></Relationships>
</file>

<file path=ppt/slides/_rels/slide48.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gif"/><Relationship Id="rId1" Type="http://schemas.openxmlformats.org/officeDocument/2006/relationships/slideLayout" Target="../slideLayouts/slideLayout4.xml"/><Relationship Id="rId4" Type="http://schemas.openxmlformats.org/officeDocument/2006/relationships/image" Target="../media/image176.jpeg"/></Relationships>
</file>

<file path=ppt/slides/_rels/slide49.xml.rels><?xml version="1.0" encoding="UTF-8" standalone="yes"?>
<Relationships xmlns="http://schemas.openxmlformats.org/package/2006/relationships"><Relationship Id="rId8" Type="http://schemas.openxmlformats.org/officeDocument/2006/relationships/image" Target="../media/image185.jpeg"/><Relationship Id="rId13" Type="http://schemas.openxmlformats.org/officeDocument/2006/relationships/image" Target="../media/image178.wmf"/><Relationship Id="rId3" Type="http://schemas.openxmlformats.org/officeDocument/2006/relationships/image" Target="../media/image180.jpeg"/><Relationship Id="rId7" Type="http://schemas.openxmlformats.org/officeDocument/2006/relationships/image" Target="../media/image184.jpeg"/><Relationship Id="rId12" Type="http://schemas.openxmlformats.org/officeDocument/2006/relationships/oleObject" Target="../embeddings/oleObject10.bin"/><Relationship Id="rId17" Type="http://schemas.openxmlformats.org/officeDocument/2006/relationships/image" Target="../media/image188.jpeg"/><Relationship Id="rId2" Type="http://schemas.openxmlformats.org/officeDocument/2006/relationships/slideLayout" Target="../slideLayouts/slideLayout4.xml"/><Relationship Id="rId16" Type="http://schemas.openxmlformats.org/officeDocument/2006/relationships/image" Target="../media/image179.wmf"/><Relationship Id="rId1" Type="http://schemas.openxmlformats.org/officeDocument/2006/relationships/vmlDrawing" Target="../drawings/vmlDrawing4.vml"/><Relationship Id="rId6" Type="http://schemas.openxmlformats.org/officeDocument/2006/relationships/image" Target="../media/image183.jpeg"/><Relationship Id="rId11" Type="http://schemas.openxmlformats.org/officeDocument/2006/relationships/image" Target="../media/image177.wmf"/><Relationship Id="rId5" Type="http://schemas.openxmlformats.org/officeDocument/2006/relationships/image" Target="../media/image182.jpeg"/><Relationship Id="rId15" Type="http://schemas.openxmlformats.org/officeDocument/2006/relationships/oleObject" Target="../embeddings/oleObject11.bin"/><Relationship Id="rId10" Type="http://schemas.openxmlformats.org/officeDocument/2006/relationships/oleObject" Target="../embeddings/oleObject9.bin"/><Relationship Id="rId4" Type="http://schemas.openxmlformats.org/officeDocument/2006/relationships/image" Target="../media/image181.jpeg"/><Relationship Id="rId9" Type="http://schemas.openxmlformats.org/officeDocument/2006/relationships/image" Target="../media/image186.jpeg"/><Relationship Id="rId14" Type="http://schemas.openxmlformats.org/officeDocument/2006/relationships/image" Target="../media/image187.jpeg"/></Relationships>
</file>

<file path=ppt/slides/_rels/slide50.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eg"/><Relationship Id="rId1" Type="http://schemas.openxmlformats.org/officeDocument/2006/relationships/slideLayout" Target="../slideLayouts/slideLayout13.xml"/><Relationship Id="rId6" Type="http://schemas.openxmlformats.org/officeDocument/2006/relationships/image" Target="../media/image193.jpeg"/><Relationship Id="rId5" Type="http://schemas.openxmlformats.org/officeDocument/2006/relationships/image" Target="../media/image192.jpeg"/><Relationship Id="rId4" Type="http://schemas.openxmlformats.org/officeDocument/2006/relationships/image" Target="../media/image191.jpeg"/></Relationships>
</file>

<file path=ppt/slides/_rels/slide51.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jpeg"/><Relationship Id="rId1" Type="http://schemas.openxmlformats.org/officeDocument/2006/relationships/slideLayout" Target="../slideLayouts/slideLayout4.xml"/><Relationship Id="rId5" Type="http://schemas.openxmlformats.org/officeDocument/2006/relationships/image" Target="../media/image197.jpeg"/><Relationship Id="rId4" Type="http://schemas.openxmlformats.org/officeDocument/2006/relationships/image" Target="../media/image196.jpeg"/></Relationships>
</file>

<file path=ppt/slides/_rels/slide52.xml.rels><?xml version="1.0" encoding="UTF-8" standalone="yes"?>
<Relationships xmlns="http://schemas.openxmlformats.org/package/2006/relationships"><Relationship Id="rId3" Type="http://schemas.openxmlformats.org/officeDocument/2006/relationships/image" Target="../media/image199.jpeg"/><Relationship Id="rId7" Type="http://schemas.openxmlformats.org/officeDocument/2006/relationships/image" Target="../media/image201.jpeg"/><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198.png"/><Relationship Id="rId5" Type="http://schemas.openxmlformats.org/officeDocument/2006/relationships/oleObject" Target="../embeddings/oleObject12.bin"/><Relationship Id="rId4" Type="http://schemas.openxmlformats.org/officeDocument/2006/relationships/image" Target="../media/image200.jpeg"/></Relationships>
</file>

<file path=ppt/slides/_rels/slide53.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05.jpeg"/><Relationship Id="rId5" Type="http://schemas.openxmlformats.org/officeDocument/2006/relationships/image" Target="../media/image204.jpeg"/><Relationship Id="rId4" Type="http://schemas.openxmlformats.org/officeDocument/2006/relationships/image" Target="../media/image203.jpeg"/></Relationships>
</file>

<file path=ppt/slides/_rels/slide54.xml.rels><?xml version="1.0" encoding="UTF-8" standalone="yes"?>
<Relationships xmlns="http://schemas.openxmlformats.org/package/2006/relationships"><Relationship Id="rId8" Type="http://schemas.openxmlformats.org/officeDocument/2006/relationships/image" Target="../media/image212.jpeg"/><Relationship Id="rId3" Type="http://schemas.openxmlformats.org/officeDocument/2006/relationships/image" Target="../media/image207.jpeg"/><Relationship Id="rId7" Type="http://schemas.openxmlformats.org/officeDocument/2006/relationships/image" Target="../media/image211.jpeg"/><Relationship Id="rId2" Type="http://schemas.openxmlformats.org/officeDocument/2006/relationships/image" Target="../media/image206.jpeg"/><Relationship Id="rId1" Type="http://schemas.openxmlformats.org/officeDocument/2006/relationships/slideLayout" Target="../slideLayouts/slideLayout13.xml"/><Relationship Id="rId6" Type="http://schemas.openxmlformats.org/officeDocument/2006/relationships/image" Target="../media/image210.jpeg"/><Relationship Id="rId5" Type="http://schemas.openxmlformats.org/officeDocument/2006/relationships/image" Target="../media/image209.jpeg"/><Relationship Id="rId10" Type="http://schemas.openxmlformats.org/officeDocument/2006/relationships/image" Target="../media/image214.jpeg"/><Relationship Id="rId4" Type="http://schemas.openxmlformats.org/officeDocument/2006/relationships/image" Target="../media/image208.jpeg"/><Relationship Id="rId9" Type="http://schemas.openxmlformats.org/officeDocument/2006/relationships/image" Target="../media/image213.jpeg"/></Relationships>
</file>

<file path=ppt/slides/_rels/slide55.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image" Target="../media/image215.jpeg"/><Relationship Id="rId1" Type="http://schemas.openxmlformats.org/officeDocument/2006/relationships/slideLayout" Target="../slideLayouts/slideLayout13.xml"/><Relationship Id="rId4" Type="http://schemas.openxmlformats.org/officeDocument/2006/relationships/image" Target="../media/image217.jpeg"/></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3.bin"/><Relationship Id="rId7" Type="http://schemas.openxmlformats.org/officeDocument/2006/relationships/image" Target="../media/image221.jpeg"/><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220.jpeg"/><Relationship Id="rId5" Type="http://schemas.openxmlformats.org/officeDocument/2006/relationships/image" Target="../media/image219.jpeg"/><Relationship Id="rId4" Type="http://schemas.openxmlformats.org/officeDocument/2006/relationships/image" Target="../media/image218.png"/></Relationships>
</file>

<file path=ppt/slides/_rels/slide57.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image" Target="../media/image222.jpeg"/><Relationship Id="rId1" Type="http://schemas.openxmlformats.org/officeDocument/2006/relationships/slideLayout" Target="../slideLayouts/slideLayout4.xml"/><Relationship Id="rId5" Type="http://schemas.openxmlformats.org/officeDocument/2006/relationships/image" Target="../media/image225.jpeg"/><Relationship Id="rId4" Type="http://schemas.openxmlformats.org/officeDocument/2006/relationships/image" Target="../media/image224.jpeg"/></Relationships>
</file>

<file path=ppt/slides/_rels/slide58.xml.rels><?xml version="1.0" encoding="UTF-8" standalone="yes"?>
<Relationships xmlns="http://schemas.openxmlformats.org/package/2006/relationships"><Relationship Id="rId8" Type="http://schemas.openxmlformats.org/officeDocument/2006/relationships/image" Target="../media/image230.jpeg"/><Relationship Id="rId13" Type="http://schemas.openxmlformats.org/officeDocument/2006/relationships/hyperlink" Target="http://hortipm.tamu.edu/pestprofiles/sucking/bartaphid/sooty.html" TargetMode="External"/><Relationship Id="rId3" Type="http://schemas.openxmlformats.org/officeDocument/2006/relationships/image" Target="../media/image227.jpeg"/><Relationship Id="rId7" Type="http://schemas.openxmlformats.org/officeDocument/2006/relationships/hyperlink" Target="http://www.ca.uky.edu/agc/pubs/id/id93/insects/gaa.gif" TargetMode="External"/><Relationship Id="rId12" Type="http://schemas.openxmlformats.org/officeDocument/2006/relationships/image" Target="../media/image232.jpeg"/><Relationship Id="rId2" Type="http://schemas.openxmlformats.org/officeDocument/2006/relationships/image" Target="../media/image226.jpeg"/><Relationship Id="rId1" Type="http://schemas.openxmlformats.org/officeDocument/2006/relationships/slideLayout" Target="../slideLayouts/slideLayout4.xml"/><Relationship Id="rId6" Type="http://schemas.openxmlformats.org/officeDocument/2006/relationships/image" Target="../media/image229.jpeg"/><Relationship Id="rId11" Type="http://schemas.openxmlformats.org/officeDocument/2006/relationships/hyperlink" Target="http://hortipm.tamu.edu/pestprofiles/sucking/bartaphid/oleader.html" TargetMode="External"/><Relationship Id="rId5" Type="http://schemas.openxmlformats.org/officeDocument/2006/relationships/hyperlink" Target="http://entweb.clemson.edu/cuentres/eiis/pdfs/fv9.pdf" TargetMode="External"/><Relationship Id="rId10" Type="http://schemas.openxmlformats.org/officeDocument/2006/relationships/image" Target="../media/image231.jpeg"/><Relationship Id="rId4" Type="http://schemas.openxmlformats.org/officeDocument/2006/relationships/image" Target="../media/image228.jpeg"/><Relationship Id="rId9" Type="http://schemas.openxmlformats.org/officeDocument/2006/relationships/hyperlink" Target="http://hortipm.tamu.edu/pestprofiles/sucking/bartaphid/peachaph.html" TargetMode="External"/><Relationship Id="rId14" Type="http://schemas.openxmlformats.org/officeDocument/2006/relationships/image" Target="../media/image233.jpeg"/></Relationships>
</file>

<file path=ppt/slides/_rels/slide59.xml.rels><?xml version="1.0" encoding="UTF-8" standalone="yes"?>
<Relationships xmlns="http://schemas.openxmlformats.org/package/2006/relationships"><Relationship Id="rId3" Type="http://schemas.openxmlformats.org/officeDocument/2006/relationships/hyperlink" Target="http://www.pbase.com/crocodile/cicadas" TargetMode="External"/><Relationship Id="rId2" Type="http://schemas.openxmlformats.org/officeDocument/2006/relationships/image" Target="../media/image234.jpeg"/><Relationship Id="rId1" Type="http://schemas.openxmlformats.org/officeDocument/2006/relationships/slideLayout" Target="../slideLayouts/slideLayout4.xml"/><Relationship Id="rId6" Type="http://schemas.openxmlformats.org/officeDocument/2006/relationships/image" Target="../media/image237.jpeg"/><Relationship Id="rId5" Type="http://schemas.openxmlformats.org/officeDocument/2006/relationships/image" Target="../media/image236.jpeg"/><Relationship Id="rId4" Type="http://schemas.openxmlformats.org/officeDocument/2006/relationships/image" Target="../media/image235.jpeg"/></Relationships>
</file>

<file path=ppt/slides/_rels/slide60.xml.rels><?xml version="1.0" encoding="UTF-8" standalone="yes"?>
<Relationships xmlns="http://schemas.openxmlformats.org/package/2006/relationships"><Relationship Id="rId8" Type="http://schemas.openxmlformats.org/officeDocument/2006/relationships/image" Target="../media/image242.jpeg"/><Relationship Id="rId13" Type="http://schemas.openxmlformats.org/officeDocument/2006/relationships/image" Target="../media/image245.jpeg"/><Relationship Id="rId3" Type="http://schemas.openxmlformats.org/officeDocument/2006/relationships/image" Target="../media/image239.jpeg"/><Relationship Id="rId7" Type="http://schemas.openxmlformats.org/officeDocument/2006/relationships/image" Target="../media/image241.jpeg"/><Relationship Id="rId12" Type="http://schemas.openxmlformats.org/officeDocument/2006/relationships/hyperlink" Target="http://www.pbase.com/crocodile/image/31204882" TargetMode="External"/><Relationship Id="rId2" Type="http://schemas.openxmlformats.org/officeDocument/2006/relationships/image" Target="../media/image238.jpeg"/><Relationship Id="rId1" Type="http://schemas.openxmlformats.org/officeDocument/2006/relationships/slideLayout" Target="../slideLayouts/slideLayout4.xml"/><Relationship Id="rId6" Type="http://schemas.openxmlformats.org/officeDocument/2006/relationships/hyperlink" Target="http://www.pbase.com/crocodile/image/31826994" TargetMode="External"/><Relationship Id="rId11" Type="http://schemas.openxmlformats.org/officeDocument/2006/relationships/image" Target="../media/image244.jpeg"/><Relationship Id="rId5" Type="http://schemas.openxmlformats.org/officeDocument/2006/relationships/image" Target="../media/image240.jpeg"/><Relationship Id="rId10" Type="http://schemas.openxmlformats.org/officeDocument/2006/relationships/image" Target="../media/image243.jpeg"/><Relationship Id="rId4" Type="http://schemas.openxmlformats.org/officeDocument/2006/relationships/hyperlink" Target="http://www.pbase.com/crocodile/tree_hoppers__leaf_hoppers" TargetMode="External"/><Relationship Id="rId9" Type="http://schemas.openxmlformats.org/officeDocument/2006/relationships/hyperlink" Target="http://www.pbase.com/crocodile/image/31204881" TargetMode="External"/><Relationship Id="rId14" Type="http://schemas.openxmlformats.org/officeDocument/2006/relationships/image" Target="../media/image246.jpeg"/></Relationships>
</file>

<file path=ppt/slides/_rels/slide61.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49.jpeg"/><Relationship Id="rId4" Type="http://schemas.openxmlformats.org/officeDocument/2006/relationships/image" Target="../media/image248.jpeg"/></Relationships>
</file>

<file path=ppt/slides/_rels/slide62.xml.rels><?xml version="1.0" encoding="UTF-8" standalone="yes"?>
<Relationships xmlns="http://schemas.openxmlformats.org/package/2006/relationships"><Relationship Id="rId8" Type="http://schemas.openxmlformats.org/officeDocument/2006/relationships/image" Target="../media/image256.jpeg"/><Relationship Id="rId13" Type="http://schemas.openxmlformats.org/officeDocument/2006/relationships/image" Target="../media/image259.jpeg"/><Relationship Id="rId3" Type="http://schemas.openxmlformats.org/officeDocument/2006/relationships/image" Target="../media/image251.jpeg"/><Relationship Id="rId7" Type="http://schemas.openxmlformats.org/officeDocument/2006/relationships/image" Target="../media/image255.jpeg"/><Relationship Id="rId12" Type="http://schemas.openxmlformats.org/officeDocument/2006/relationships/image" Target="../media/image258.jpeg"/><Relationship Id="rId2" Type="http://schemas.openxmlformats.org/officeDocument/2006/relationships/image" Target="../media/image250.jpeg"/><Relationship Id="rId1" Type="http://schemas.openxmlformats.org/officeDocument/2006/relationships/slideLayout" Target="../slideLayouts/slideLayout4.xml"/><Relationship Id="rId6" Type="http://schemas.openxmlformats.org/officeDocument/2006/relationships/image" Target="../media/image254.png"/><Relationship Id="rId11" Type="http://schemas.openxmlformats.org/officeDocument/2006/relationships/hyperlink" Target="http://fireants.utk.edu/fireantJPGIMAGES/antslice_r1_c1.jpg" TargetMode="External"/><Relationship Id="rId5" Type="http://schemas.openxmlformats.org/officeDocument/2006/relationships/image" Target="../media/image253.jpeg"/><Relationship Id="rId15" Type="http://schemas.openxmlformats.org/officeDocument/2006/relationships/image" Target="../media/image261.jpeg"/><Relationship Id="rId10" Type="http://schemas.openxmlformats.org/officeDocument/2006/relationships/image" Target="../media/image257.jpeg"/><Relationship Id="rId4" Type="http://schemas.openxmlformats.org/officeDocument/2006/relationships/image" Target="../media/image252.jpeg"/><Relationship Id="rId9" Type="http://schemas.openxmlformats.org/officeDocument/2006/relationships/hyperlink" Target="http://fireants.utk.edu/fireantJPGIMAGES/antattack.jpg" TargetMode="External"/><Relationship Id="rId14" Type="http://schemas.openxmlformats.org/officeDocument/2006/relationships/image" Target="../media/image260.jpeg"/></Relationships>
</file>

<file path=ppt/slides/_rels/slide63.xml.rels><?xml version="1.0" encoding="UTF-8" standalone="yes"?>
<Relationships xmlns="http://schemas.openxmlformats.org/package/2006/relationships"><Relationship Id="rId3" Type="http://schemas.openxmlformats.org/officeDocument/2006/relationships/image" Target="../media/image263.jpeg"/><Relationship Id="rId2" Type="http://schemas.openxmlformats.org/officeDocument/2006/relationships/image" Target="../media/image262.jpeg"/><Relationship Id="rId1" Type="http://schemas.openxmlformats.org/officeDocument/2006/relationships/slideLayout" Target="../slideLayouts/slideLayout4.xml"/><Relationship Id="rId4" Type="http://schemas.openxmlformats.org/officeDocument/2006/relationships/image" Target="../media/image264.jpeg"/></Relationships>
</file>

<file path=ppt/slides/_rels/slide64.xml.rels><?xml version="1.0" encoding="UTF-8" standalone="yes"?>
<Relationships xmlns="http://schemas.openxmlformats.org/package/2006/relationships"><Relationship Id="rId8" Type="http://schemas.openxmlformats.org/officeDocument/2006/relationships/image" Target="../media/image269.jpeg"/><Relationship Id="rId13" Type="http://schemas.openxmlformats.org/officeDocument/2006/relationships/hyperlink" Target="http://www.everythingabout.net/articles/biology/animals/arthropods/insects/wasps/thread-waisted_wasp.html" TargetMode="External"/><Relationship Id="rId3" Type="http://schemas.openxmlformats.org/officeDocument/2006/relationships/image" Target="../media/image266.jpeg"/><Relationship Id="rId7" Type="http://schemas.openxmlformats.org/officeDocument/2006/relationships/image" Target="../media/image268.jpeg"/><Relationship Id="rId12" Type="http://schemas.openxmlformats.org/officeDocument/2006/relationships/image" Target="../media/image272.jpeg"/><Relationship Id="rId2" Type="http://schemas.openxmlformats.org/officeDocument/2006/relationships/slideLayout" Target="../slideLayouts/slideLayout4.xml"/><Relationship Id="rId16" Type="http://schemas.openxmlformats.org/officeDocument/2006/relationships/image" Target="../media/image275.jpeg"/><Relationship Id="rId1" Type="http://schemas.openxmlformats.org/officeDocument/2006/relationships/vmlDrawing" Target="../drawings/vmlDrawing7.vml"/><Relationship Id="rId6" Type="http://schemas.openxmlformats.org/officeDocument/2006/relationships/image" Target="../media/image267.jpeg"/><Relationship Id="rId11" Type="http://schemas.openxmlformats.org/officeDocument/2006/relationships/hyperlink" Target="http://www.forestryimages.org/images/768x512/0001017.jpg" TargetMode="External"/><Relationship Id="rId5" Type="http://schemas.openxmlformats.org/officeDocument/2006/relationships/image" Target="../media/image265.png"/><Relationship Id="rId15" Type="http://schemas.openxmlformats.org/officeDocument/2006/relationships/image" Target="../media/image274.jpeg"/><Relationship Id="rId10" Type="http://schemas.openxmlformats.org/officeDocument/2006/relationships/image" Target="../media/image271.jpeg"/><Relationship Id="rId4" Type="http://schemas.openxmlformats.org/officeDocument/2006/relationships/oleObject" Target="../embeddings/oleObject14.bin"/><Relationship Id="rId9" Type="http://schemas.openxmlformats.org/officeDocument/2006/relationships/image" Target="../media/image270.jpeg"/><Relationship Id="rId14" Type="http://schemas.openxmlformats.org/officeDocument/2006/relationships/image" Target="../media/image273.jpeg"/></Relationships>
</file>

<file path=ppt/slides/_rels/slide65.xml.rels><?xml version="1.0" encoding="UTF-8" standalone="yes"?>
<Relationships xmlns="http://schemas.openxmlformats.org/package/2006/relationships"><Relationship Id="rId3" Type="http://schemas.openxmlformats.org/officeDocument/2006/relationships/image" Target="../media/image276.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79.jpeg"/><Relationship Id="rId5" Type="http://schemas.openxmlformats.org/officeDocument/2006/relationships/image" Target="../media/image278.jpeg"/><Relationship Id="rId4" Type="http://schemas.openxmlformats.org/officeDocument/2006/relationships/image" Target="../media/image277.jpeg"/></Relationships>
</file>

<file path=ppt/slides/_rels/slide66.xml.rels><?xml version="1.0" encoding="UTF-8" standalone="yes"?>
<Relationships xmlns="http://schemas.openxmlformats.org/package/2006/relationships"><Relationship Id="rId8" Type="http://schemas.openxmlformats.org/officeDocument/2006/relationships/image" Target="../media/image286.jpeg"/><Relationship Id="rId3" Type="http://schemas.openxmlformats.org/officeDocument/2006/relationships/image" Target="../media/image281.jpeg"/><Relationship Id="rId7" Type="http://schemas.openxmlformats.org/officeDocument/2006/relationships/image" Target="../media/image285.jpeg"/><Relationship Id="rId2" Type="http://schemas.openxmlformats.org/officeDocument/2006/relationships/image" Target="../media/image280.jpeg"/><Relationship Id="rId1" Type="http://schemas.openxmlformats.org/officeDocument/2006/relationships/slideLayout" Target="../slideLayouts/slideLayout4.xml"/><Relationship Id="rId6" Type="http://schemas.openxmlformats.org/officeDocument/2006/relationships/image" Target="../media/image284.jpeg"/><Relationship Id="rId5" Type="http://schemas.openxmlformats.org/officeDocument/2006/relationships/image" Target="../media/image283.png"/><Relationship Id="rId10" Type="http://schemas.openxmlformats.org/officeDocument/2006/relationships/image" Target="../media/image288.jpeg"/><Relationship Id="rId4" Type="http://schemas.openxmlformats.org/officeDocument/2006/relationships/image" Target="../media/image282.jpeg"/><Relationship Id="rId9" Type="http://schemas.openxmlformats.org/officeDocument/2006/relationships/image" Target="../media/image287.jpe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90.png"/><Relationship Id="rId2" Type="http://schemas.openxmlformats.org/officeDocument/2006/relationships/slideLayout" Target="../slideLayouts/slideLayout4.xml"/><Relationship Id="rId1" Type="http://schemas.openxmlformats.org/officeDocument/2006/relationships/vmlDrawing" Target="../drawings/vmlDrawing8.vml"/><Relationship Id="rId6" Type="http://schemas.openxmlformats.org/officeDocument/2006/relationships/oleObject" Target="../embeddings/oleObject16.bin"/><Relationship Id="rId5" Type="http://schemas.openxmlformats.org/officeDocument/2006/relationships/image" Target="../media/image289.png"/><Relationship Id="rId4" Type="http://schemas.openxmlformats.org/officeDocument/2006/relationships/oleObject" Target="../embeddings/oleObject15.bin"/></Relationships>
</file>

<file path=ppt/slides/_rels/slide68.xml.rels><?xml version="1.0" encoding="UTF-8" standalone="yes"?>
<Relationships xmlns="http://schemas.openxmlformats.org/package/2006/relationships"><Relationship Id="rId8" Type="http://schemas.openxmlformats.org/officeDocument/2006/relationships/image" Target="../media/image297.jpeg"/><Relationship Id="rId3" Type="http://schemas.openxmlformats.org/officeDocument/2006/relationships/image" Target="../media/image292.jpeg"/><Relationship Id="rId7" Type="http://schemas.openxmlformats.org/officeDocument/2006/relationships/image" Target="../media/image296.jpeg"/><Relationship Id="rId12" Type="http://schemas.openxmlformats.org/officeDocument/2006/relationships/image" Target="../media/image301.jpeg"/><Relationship Id="rId2" Type="http://schemas.openxmlformats.org/officeDocument/2006/relationships/image" Target="../media/image291.jpeg"/><Relationship Id="rId1" Type="http://schemas.openxmlformats.org/officeDocument/2006/relationships/slideLayout" Target="../slideLayouts/slideLayout4.xml"/><Relationship Id="rId6" Type="http://schemas.openxmlformats.org/officeDocument/2006/relationships/image" Target="../media/image295.jpeg"/><Relationship Id="rId11" Type="http://schemas.openxmlformats.org/officeDocument/2006/relationships/image" Target="../media/image300.jpeg"/><Relationship Id="rId5" Type="http://schemas.openxmlformats.org/officeDocument/2006/relationships/image" Target="../media/image294.jpeg"/><Relationship Id="rId10" Type="http://schemas.openxmlformats.org/officeDocument/2006/relationships/image" Target="../media/image299.jpeg"/><Relationship Id="rId4" Type="http://schemas.openxmlformats.org/officeDocument/2006/relationships/image" Target="../media/image293.jpeg"/><Relationship Id="rId9" Type="http://schemas.openxmlformats.org/officeDocument/2006/relationships/image" Target="../media/image298.jpeg"/></Relationships>
</file>

<file path=ppt/slides/_rels/slide69.xml.rels><?xml version="1.0" encoding="UTF-8" standalone="yes"?>
<Relationships xmlns="http://schemas.openxmlformats.org/package/2006/relationships"><Relationship Id="rId8" Type="http://schemas.openxmlformats.org/officeDocument/2006/relationships/image" Target="../media/image307.jpeg"/><Relationship Id="rId3" Type="http://schemas.openxmlformats.org/officeDocument/2006/relationships/image" Target="../media/image302.jpeg"/><Relationship Id="rId7" Type="http://schemas.openxmlformats.org/officeDocument/2006/relationships/image" Target="../media/image306.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05.jpeg"/><Relationship Id="rId5" Type="http://schemas.openxmlformats.org/officeDocument/2006/relationships/image" Target="../media/image304.jpeg"/><Relationship Id="rId4" Type="http://schemas.openxmlformats.org/officeDocument/2006/relationships/image" Target="../media/image303.jpeg"/></Relationships>
</file>

<file path=ppt/slides/_rels/slide70.xml.rels><?xml version="1.0" encoding="UTF-8" standalone="yes"?>
<Relationships xmlns="http://schemas.openxmlformats.org/package/2006/relationships"><Relationship Id="rId8" Type="http://schemas.openxmlformats.org/officeDocument/2006/relationships/image" Target="../media/image314.jpeg"/><Relationship Id="rId3" Type="http://schemas.openxmlformats.org/officeDocument/2006/relationships/image" Target="../media/image309.jpeg"/><Relationship Id="rId7" Type="http://schemas.openxmlformats.org/officeDocument/2006/relationships/image" Target="../media/image313.jpeg"/><Relationship Id="rId2" Type="http://schemas.openxmlformats.org/officeDocument/2006/relationships/image" Target="../media/image308.jpeg"/><Relationship Id="rId1" Type="http://schemas.openxmlformats.org/officeDocument/2006/relationships/slideLayout" Target="../slideLayouts/slideLayout4.xml"/><Relationship Id="rId6" Type="http://schemas.openxmlformats.org/officeDocument/2006/relationships/image" Target="../media/image312.jpeg"/><Relationship Id="rId5" Type="http://schemas.openxmlformats.org/officeDocument/2006/relationships/image" Target="../media/image311.jpeg"/><Relationship Id="rId4" Type="http://schemas.openxmlformats.org/officeDocument/2006/relationships/image" Target="../media/image310.jpe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16.png"/><Relationship Id="rId2" Type="http://schemas.openxmlformats.org/officeDocument/2006/relationships/slideLayout" Target="../slideLayouts/slideLayout4.xml"/><Relationship Id="rId1" Type="http://schemas.openxmlformats.org/officeDocument/2006/relationships/vmlDrawing" Target="../drawings/vmlDrawing9.vml"/><Relationship Id="rId6" Type="http://schemas.openxmlformats.org/officeDocument/2006/relationships/oleObject" Target="../embeddings/oleObject18.bin"/><Relationship Id="rId5" Type="http://schemas.openxmlformats.org/officeDocument/2006/relationships/image" Target="../media/image315.png"/><Relationship Id="rId4" Type="http://schemas.openxmlformats.org/officeDocument/2006/relationships/oleObject" Target="../embeddings/oleObject17.bin"/></Relationships>
</file>

<file path=ppt/slides/_rels/slide72.xml.rels><?xml version="1.0" encoding="UTF-8" standalone="yes"?>
<Relationships xmlns="http://schemas.openxmlformats.org/package/2006/relationships"><Relationship Id="rId8" Type="http://schemas.openxmlformats.org/officeDocument/2006/relationships/image" Target="../media/image320.jpeg"/><Relationship Id="rId3" Type="http://schemas.openxmlformats.org/officeDocument/2006/relationships/notesSlide" Target="../notesSlides/notesSlide15.xml"/><Relationship Id="rId7" Type="http://schemas.openxmlformats.org/officeDocument/2006/relationships/image" Target="../media/image319.jpeg"/><Relationship Id="rId2" Type="http://schemas.openxmlformats.org/officeDocument/2006/relationships/slideLayout" Target="../slideLayouts/slideLayout4.xml"/><Relationship Id="rId1" Type="http://schemas.openxmlformats.org/officeDocument/2006/relationships/vmlDrawing" Target="../drawings/vmlDrawing10.vml"/><Relationship Id="rId6" Type="http://schemas.openxmlformats.org/officeDocument/2006/relationships/image" Target="../media/image317.png"/><Relationship Id="rId5" Type="http://schemas.openxmlformats.org/officeDocument/2006/relationships/oleObject" Target="../embeddings/oleObject19.bin"/><Relationship Id="rId4" Type="http://schemas.openxmlformats.org/officeDocument/2006/relationships/image" Target="../media/image318.jpeg"/></Relationships>
</file>

<file path=ppt/slides/_rels/slide73.xml.rels><?xml version="1.0" encoding="UTF-8" standalone="yes"?>
<Relationships xmlns="http://schemas.openxmlformats.org/package/2006/relationships"><Relationship Id="rId8" Type="http://schemas.openxmlformats.org/officeDocument/2006/relationships/image" Target="../media/image327.jpeg"/><Relationship Id="rId13" Type="http://schemas.openxmlformats.org/officeDocument/2006/relationships/image" Target="../media/image332.jpeg"/><Relationship Id="rId3" Type="http://schemas.openxmlformats.org/officeDocument/2006/relationships/image" Target="../media/image322.jpeg"/><Relationship Id="rId7" Type="http://schemas.openxmlformats.org/officeDocument/2006/relationships/image" Target="../media/image326.jpeg"/><Relationship Id="rId12" Type="http://schemas.openxmlformats.org/officeDocument/2006/relationships/image" Target="../media/image331.jpeg"/><Relationship Id="rId2" Type="http://schemas.openxmlformats.org/officeDocument/2006/relationships/image" Target="../media/image321.jpeg"/><Relationship Id="rId1" Type="http://schemas.openxmlformats.org/officeDocument/2006/relationships/slideLayout" Target="../slideLayouts/slideLayout4.xml"/><Relationship Id="rId6" Type="http://schemas.openxmlformats.org/officeDocument/2006/relationships/image" Target="../media/image325.jpeg"/><Relationship Id="rId11" Type="http://schemas.openxmlformats.org/officeDocument/2006/relationships/image" Target="../media/image330.jpeg"/><Relationship Id="rId5" Type="http://schemas.openxmlformats.org/officeDocument/2006/relationships/image" Target="../media/image324.jpeg"/><Relationship Id="rId10" Type="http://schemas.openxmlformats.org/officeDocument/2006/relationships/image" Target="../media/image329.jpeg"/><Relationship Id="rId4" Type="http://schemas.openxmlformats.org/officeDocument/2006/relationships/image" Target="../media/image323.jpeg"/><Relationship Id="rId9" Type="http://schemas.openxmlformats.org/officeDocument/2006/relationships/image" Target="../media/image328.jpeg"/></Relationships>
</file>

<file path=ppt/slides/_rels/slide74.xml.rels><?xml version="1.0" encoding="UTF-8" standalone="yes"?>
<Relationships xmlns="http://schemas.openxmlformats.org/package/2006/relationships"><Relationship Id="rId3" Type="http://schemas.openxmlformats.org/officeDocument/2006/relationships/image" Target="../media/image333.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36.jpeg"/><Relationship Id="rId5" Type="http://schemas.openxmlformats.org/officeDocument/2006/relationships/image" Target="../media/image335.jpeg"/><Relationship Id="rId4" Type="http://schemas.openxmlformats.org/officeDocument/2006/relationships/image" Target="../media/image334.jpeg"/></Relationships>
</file>

<file path=ppt/slides/_rels/slide75.xml.rels><?xml version="1.0" encoding="UTF-8" standalone="yes"?>
<Relationships xmlns="http://schemas.openxmlformats.org/package/2006/relationships"><Relationship Id="rId3" Type="http://schemas.openxmlformats.org/officeDocument/2006/relationships/image" Target="../media/image337.gif"/><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40.jpeg"/><Relationship Id="rId5" Type="http://schemas.openxmlformats.org/officeDocument/2006/relationships/image" Target="../media/image339.jpeg"/><Relationship Id="rId4" Type="http://schemas.openxmlformats.org/officeDocument/2006/relationships/image" Target="../media/image338.jpeg"/></Relationships>
</file>

<file path=ppt/slides/_rels/slide76.xml.rels><?xml version="1.0" encoding="UTF-8" standalone="yes"?>
<Relationships xmlns="http://schemas.openxmlformats.org/package/2006/relationships"><Relationship Id="rId2" Type="http://schemas.openxmlformats.org/officeDocument/2006/relationships/image" Target="../media/image341.gif"/><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image" Target="../media/image342.png"/><Relationship Id="rId1" Type="http://schemas.openxmlformats.org/officeDocument/2006/relationships/slideLayout" Target="../slideLayouts/slideLayout4.xml"/><Relationship Id="rId5" Type="http://schemas.openxmlformats.org/officeDocument/2006/relationships/image" Target="../media/image345.jpeg"/><Relationship Id="rId4" Type="http://schemas.openxmlformats.org/officeDocument/2006/relationships/image" Target="../media/image344.jpeg"/></Relationships>
</file>

<file path=ppt/slides/_rels/slide78.xml.rels><?xml version="1.0" encoding="UTF-8" standalone="yes"?>
<Relationships xmlns="http://schemas.openxmlformats.org/package/2006/relationships"><Relationship Id="rId3" Type="http://schemas.openxmlformats.org/officeDocument/2006/relationships/image" Target="../media/image347.jpeg"/><Relationship Id="rId7" Type="http://schemas.openxmlformats.org/officeDocument/2006/relationships/image" Target="../media/image351.jpeg"/><Relationship Id="rId2" Type="http://schemas.openxmlformats.org/officeDocument/2006/relationships/image" Target="../media/image346.jpeg"/><Relationship Id="rId1" Type="http://schemas.openxmlformats.org/officeDocument/2006/relationships/slideLayout" Target="../slideLayouts/slideLayout4.xml"/><Relationship Id="rId6" Type="http://schemas.openxmlformats.org/officeDocument/2006/relationships/image" Target="../media/image350.jpeg"/><Relationship Id="rId5" Type="http://schemas.openxmlformats.org/officeDocument/2006/relationships/image" Target="../media/image349.jpeg"/><Relationship Id="rId4" Type="http://schemas.openxmlformats.org/officeDocument/2006/relationships/image" Target="../media/image348.wmf"/></Relationships>
</file>

<file path=ppt/slides/_rels/slide79.xml.rels><?xml version="1.0" encoding="UTF-8" standalone="yes"?>
<Relationships xmlns="http://schemas.openxmlformats.org/package/2006/relationships"><Relationship Id="rId3" Type="http://schemas.openxmlformats.org/officeDocument/2006/relationships/image" Target="../media/image353.jpeg"/><Relationship Id="rId7" Type="http://schemas.openxmlformats.org/officeDocument/2006/relationships/image" Target="../media/image357.jpeg"/><Relationship Id="rId2" Type="http://schemas.openxmlformats.org/officeDocument/2006/relationships/image" Target="../media/image352.jpeg"/><Relationship Id="rId1" Type="http://schemas.openxmlformats.org/officeDocument/2006/relationships/slideLayout" Target="../slideLayouts/slideLayout4.xml"/><Relationship Id="rId6" Type="http://schemas.openxmlformats.org/officeDocument/2006/relationships/image" Target="../media/image356.jpeg"/><Relationship Id="rId5" Type="http://schemas.openxmlformats.org/officeDocument/2006/relationships/image" Target="../media/image355.jpeg"/><Relationship Id="rId4" Type="http://schemas.openxmlformats.org/officeDocument/2006/relationships/image" Target="../media/image354.jpeg"/></Relationships>
</file>

<file path=ppt/slides/_rels/slide80.xml.rels><?xml version="1.0" encoding="UTF-8" standalone="yes"?>
<Relationships xmlns="http://schemas.openxmlformats.org/package/2006/relationships"><Relationship Id="rId8" Type="http://schemas.openxmlformats.org/officeDocument/2006/relationships/image" Target="../media/image363.wmf"/><Relationship Id="rId3" Type="http://schemas.openxmlformats.org/officeDocument/2006/relationships/image" Target="../media/image358.jpeg"/><Relationship Id="rId7" Type="http://schemas.openxmlformats.org/officeDocument/2006/relationships/image" Target="../media/image362.wmf"/><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61.wmf"/><Relationship Id="rId5" Type="http://schemas.openxmlformats.org/officeDocument/2006/relationships/image" Target="../media/image360.jpeg"/><Relationship Id="rId10" Type="http://schemas.openxmlformats.org/officeDocument/2006/relationships/image" Target="../media/image365.jpeg"/><Relationship Id="rId4" Type="http://schemas.openxmlformats.org/officeDocument/2006/relationships/image" Target="../media/image359.png"/><Relationship Id="rId9" Type="http://schemas.openxmlformats.org/officeDocument/2006/relationships/image" Target="../media/image364.jpeg"/></Relationships>
</file>

<file path=ppt/slides/_rels/slide81.xml.rels><?xml version="1.0" encoding="UTF-8" standalone="yes"?>
<Relationships xmlns="http://schemas.openxmlformats.org/package/2006/relationships"><Relationship Id="rId3" Type="http://schemas.openxmlformats.org/officeDocument/2006/relationships/image" Target="../media/image367.jpeg"/><Relationship Id="rId2" Type="http://schemas.openxmlformats.org/officeDocument/2006/relationships/image" Target="../media/image366.jpeg"/><Relationship Id="rId1" Type="http://schemas.openxmlformats.org/officeDocument/2006/relationships/slideLayout" Target="../slideLayouts/slideLayout4.xml"/><Relationship Id="rId4" Type="http://schemas.openxmlformats.org/officeDocument/2006/relationships/image" Target="../media/image368.jpeg"/></Relationships>
</file>

<file path=ppt/slides/_rels/slide82.xml.rels><?xml version="1.0" encoding="UTF-8" standalone="yes"?>
<Relationships xmlns="http://schemas.openxmlformats.org/package/2006/relationships"><Relationship Id="rId3" Type="http://schemas.openxmlformats.org/officeDocument/2006/relationships/image" Target="../media/image370.jpeg"/><Relationship Id="rId2" Type="http://schemas.openxmlformats.org/officeDocument/2006/relationships/image" Target="../media/image369.jpeg"/><Relationship Id="rId1" Type="http://schemas.openxmlformats.org/officeDocument/2006/relationships/slideLayout" Target="../slideLayouts/slideLayout4.xml"/><Relationship Id="rId6" Type="http://schemas.openxmlformats.org/officeDocument/2006/relationships/image" Target="../media/image373.jpeg"/><Relationship Id="rId5" Type="http://schemas.openxmlformats.org/officeDocument/2006/relationships/image" Target="../media/image372.jpeg"/><Relationship Id="rId4" Type="http://schemas.openxmlformats.org/officeDocument/2006/relationships/image" Target="../media/image371.jpeg"/></Relationships>
</file>

<file path=ppt/slides/_rels/slide83.xml.rels><?xml version="1.0" encoding="UTF-8" standalone="yes"?>
<Relationships xmlns="http://schemas.openxmlformats.org/package/2006/relationships"><Relationship Id="rId3" Type="http://schemas.openxmlformats.org/officeDocument/2006/relationships/image" Target="../media/image375.jpeg"/><Relationship Id="rId2" Type="http://schemas.openxmlformats.org/officeDocument/2006/relationships/image" Target="../media/image374.jpeg"/><Relationship Id="rId1" Type="http://schemas.openxmlformats.org/officeDocument/2006/relationships/slideLayout" Target="../slideLayouts/slideLayout4.xml"/><Relationship Id="rId4" Type="http://schemas.openxmlformats.org/officeDocument/2006/relationships/image" Target="../media/image376.jpeg"/></Relationships>
</file>

<file path=ppt/slides/_rels/slide84.xml.rels><?xml version="1.0" encoding="UTF-8" standalone="yes"?>
<Relationships xmlns="http://schemas.openxmlformats.org/package/2006/relationships"><Relationship Id="rId3" Type="http://schemas.openxmlformats.org/officeDocument/2006/relationships/image" Target="../media/image378.jpeg"/><Relationship Id="rId2" Type="http://schemas.openxmlformats.org/officeDocument/2006/relationships/image" Target="../media/image377.jpeg"/><Relationship Id="rId1" Type="http://schemas.openxmlformats.org/officeDocument/2006/relationships/slideLayout" Target="../slideLayouts/slideLayout4.xml"/><Relationship Id="rId5" Type="http://schemas.openxmlformats.org/officeDocument/2006/relationships/image" Target="../media/image380.jpeg"/><Relationship Id="rId4" Type="http://schemas.openxmlformats.org/officeDocument/2006/relationships/image" Target="../media/image379.jpeg"/></Relationships>
</file>

<file path=ppt/slides/_rels/slide85.xml.rels><?xml version="1.0" encoding="UTF-8" standalone="yes"?>
<Relationships xmlns="http://schemas.openxmlformats.org/package/2006/relationships"><Relationship Id="rId3" Type="http://schemas.openxmlformats.org/officeDocument/2006/relationships/image" Target="../media/image382.jpeg"/><Relationship Id="rId2" Type="http://schemas.openxmlformats.org/officeDocument/2006/relationships/image" Target="../media/image381.gif"/><Relationship Id="rId1" Type="http://schemas.openxmlformats.org/officeDocument/2006/relationships/slideLayout" Target="../slideLayouts/slideLayout4.xml"/><Relationship Id="rId4" Type="http://schemas.openxmlformats.org/officeDocument/2006/relationships/image" Target="../media/image383.jpeg"/></Relationships>
</file>

<file path=ppt/slides/_rels/slide86.xml.rels><?xml version="1.0" encoding="UTF-8" standalone="yes"?>
<Relationships xmlns="http://schemas.openxmlformats.org/package/2006/relationships"><Relationship Id="rId8" Type="http://schemas.openxmlformats.org/officeDocument/2006/relationships/image" Target="../media/image381.gif"/><Relationship Id="rId3" Type="http://schemas.openxmlformats.org/officeDocument/2006/relationships/image" Target="../media/image385.jpeg"/><Relationship Id="rId7" Type="http://schemas.openxmlformats.org/officeDocument/2006/relationships/image" Target="../media/image387.jpeg"/><Relationship Id="rId2" Type="http://schemas.openxmlformats.org/officeDocument/2006/relationships/slideLayout" Target="../slideLayouts/slideLayout4.xml"/><Relationship Id="rId1" Type="http://schemas.openxmlformats.org/officeDocument/2006/relationships/vmlDrawing" Target="../drawings/vmlDrawing11.vml"/><Relationship Id="rId6" Type="http://schemas.openxmlformats.org/officeDocument/2006/relationships/image" Target="../media/image384.png"/><Relationship Id="rId5" Type="http://schemas.openxmlformats.org/officeDocument/2006/relationships/oleObject" Target="../embeddings/oleObject20.bin"/><Relationship Id="rId4" Type="http://schemas.openxmlformats.org/officeDocument/2006/relationships/image" Target="../media/image386.jpeg"/></Relationships>
</file>

<file path=ppt/slides/_rels/slide87.xml.rels><?xml version="1.0" encoding="UTF-8" standalone="yes"?>
<Relationships xmlns="http://schemas.openxmlformats.org/package/2006/relationships"><Relationship Id="rId3" Type="http://schemas.openxmlformats.org/officeDocument/2006/relationships/image" Target="../media/image389.jpeg"/><Relationship Id="rId2" Type="http://schemas.openxmlformats.org/officeDocument/2006/relationships/image" Target="../media/image388.jpeg"/><Relationship Id="rId1" Type="http://schemas.openxmlformats.org/officeDocument/2006/relationships/slideLayout" Target="../slideLayouts/slideLayout13.xml"/><Relationship Id="rId6" Type="http://schemas.openxmlformats.org/officeDocument/2006/relationships/image" Target="../media/image392.jpeg"/><Relationship Id="rId5" Type="http://schemas.openxmlformats.org/officeDocument/2006/relationships/image" Target="../media/image391.jpeg"/><Relationship Id="rId4" Type="http://schemas.openxmlformats.org/officeDocument/2006/relationships/image" Target="../media/image390.jpeg"/></Relationships>
</file>

<file path=ppt/slides/_rels/slide88.xml.rels><?xml version="1.0" encoding="UTF-8" standalone="yes"?>
<Relationships xmlns="http://schemas.openxmlformats.org/package/2006/relationships"><Relationship Id="rId3" Type="http://schemas.openxmlformats.org/officeDocument/2006/relationships/image" Target="../media/image381.gif"/><Relationship Id="rId2" Type="http://schemas.openxmlformats.org/officeDocument/2006/relationships/image" Target="../media/image393.jpeg"/><Relationship Id="rId1" Type="http://schemas.openxmlformats.org/officeDocument/2006/relationships/slideLayout" Target="../slideLayouts/slideLayout4.xml"/><Relationship Id="rId6" Type="http://schemas.openxmlformats.org/officeDocument/2006/relationships/image" Target="../media/image396.jpeg"/><Relationship Id="rId5" Type="http://schemas.openxmlformats.org/officeDocument/2006/relationships/image" Target="../media/image395.jpeg"/><Relationship Id="rId4" Type="http://schemas.openxmlformats.org/officeDocument/2006/relationships/image" Target="../media/image394.jpeg"/></Relationships>
</file>

<file path=ppt/slides/_rels/slide89.xml.rels><?xml version="1.0" encoding="UTF-8" standalone="yes"?>
<Relationships xmlns="http://schemas.openxmlformats.org/package/2006/relationships"><Relationship Id="rId3" Type="http://schemas.openxmlformats.org/officeDocument/2006/relationships/image" Target="../media/image398.jpeg"/><Relationship Id="rId2" Type="http://schemas.openxmlformats.org/officeDocument/2006/relationships/image" Target="../media/image397.jpe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400.jpeg"/><Relationship Id="rId2" Type="http://schemas.openxmlformats.org/officeDocument/2006/relationships/image" Target="../media/image399.jpeg"/><Relationship Id="rId1" Type="http://schemas.openxmlformats.org/officeDocument/2006/relationships/slideLayout" Target="../slideLayouts/slideLayout4.xml"/><Relationship Id="rId5" Type="http://schemas.openxmlformats.org/officeDocument/2006/relationships/image" Target="../media/image402.jpeg"/><Relationship Id="rId4" Type="http://schemas.openxmlformats.org/officeDocument/2006/relationships/image" Target="../media/image401.jpeg"/></Relationships>
</file>

<file path=ppt/slides/_rels/slide91.xml.rels><?xml version="1.0" encoding="UTF-8" standalone="yes"?>
<Relationships xmlns="http://schemas.openxmlformats.org/package/2006/relationships"><Relationship Id="rId3" Type="http://schemas.openxmlformats.org/officeDocument/2006/relationships/image" Target="../media/image404.wmf"/><Relationship Id="rId2" Type="http://schemas.openxmlformats.org/officeDocument/2006/relationships/image" Target="../media/image403.jpeg"/><Relationship Id="rId1" Type="http://schemas.openxmlformats.org/officeDocument/2006/relationships/slideLayout" Target="../slideLayouts/slideLayout4.xml"/><Relationship Id="rId4" Type="http://schemas.openxmlformats.org/officeDocument/2006/relationships/image" Target="../media/image405.jpeg"/></Relationships>
</file>

<file path=ppt/slides/_rels/slide92.xml.rels><?xml version="1.0" encoding="UTF-8" standalone="yes"?>
<Relationships xmlns="http://schemas.openxmlformats.org/package/2006/relationships"><Relationship Id="rId3" Type="http://schemas.openxmlformats.org/officeDocument/2006/relationships/image" Target="../media/image407.jpeg"/><Relationship Id="rId2" Type="http://schemas.openxmlformats.org/officeDocument/2006/relationships/image" Target="../media/image406.jpeg"/><Relationship Id="rId1" Type="http://schemas.openxmlformats.org/officeDocument/2006/relationships/slideLayout" Target="../slideLayouts/slideLayout4.xml"/><Relationship Id="rId5" Type="http://schemas.openxmlformats.org/officeDocument/2006/relationships/image" Target="../media/image409.jpeg"/><Relationship Id="rId4" Type="http://schemas.openxmlformats.org/officeDocument/2006/relationships/image" Target="../media/image408.jpeg"/></Relationships>
</file>

<file path=ppt/slides/_rels/slide93.xml.rels><?xml version="1.0" encoding="UTF-8" standalone="yes"?>
<Relationships xmlns="http://schemas.openxmlformats.org/package/2006/relationships"><Relationship Id="rId3" Type="http://schemas.openxmlformats.org/officeDocument/2006/relationships/image" Target="../media/image411.jpeg"/><Relationship Id="rId2" Type="http://schemas.openxmlformats.org/officeDocument/2006/relationships/image" Target="../media/image410.png"/><Relationship Id="rId1" Type="http://schemas.openxmlformats.org/officeDocument/2006/relationships/slideLayout" Target="../slideLayouts/slideLayout4.xml"/><Relationship Id="rId5" Type="http://schemas.openxmlformats.org/officeDocument/2006/relationships/image" Target="../media/image413.jpeg"/><Relationship Id="rId4" Type="http://schemas.openxmlformats.org/officeDocument/2006/relationships/image" Target="../media/image412.jpeg"/></Relationships>
</file>

<file path=ppt/slides/_rels/slide94.xml.rels><?xml version="1.0" encoding="UTF-8" standalone="yes"?>
<Relationships xmlns="http://schemas.openxmlformats.org/package/2006/relationships"><Relationship Id="rId8" Type="http://schemas.openxmlformats.org/officeDocument/2006/relationships/image" Target="../media/image420.jpeg"/><Relationship Id="rId3" Type="http://schemas.openxmlformats.org/officeDocument/2006/relationships/image" Target="../media/image415.jpeg"/><Relationship Id="rId7" Type="http://schemas.openxmlformats.org/officeDocument/2006/relationships/image" Target="../media/image419.jpeg"/><Relationship Id="rId2" Type="http://schemas.openxmlformats.org/officeDocument/2006/relationships/image" Target="../media/image414.jpeg"/><Relationship Id="rId1" Type="http://schemas.openxmlformats.org/officeDocument/2006/relationships/slideLayout" Target="../slideLayouts/slideLayout4.xml"/><Relationship Id="rId6" Type="http://schemas.openxmlformats.org/officeDocument/2006/relationships/image" Target="../media/image418.jpeg"/><Relationship Id="rId5" Type="http://schemas.openxmlformats.org/officeDocument/2006/relationships/image" Target="../media/image417.jpeg"/><Relationship Id="rId4" Type="http://schemas.openxmlformats.org/officeDocument/2006/relationships/image" Target="../media/image416.jpeg"/></Relationships>
</file>

<file path=ppt/slides/_rels/slide95.xml.rels><?xml version="1.0" encoding="UTF-8" standalone="yes"?>
<Relationships xmlns="http://schemas.openxmlformats.org/package/2006/relationships"><Relationship Id="rId3" Type="http://schemas.openxmlformats.org/officeDocument/2006/relationships/image" Target="../media/image422.jpeg"/><Relationship Id="rId7" Type="http://schemas.openxmlformats.org/officeDocument/2006/relationships/image" Target="../media/image426.jpeg"/><Relationship Id="rId2" Type="http://schemas.openxmlformats.org/officeDocument/2006/relationships/image" Target="../media/image421.jpeg"/><Relationship Id="rId1" Type="http://schemas.openxmlformats.org/officeDocument/2006/relationships/slideLayout" Target="../slideLayouts/slideLayout4.xml"/><Relationship Id="rId6" Type="http://schemas.openxmlformats.org/officeDocument/2006/relationships/image" Target="../media/image425.jpeg"/><Relationship Id="rId5" Type="http://schemas.openxmlformats.org/officeDocument/2006/relationships/image" Target="../media/image424.jpeg"/><Relationship Id="rId4" Type="http://schemas.openxmlformats.org/officeDocument/2006/relationships/image" Target="../media/image423.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427.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1600200"/>
            <a:ext cx="8043672" cy="1779588"/>
          </a:xfrm>
        </p:spPr>
        <p:txBody>
          <a:bodyPr>
            <a:noAutofit/>
          </a:bodyPr>
          <a:lstStyle/>
          <a:p>
            <a:pPr algn="ctr">
              <a:spcBef>
                <a:spcPct val="50000"/>
              </a:spcBef>
            </a:pPr>
            <a:r>
              <a:rPr lang="en-US" sz="6000" b="1" dirty="0" smtClean="0">
                <a:solidFill>
                  <a:srgbClr val="FFFF00"/>
                </a:solidFill>
              </a:rPr>
              <a:t>Don’t “Bug” Me!</a:t>
            </a:r>
            <a:r>
              <a:rPr lang="en-US" sz="8000" b="1" dirty="0" smtClean="0">
                <a:solidFill>
                  <a:srgbClr val="006600"/>
                </a:solidFill>
              </a:rPr>
              <a:t/>
            </a:r>
            <a:br>
              <a:rPr lang="en-US" sz="8000" b="1" dirty="0" smtClean="0">
                <a:solidFill>
                  <a:srgbClr val="006600"/>
                </a:solidFill>
              </a:rPr>
            </a:br>
            <a:r>
              <a:rPr lang="en-US" sz="8000" b="1" u="sng" dirty="0" smtClean="0">
                <a:solidFill>
                  <a:schemeClr val="bg1"/>
                </a:solidFill>
              </a:rPr>
              <a:t>Pests of Plants</a:t>
            </a:r>
            <a:endParaRPr lang="en-US" sz="8000" b="1" u="sng" dirty="0">
              <a:solidFill>
                <a:schemeClr val="bg1"/>
              </a:solidFill>
            </a:endParaRPr>
          </a:p>
        </p:txBody>
      </p:sp>
      <p:sp>
        <p:nvSpPr>
          <p:cNvPr id="14338" name="Subtitle 2"/>
          <p:cNvSpPr>
            <a:spLocks noGrp="1"/>
          </p:cNvSpPr>
          <p:nvPr>
            <p:ph type="subTitle" idx="1"/>
          </p:nvPr>
        </p:nvSpPr>
        <p:spPr>
          <a:xfrm>
            <a:off x="685800" y="3892342"/>
            <a:ext cx="4930775" cy="1525820"/>
          </a:xfrm>
        </p:spPr>
        <p:txBody>
          <a:bodyPr>
            <a:normAutofit fontScale="92500" lnSpcReduction="20000"/>
          </a:bodyPr>
          <a:lstStyle/>
          <a:p>
            <a:pPr algn="ctr" eaLnBrk="1" hangingPunct="1">
              <a:spcBef>
                <a:spcPct val="50000"/>
              </a:spcBef>
            </a:pPr>
            <a:r>
              <a:rPr lang="en-US" dirty="0" smtClean="0">
                <a:solidFill>
                  <a:schemeClr val="bg1"/>
                </a:solidFill>
              </a:rPr>
              <a:t>Created </a:t>
            </a:r>
            <a:r>
              <a:rPr lang="en-US" dirty="0" smtClean="0">
                <a:solidFill>
                  <a:schemeClr val="bg1"/>
                </a:solidFill>
              </a:rPr>
              <a:t>By:  </a:t>
            </a:r>
          </a:p>
          <a:p>
            <a:pPr algn="ctr" eaLnBrk="1" hangingPunct="1">
              <a:spcBef>
                <a:spcPct val="50000"/>
              </a:spcBef>
            </a:pPr>
            <a:r>
              <a:rPr lang="en-US" dirty="0" smtClean="0">
                <a:solidFill>
                  <a:schemeClr val="bg1"/>
                </a:solidFill>
              </a:rPr>
              <a:t>Vincent Mannino</a:t>
            </a:r>
          </a:p>
          <a:p>
            <a:pPr algn="ctr" eaLnBrk="1" hangingPunct="1">
              <a:spcBef>
                <a:spcPct val="50000"/>
              </a:spcBef>
            </a:pPr>
            <a:r>
              <a:rPr lang="en-US" dirty="0" smtClean="0">
                <a:solidFill>
                  <a:schemeClr val="bg1"/>
                </a:solidFill>
              </a:rPr>
              <a:t>County Extension Director </a:t>
            </a:r>
          </a:p>
          <a:p>
            <a:pPr algn="ctr" eaLnBrk="1" hangingPunct="1">
              <a:spcBef>
                <a:spcPct val="50000"/>
              </a:spcBef>
            </a:pPr>
            <a:r>
              <a:rPr lang="en-US" dirty="0" smtClean="0">
                <a:solidFill>
                  <a:schemeClr val="bg1"/>
                </a:solidFill>
              </a:rPr>
              <a:t>Fort Bend County</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9BCB83C6-66AF-48CD-A80A-578752F5DD94}"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ontent Placeholder 1"/>
          <p:cNvSpPr>
            <a:spLocks noGrp="1"/>
          </p:cNvSpPr>
          <p:nvPr>
            <p:ph idx="1"/>
          </p:nvPr>
        </p:nvSpPr>
        <p:spPr>
          <a:xfrm>
            <a:off x="193675" y="1671638"/>
            <a:ext cx="8747125" cy="4454525"/>
          </a:xfrm>
        </p:spPr>
        <p:txBody>
          <a:bodyPr/>
          <a:lstStyle/>
          <a:p>
            <a:pPr>
              <a:spcBef>
                <a:spcPct val="50000"/>
              </a:spcBef>
              <a:buFont typeface="Wingdings" pitchFamily="2" charset="2"/>
              <a:buChar char="q"/>
            </a:pPr>
            <a:r>
              <a:rPr lang="en-US" sz="2800" dirty="0" smtClean="0">
                <a:solidFill>
                  <a:schemeClr val="tx2"/>
                </a:solidFill>
              </a:rPr>
              <a:t>Pests are all life forms destructive to plants.</a:t>
            </a:r>
          </a:p>
          <a:p>
            <a:pPr>
              <a:spcBef>
                <a:spcPct val="50000"/>
              </a:spcBef>
              <a:buFont typeface="Wingdings" pitchFamily="2" charset="2"/>
              <a:buChar char="q"/>
            </a:pPr>
            <a:r>
              <a:rPr lang="en-US" sz="2800" dirty="0" smtClean="0">
                <a:solidFill>
                  <a:schemeClr val="tx2"/>
                </a:solidFill>
              </a:rPr>
              <a:t>Pests complete with people for food &amp; fiber.</a:t>
            </a:r>
          </a:p>
          <a:p>
            <a:pPr>
              <a:spcBef>
                <a:spcPct val="50000"/>
              </a:spcBef>
              <a:buFont typeface="Wingdings" pitchFamily="2" charset="2"/>
              <a:buChar char="q"/>
            </a:pPr>
            <a:r>
              <a:rPr lang="en-US" sz="2800" dirty="0" smtClean="0">
                <a:solidFill>
                  <a:schemeClr val="tx2"/>
                </a:solidFill>
              </a:rPr>
              <a:t>Pests interfere with the culture of desirable 	plants. </a:t>
            </a:r>
          </a:p>
          <a:p>
            <a:pPr>
              <a:spcBef>
                <a:spcPct val="50000"/>
              </a:spcBef>
              <a:buFont typeface="Wingdings" pitchFamily="2" charset="2"/>
              <a:buChar char="q"/>
            </a:pPr>
            <a:r>
              <a:rPr lang="en-US" sz="2800" dirty="0" smtClean="0">
                <a:solidFill>
                  <a:schemeClr val="tx2"/>
                </a:solidFill>
              </a:rPr>
              <a:t>Identification is the key- without proper ID we would not know how to control the pests!</a:t>
            </a:r>
            <a:endParaRPr lang="en-US" sz="2800" dirty="0">
              <a:solidFill>
                <a:schemeClr val="tx2"/>
              </a:solidFill>
            </a:endParaRPr>
          </a:p>
        </p:txBody>
      </p:sp>
      <p:sp>
        <p:nvSpPr>
          <p:cNvPr id="16386" name="Title 2"/>
          <p:cNvSpPr>
            <a:spLocks noGrp="1"/>
          </p:cNvSpPr>
          <p:nvPr>
            <p:ph type="title"/>
          </p:nvPr>
        </p:nvSpPr>
        <p:spPr>
          <a:xfrm>
            <a:off x="193675" y="420688"/>
            <a:ext cx="7840853" cy="969962"/>
          </a:xfrm>
        </p:spPr>
        <p:txBody>
          <a:bodyPr/>
          <a:lstStyle/>
          <a:p>
            <a:r>
              <a:rPr lang="en-US" b="1" dirty="0" smtClean="0"/>
              <a:t>Pest Facts! </a:t>
            </a:r>
            <a:br>
              <a:rPr lang="en-US" b="1" dirty="0" smtClean="0"/>
            </a:br>
            <a:endParaRPr lang="en-US" dirty="0" smtClean="0">
              <a:latin typeface="Georgia" pitchFamily="18" charset="0"/>
            </a:endParaRPr>
          </a:p>
        </p:txBody>
      </p:sp>
      <p:pic>
        <p:nvPicPr>
          <p:cNvPr id="4" name="Picture 12" descr="whitefly"/>
          <p:cNvPicPr>
            <a:picLocks noChangeAspect="1" noChangeArrowheads="1"/>
          </p:cNvPicPr>
          <p:nvPr/>
        </p:nvPicPr>
        <p:blipFill>
          <a:blip r:embed="rId2" cstate="print"/>
          <a:srcRect/>
          <a:stretch>
            <a:fillRect/>
          </a:stretch>
        </p:blipFill>
        <p:spPr bwMode="auto">
          <a:xfrm>
            <a:off x="193675" y="5108448"/>
            <a:ext cx="2362200" cy="1600200"/>
          </a:xfrm>
          <a:prstGeom prst="rect">
            <a:avLst/>
          </a:prstGeom>
          <a:noFill/>
        </p:spPr>
      </p:pic>
      <p:pic>
        <p:nvPicPr>
          <p:cNvPr id="5" name="Picture 18" descr="yellow%20dandelion"/>
          <p:cNvPicPr>
            <a:picLocks noChangeAspect="1" noChangeArrowheads="1"/>
          </p:cNvPicPr>
          <p:nvPr/>
        </p:nvPicPr>
        <p:blipFill>
          <a:blip r:embed="rId3" cstate="print"/>
          <a:srcRect/>
          <a:stretch>
            <a:fillRect/>
          </a:stretch>
        </p:blipFill>
        <p:spPr bwMode="auto">
          <a:xfrm>
            <a:off x="2709672" y="5108448"/>
            <a:ext cx="2057400" cy="1624013"/>
          </a:xfrm>
          <a:prstGeom prst="rect">
            <a:avLst/>
          </a:prstGeom>
          <a:noFill/>
        </p:spPr>
      </p:pic>
      <p:pic>
        <p:nvPicPr>
          <p:cNvPr id="6" name="Picture 19"/>
          <p:cNvPicPr>
            <a:picLocks noChangeAspect="1" noChangeArrowheads="1"/>
          </p:cNvPicPr>
          <p:nvPr/>
        </p:nvPicPr>
        <p:blipFill>
          <a:blip r:embed="rId4" cstate="print"/>
          <a:srcRect/>
          <a:stretch>
            <a:fillRect/>
          </a:stretch>
        </p:blipFill>
        <p:spPr bwMode="auto">
          <a:xfrm>
            <a:off x="4938974" y="5108447"/>
            <a:ext cx="1810775" cy="1624013"/>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ontent Placeholder 1"/>
          <p:cNvSpPr>
            <a:spLocks noGrp="1"/>
          </p:cNvSpPr>
          <p:nvPr>
            <p:ph idx="1"/>
          </p:nvPr>
        </p:nvSpPr>
        <p:spPr>
          <a:xfrm>
            <a:off x="193675" y="1671638"/>
            <a:ext cx="5652389" cy="4454525"/>
          </a:xfrm>
        </p:spPr>
        <p:txBody>
          <a:bodyPr/>
          <a:lstStyle/>
          <a:p>
            <a:pPr>
              <a:spcBef>
                <a:spcPct val="50000"/>
              </a:spcBef>
              <a:buFont typeface="Wingdings" pitchFamily="2" charset="2"/>
              <a:buChar char="q"/>
            </a:pPr>
            <a:r>
              <a:rPr lang="en-US" sz="2800" dirty="0" smtClean="0">
                <a:solidFill>
                  <a:schemeClr val="tx1"/>
                </a:solidFill>
              </a:rPr>
              <a:t>Sometimes pest present more problems</a:t>
            </a:r>
          </a:p>
          <a:p>
            <a:pPr>
              <a:spcBef>
                <a:spcPct val="50000"/>
              </a:spcBef>
              <a:buFont typeface="Wingdings" pitchFamily="2" charset="2"/>
              <a:buChar char="q"/>
            </a:pPr>
            <a:r>
              <a:rPr lang="en-US" sz="2800" dirty="0" smtClean="0">
                <a:solidFill>
                  <a:schemeClr val="tx1"/>
                </a:solidFill>
              </a:rPr>
              <a:t>And, sometimes pest present less problems</a:t>
            </a:r>
            <a:endParaRPr lang="en-US" sz="2800" b="1" dirty="0" smtClean="0"/>
          </a:p>
          <a:p>
            <a:pPr>
              <a:spcBef>
                <a:spcPct val="50000"/>
              </a:spcBef>
              <a:buNone/>
            </a:pPr>
            <a:r>
              <a:rPr lang="en-US" sz="2800" b="1" dirty="0" smtClean="0">
                <a:solidFill>
                  <a:srgbClr val="500000"/>
                </a:solidFill>
              </a:rPr>
              <a:t>Pest problems and concerns depend on expectations!</a:t>
            </a:r>
          </a:p>
          <a:p>
            <a:pPr>
              <a:spcBef>
                <a:spcPct val="50000"/>
              </a:spcBef>
              <a:buNone/>
            </a:pPr>
            <a:r>
              <a:rPr lang="en-US" dirty="0" smtClean="0">
                <a:solidFill>
                  <a:srgbClr val="500000"/>
                </a:solidFill>
              </a:rPr>
              <a:t>Low Expectations = low concern</a:t>
            </a:r>
          </a:p>
          <a:p>
            <a:pPr>
              <a:spcBef>
                <a:spcPct val="50000"/>
              </a:spcBef>
              <a:buNone/>
            </a:pPr>
            <a:r>
              <a:rPr lang="en-US" b="1" dirty="0" smtClean="0">
                <a:solidFill>
                  <a:srgbClr val="500000"/>
                </a:solidFill>
              </a:rPr>
              <a:t>High expectations = high concern</a:t>
            </a:r>
            <a:endParaRPr lang="en-US" b="1" dirty="0">
              <a:solidFill>
                <a:srgbClr val="500000"/>
              </a:solidFill>
            </a:endParaRPr>
          </a:p>
        </p:txBody>
      </p:sp>
      <p:sp>
        <p:nvSpPr>
          <p:cNvPr id="16386" name="Title 2"/>
          <p:cNvSpPr>
            <a:spLocks noGrp="1"/>
          </p:cNvSpPr>
          <p:nvPr>
            <p:ph type="title"/>
          </p:nvPr>
        </p:nvSpPr>
        <p:spPr>
          <a:xfrm>
            <a:off x="193675" y="420688"/>
            <a:ext cx="8747125" cy="969962"/>
          </a:xfrm>
        </p:spPr>
        <p:txBody>
          <a:bodyPr/>
          <a:lstStyle/>
          <a:p>
            <a:r>
              <a:rPr lang="en-US" b="1" dirty="0" smtClean="0">
                <a:latin typeface="Georgia" pitchFamily="18" charset="0"/>
                <a:cs typeface="Arial" pitchFamily="34" charset="0"/>
              </a:rPr>
              <a:t>Pest levels – </a:t>
            </a:r>
            <a:r>
              <a:rPr lang="en-US" b="1" u="sng" dirty="0" smtClean="0">
                <a:latin typeface="Georgia" pitchFamily="18" charset="0"/>
                <a:cs typeface="Arial" pitchFamily="34" charset="0"/>
              </a:rPr>
              <a:t>of concern</a:t>
            </a:r>
          </a:p>
        </p:txBody>
      </p:sp>
      <p:pic>
        <p:nvPicPr>
          <p:cNvPr id="2052" name="Picture 4" descr="http://bndproperties.net/yahoo_site_admin/assets/images/bigstockphoto_Upscale_House_543850.312140517_std.jpg"/>
          <p:cNvPicPr>
            <a:picLocks noChangeAspect="1" noChangeArrowheads="1"/>
          </p:cNvPicPr>
          <p:nvPr/>
        </p:nvPicPr>
        <p:blipFill>
          <a:blip r:embed="rId3" cstate="print"/>
          <a:srcRect b="13397"/>
          <a:stretch>
            <a:fillRect/>
          </a:stretch>
        </p:blipFill>
        <p:spPr bwMode="auto">
          <a:xfrm>
            <a:off x="5860288" y="3702528"/>
            <a:ext cx="3283712" cy="2132838"/>
          </a:xfrm>
          <a:prstGeom prst="rect">
            <a:avLst/>
          </a:prstGeom>
          <a:ln>
            <a:noFill/>
          </a:ln>
          <a:effectLst>
            <a:outerShdw blurRad="292100" dist="139700" dir="2700000" algn="tl" rotWithShape="0">
              <a:srgbClr val="333333">
                <a:alpha val="65000"/>
              </a:srgbClr>
            </a:outerShdw>
          </a:effectLst>
        </p:spPr>
      </p:pic>
      <p:graphicFrame>
        <p:nvGraphicFramePr>
          <p:cNvPr id="2053" name="Object 5"/>
          <p:cNvGraphicFramePr>
            <a:graphicFrameLocks noChangeAspect="1"/>
          </p:cNvGraphicFramePr>
          <p:nvPr/>
        </p:nvGraphicFramePr>
        <p:xfrm>
          <a:off x="5860288" y="1390650"/>
          <a:ext cx="3283712" cy="2311878"/>
        </p:xfrm>
        <a:graphic>
          <a:graphicData uri="http://schemas.openxmlformats.org/presentationml/2006/ole">
            <mc:AlternateContent xmlns:mc="http://schemas.openxmlformats.org/markup-compatibility/2006">
              <mc:Choice xmlns:v="urn:schemas-microsoft-com:vml" Requires="v">
                <p:oleObj spid="_x0000_s2054" name="Drawing" r:id="rId4" imgW="3866983" imgH="2600580" progId="Presentations.Drawing.13">
                  <p:embed/>
                </p:oleObj>
              </mc:Choice>
              <mc:Fallback>
                <p:oleObj name="Drawing" r:id="rId4" imgW="3866983" imgH="2600580" progId="Presentations.Drawing.13">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0288" y="1390650"/>
                        <a:ext cx="3283712" cy="2311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Slide Number Placeholder 5"/>
          <p:cNvSpPr>
            <a:spLocks noGrp="1"/>
          </p:cNvSpPr>
          <p:nvPr>
            <p:ph type="sldNum" sz="quarter" idx="12"/>
          </p:nvPr>
        </p:nvSpPr>
        <p:spPr/>
        <p:txBody>
          <a:bodyPr/>
          <a:lstStyle/>
          <a:p>
            <a:fld id="{DD407A6C-0FCC-40BD-976D-3BE7A11C4DA2}" type="slidenum">
              <a:rPr lang="en-US" smtClean="0"/>
              <a:pPr/>
              <a:t>3</a:t>
            </a:fld>
            <a:endParaRPr lang="en-US"/>
          </a:p>
        </p:txBody>
      </p:sp>
      <p:cxnSp>
        <p:nvCxnSpPr>
          <p:cNvPr id="8" name="Straight Arrow Connector 7"/>
          <p:cNvCxnSpPr/>
          <p:nvPr/>
        </p:nvCxnSpPr>
        <p:spPr>
          <a:xfrm flipV="1">
            <a:off x="5153025" y="3125337"/>
            <a:ext cx="1193184" cy="1965278"/>
          </a:xfrm>
          <a:prstGeom prst="straightConnector1">
            <a:avLst/>
          </a:prstGeom>
          <a:ln w="3492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153025" y="5500048"/>
            <a:ext cx="1193184" cy="163773"/>
          </a:xfrm>
          <a:prstGeom prst="straightConnector1">
            <a:avLst/>
          </a:prstGeom>
          <a:ln w="3492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6" name="Picture 4" descr="http://images.plant-care.com/vegetable-garden-start.jpg"/>
          <p:cNvPicPr>
            <a:picLocks noChangeAspect="1" noChangeArrowheads="1"/>
          </p:cNvPicPr>
          <p:nvPr/>
        </p:nvPicPr>
        <p:blipFill>
          <a:blip r:embed="rId2" cstate="print"/>
          <a:srcRect/>
          <a:stretch>
            <a:fillRect/>
          </a:stretch>
        </p:blipFill>
        <p:spPr bwMode="auto">
          <a:xfrm>
            <a:off x="5860288" y="3727229"/>
            <a:ext cx="3283712" cy="2223196"/>
          </a:xfrm>
          <a:prstGeom prst="rect">
            <a:avLst/>
          </a:prstGeom>
          <a:ln>
            <a:noFill/>
          </a:ln>
          <a:effectLst>
            <a:outerShdw blurRad="292100" dist="139700" dir="2700000" algn="tl" rotWithShape="0">
              <a:srgbClr val="333333">
                <a:alpha val="65000"/>
              </a:srgbClr>
            </a:outerShdw>
          </a:effectLst>
        </p:spPr>
      </p:pic>
      <p:sp>
        <p:nvSpPr>
          <p:cNvPr id="16385" name="Content Placeholder 1"/>
          <p:cNvSpPr>
            <a:spLocks noGrp="1"/>
          </p:cNvSpPr>
          <p:nvPr>
            <p:ph idx="1"/>
          </p:nvPr>
        </p:nvSpPr>
        <p:spPr>
          <a:xfrm>
            <a:off x="193675" y="1671638"/>
            <a:ext cx="5652389" cy="4454525"/>
          </a:xfrm>
        </p:spPr>
        <p:txBody>
          <a:bodyPr/>
          <a:lstStyle/>
          <a:p>
            <a:pPr>
              <a:spcBef>
                <a:spcPct val="50000"/>
              </a:spcBef>
              <a:buFont typeface="Wingdings" pitchFamily="2" charset="2"/>
              <a:buChar char="q"/>
            </a:pPr>
            <a:r>
              <a:rPr lang="en-US" sz="2800" dirty="0" smtClean="0">
                <a:solidFill>
                  <a:schemeClr val="tx1"/>
                </a:solidFill>
              </a:rPr>
              <a:t>Sometimes pest present more problems</a:t>
            </a:r>
          </a:p>
          <a:p>
            <a:pPr>
              <a:spcBef>
                <a:spcPct val="50000"/>
              </a:spcBef>
              <a:buFont typeface="Wingdings" pitchFamily="2" charset="2"/>
              <a:buChar char="q"/>
            </a:pPr>
            <a:r>
              <a:rPr lang="en-US" sz="2800" dirty="0" smtClean="0">
                <a:solidFill>
                  <a:schemeClr val="tx1"/>
                </a:solidFill>
              </a:rPr>
              <a:t>And, sometimes pest present less problems</a:t>
            </a:r>
            <a:endParaRPr lang="en-US" sz="2800" b="1" dirty="0" smtClean="0"/>
          </a:p>
          <a:p>
            <a:pPr>
              <a:spcBef>
                <a:spcPct val="50000"/>
              </a:spcBef>
              <a:buNone/>
            </a:pPr>
            <a:r>
              <a:rPr lang="en-US" sz="2800" b="1" dirty="0" smtClean="0">
                <a:solidFill>
                  <a:srgbClr val="500000"/>
                </a:solidFill>
              </a:rPr>
              <a:t>Pest problems and concerns depend on expectations!</a:t>
            </a:r>
          </a:p>
          <a:p>
            <a:pPr>
              <a:spcBef>
                <a:spcPct val="50000"/>
              </a:spcBef>
              <a:buNone/>
            </a:pPr>
            <a:r>
              <a:rPr lang="en-US" dirty="0" smtClean="0">
                <a:solidFill>
                  <a:srgbClr val="500000"/>
                </a:solidFill>
              </a:rPr>
              <a:t>Low Expectations = low concern</a:t>
            </a:r>
          </a:p>
          <a:p>
            <a:pPr>
              <a:spcBef>
                <a:spcPct val="50000"/>
              </a:spcBef>
              <a:buNone/>
            </a:pPr>
            <a:r>
              <a:rPr lang="en-US" b="1" dirty="0" smtClean="0">
                <a:solidFill>
                  <a:srgbClr val="500000"/>
                </a:solidFill>
              </a:rPr>
              <a:t>High expectations = high concern</a:t>
            </a:r>
            <a:endParaRPr lang="en-US" b="1" dirty="0">
              <a:solidFill>
                <a:srgbClr val="500000"/>
              </a:solidFill>
            </a:endParaRPr>
          </a:p>
        </p:txBody>
      </p:sp>
      <p:sp>
        <p:nvSpPr>
          <p:cNvPr id="16386" name="Title 2"/>
          <p:cNvSpPr>
            <a:spLocks noGrp="1"/>
          </p:cNvSpPr>
          <p:nvPr>
            <p:ph type="title"/>
          </p:nvPr>
        </p:nvSpPr>
        <p:spPr>
          <a:xfrm>
            <a:off x="193675" y="420688"/>
            <a:ext cx="8747125" cy="969962"/>
          </a:xfrm>
        </p:spPr>
        <p:txBody>
          <a:bodyPr/>
          <a:lstStyle/>
          <a:p>
            <a:r>
              <a:rPr lang="en-US" b="1" dirty="0" smtClean="0">
                <a:latin typeface="Georgia" pitchFamily="18" charset="0"/>
                <a:cs typeface="Arial" pitchFamily="34" charset="0"/>
              </a:rPr>
              <a:t>Pest levels – </a:t>
            </a:r>
            <a:r>
              <a:rPr lang="en-US" b="1" u="sng" dirty="0" smtClean="0">
                <a:latin typeface="Georgia" pitchFamily="18" charset="0"/>
                <a:cs typeface="Arial" pitchFamily="34" charset="0"/>
              </a:rPr>
              <a:t>of concern</a:t>
            </a:r>
          </a:p>
        </p:txBody>
      </p:sp>
      <p:sp>
        <p:nvSpPr>
          <p:cNvPr id="6" name="Slide Number Placeholder 5"/>
          <p:cNvSpPr>
            <a:spLocks noGrp="1"/>
          </p:cNvSpPr>
          <p:nvPr>
            <p:ph type="sldNum" sz="quarter" idx="12"/>
          </p:nvPr>
        </p:nvSpPr>
        <p:spPr/>
        <p:txBody>
          <a:bodyPr/>
          <a:lstStyle/>
          <a:p>
            <a:fld id="{DD407A6C-0FCC-40BD-976D-3BE7A11C4DA2}" type="slidenum">
              <a:rPr lang="en-US" smtClean="0"/>
              <a:pPr/>
              <a:t>4</a:t>
            </a:fld>
            <a:endParaRPr lang="en-US"/>
          </a:p>
        </p:txBody>
      </p:sp>
      <p:cxnSp>
        <p:nvCxnSpPr>
          <p:cNvPr id="10" name="Straight Arrow Connector 9"/>
          <p:cNvCxnSpPr/>
          <p:nvPr/>
        </p:nvCxnSpPr>
        <p:spPr>
          <a:xfrm flipV="1">
            <a:off x="5153025" y="5500048"/>
            <a:ext cx="1193184" cy="163773"/>
          </a:xfrm>
          <a:prstGeom prst="straightConnector1">
            <a:avLst/>
          </a:prstGeom>
          <a:ln w="3492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38598" name="Picture 6" descr="http://2.bp.blogspot.com/_hUS9z0Fq6Kc/TC-K60Xt3VI/AAAAAAAAAZU/cXFJvuw9sZw/s1600/garlic_hydrangea2_thrillers_fallowfield+004.jpg"/>
          <p:cNvPicPr>
            <a:picLocks noChangeAspect="1" noChangeArrowheads="1"/>
          </p:cNvPicPr>
          <p:nvPr/>
        </p:nvPicPr>
        <p:blipFill>
          <a:blip r:embed="rId3" cstate="print"/>
          <a:srcRect/>
          <a:stretch>
            <a:fillRect/>
          </a:stretch>
        </p:blipFill>
        <p:spPr bwMode="auto">
          <a:xfrm>
            <a:off x="5860289" y="1390650"/>
            <a:ext cx="3283712" cy="2336578"/>
          </a:xfrm>
          <a:prstGeom prst="rect">
            <a:avLst/>
          </a:prstGeom>
          <a:noFill/>
        </p:spPr>
      </p:pic>
      <p:cxnSp>
        <p:nvCxnSpPr>
          <p:cNvPr id="8" name="Straight Arrow Connector 7"/>
          <p:cNvCxnSpPr/>
          <p:nvPr/>
        </p:nvCxnSpPr>
        <p:spPr>
          <a:xfrm flipV="1">
            <a:off x="5153025" y="3125337"/>
            <a:ext cx="1193184" cy="1965278"/>
          </a:xfrm>
          <a:prstGeom prst="straightConnector1">
            <a:avLst/>
          </a:prstGeom>
          <a:ln w="3492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ontent Placeholder 1"/>
          <p:cNvSpPr>
            <a:spLocks noGrp="1"/>
          </p:cNvSpPr>
          <p:nvPr>
            <p:ph idx="1"/>
          </p:nvPr>
        </p:nvSpPr>
        <p:spPr>
          <a:xfrm>
            <a:off x="193675" y="1671638"/>
            <a:ext cx="5652389" cy="4454525"/>
          </a:xfrm>
        </p:spPr>
        <p:txBody>
          <a:bodyPr/>
          <a:lstStyle/>
          <a:p>
            <a:pPr>
              <a:spcBef>
                <a:spcPct val="50000"/>
              </a:spcBef>
              <a:buFont typeface="Wingdings" pitchFamily="2" charset="2"/>
              <a:buChar char="q"/>
            </a:pPr>
            <a:r>
              <a:rPr lang="en-US" sz="2800" dirty="0" smtClean="0">
                <a:solidFill>
                  <a:schemeClr val="tx1"/>
                </a:solidFill>
              </a:rPr>
              <a:t>Sometimes pest present more problems</a:t>
            </a:r>
          </a:p>
          <a:p>
            <a:pPr>
              <a:spcBef>
                <a:spcPct val="50000"/>
              </a:spcBef>
              <a:buFont typeface="Wingdings" pitchFamily="2" charset="2"/>
              <a:buChar char="q"/>
            </a:pPr>
            <a:r>
              <a:rPr lang="en-US" sz="2800" dirty="0" smtClean="0">
                <a:solidFill>
                  <a:schemeClr val="tx1"/>
                </a:solidFill>
              </a:rPr>
              <a:t>And, sometimes pest present less problems</a:t>
            </a:r>
            <a:endParaRPr lang="en-US" sz="2800" b="1" dirty="0" smtClean="0"/>
          </a:p>
          <a:p>
            <a:pPr>
              <a:spcBef>
                <a:spcPct val="50000"/>
              </a:spcBef>
              <a:buNone/>
            </a:pPr>
            <a:r>
              <a:rPr lang="en-US" sz="2800" b="1" dirty="0" smtClean="0">
                <a:solidFill>
                  <a:srgbClr val="500000"/>
                </a:solidFill>
              </a:rPr>
              <a:t>Pest problems and concerns depend on expectations!</a:t>
            </a:r>
          </a:p>
          <a:p>
            <a:pPr>
              <a:spcBef>
                <a:spcPct val="50000"/>
              </a:spcBef>
              <a:buNone/>
            </a:pPr>
            <a:r>
              <a:rPr lang="en-US" dirty="0" smtClean="0">
                <a:solidFill>
                  <a:srgbClr val="500000"/>
                </a:solidFill>
              </a:rPr>
              <a:t>Low Expectations = low concern</a:t>
            </a:r>
          </a:p>
          <a:p>
            <a:pPr>
              <a:spcBef>
                <a:spcPct val="50000"/>
              </a:spcBef>
              <a:buNone/>
            </a:pPr>
            <a:r>
              <a:rPr lang="en-US" b="1" dirty="0" smtClean="0">
                <a:solidFill>
                  <a:srgbClr val="500000"/>
                </a:solidFill>
              </a:rPr>
              <a:t>High expectations = high concern</a:t>
            </a:r>
            <a:endParaRPr lang="en-US" b="1" dirty="0">
              <a:solidFill>
                <a:srgbClr val="500000"/>
              </a:solidFill>
            </a:endParaRPr>
          </a:p>
        </p:txBody>
      </p:sp>
      <p:sp>
        <p:nvSpPr>
          <p:cNvPr id="16386" name="Title 2"/>
          <p:cNvSpPr>
            <a:spLocks noGrp="1"/>
          </p:cNvSpPr>
          <p:nvPr>
            <p:ph type="title"/>
          </p:nvPr>
        </p:nvSpPr>
        <p:spPr>
          <a:xfrm>
            <a:off x="193675" y="420688"/>
            <a:ext cx="8747125" cy="969962"/>
          </a:xfrm>
        </p:spPr>
        <p:txBody>
          <a:bodyPr/>
          <a:lstStyle/>
          <a:p>
            <a:r>
              <a:rPr lang="en-US" b="1" dirty="0" smtClean="0">
                <a:latin typeface="Georgia" pitchFamily="18" charset="0"/>
                <a:cs typeface="Arial" pitchFamily="34" charset="0"/>
              </a:rPr>
              <a:t>Pest levels – </a:t>
            </a:r>
            <a:r>
              <a:rPr lang="en-US" b="1" u="sng" dirty="0" smtClean="0">
                <a:latin typeface="Georgia" pitchFamily="18" charset="0"/>
                <a:cs typeface="Arial" pitchFamily="34" charset="0"/>
              </a:rPr>
              <a:t>of concern</a:t>
            </a:r>
          </a:p>
        </p:txBody>
      </p:sp>
      <p:sp>
        <p:nvSpPr>
          <p:cNvPr id="6" name="Slide Number Placeholder 5"/>
          <p:cNvSpPr>
            <a:spLocks noGrp="1"/>
          </p:cNvSpPr>
          <p:nvPr>
            <p:ph type="sldNum" sz="quarter" idx="12"/>
          </p:nvPr>
        </p:nvSpPr>
        <p:spPr/>
        <p:txBody>
          <a:bodyPr/>
          <a:lstStyle/>
          <a:p>
            <a:fld id="{DD407A6C-0FCC-40BD-976D-3BE7A11C4DA2}" type="slidenum">
              <a:rPr lang="en-US" smtClean="0"/>
              <a:pPr/>
              <a:t>5</a:t>
            </a:fld>
            <a:endParaRPr lang="en-US"/>
          </a:p>
        </p:txBody>
      </p:sp>
      <p:pic>
        <p:nvPicPr>
          <p:cNvPr id="251906" name="Picture 2" descr="http://images.bbonline.com/original/2/0/5/5/3/9/6/pix6.jpg"/>
          <p:cNvPicPr>
            <a:picLocks noChangeAspect="1" noChangeArrowheads="1"/>
          </p:cNvPicPr>
          <p:nvPr/>
        </p:nvPicPr>
        <p:blipFill>
          <a:blip r:embed="rId2" cstate="print"/>
          <a:srcRect/>
          <a:stretch>
            <a:fillRect/>
          </a:stretch>
        </p:blipFill>
        <p:spPr bwMode="auto">
          <a:xfrm>
            <a:off x="5860289" y="3727228"/>
            <a:ext cx="3283712" cy="2247901"/>
          </a:xfrm>
          <a:prstGeom prst="rect">
            <a:avLst/>
          </a:prstGeom>
          <a:ln>
            <a:noFill/>
          </a:ln>
          <a:effectLst>
            <a:outerShdw blurRad="292100" dist="139700" dir="2700000" algn="tl" rotWithShape="0">
              <a:srgbClr val="333333">
                <a:alpha val="65000"/>
              </a:srgbClr>
            </a:outerShdw>
          </a:effectLst>
        </p:spPr>
      </p:pic>
      <p:cxnSp>
        <p:nvCxnSpPr>
          <p:cNvPr id="10" name="Straight Arrow Connector 9"/>
          <p:cNvCxnSpPr/>
          <p:nvPr/>
        </p:nvCxnSpPr>
        <p:spPr>
          <a:xfrm flipV="1">
            <a:off x="5153025" y="5500048"/>
            <a:ext cx="1193184" cy="163773"/>
          </a:xfrm>
          <a:prstGeom prst="straightConnector1">
            <a:avLst/>
          </a:prstGeom>
          <a:ln w="3492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51908" name="Picture 4" descr="http://www.desertmuseum.org/programs/images/Seedlings10.jpg"/>
          <p:cNvPicPr>
            <a:picLocks noChangeAspect="1" noChangeArrowheads="1"/>
          </p:cNvPicPr>
          <p:nvPr/>
        </p:nvPicPr>
        <p:blipFill>
          <a:blip r:embed="rId3" cstate="print"/>
          <a:srcRect/>
          <a:stretch>
            <a:fillRect/>
          </a:stretch>
        </p:blipFill>
        <p:spPr bwMode="auto">
          <a:xfrm>
            <a:off x="5860289" y="1390650"/>
            <a:ext cx="3283712" cy="2336578"/>
          </a:xfrm>
          <a:prstGeom prst="rect">
            <a:avLst/>
          </a:prstGeom>
          <a:noFill/>
        </p:spPr>
      </p:pic>
      <p:cxnSp>
        <p:nvCxnSpPr>
          <p:cNvPr id="8" name="Straight Arrow Connector 7"/>
          <p:cNvCxnSpPr/>
          <p:nvPr/>
        </p:nvCxnSpPr>
        <p:spPr>
          <a:xfrm flipV="1">
            <a:off x="5153025" y="3125337"/>
            <a:ext cx="1193184" cy="1965278"/>
          </a:xfrm>
          <a:prstGeom prst="straightConnector1">
            <a:avLst/>
          </a:prstGeom>
          <a:ln w="3492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reeform 1026"/>
          <p:cNvSpPr>
            <a:spLocks/>
          </p:cNvSpPr>
          <p:nvPr/>
        </p:nvSpPr>
        <p:spPr bwMode="auto">
          <a:xfrm flipH="1">
            <a:off x="1600200" y="2895600"/>
            <a:ext cx="2286000" cy="381000"/>
          </a:xfrm>
          <a:custGeom>
            <a:avLst/>
            <a:gdLst/>
            <a:ahLst/>
            <a:cxnLst>
              <a:cxn ang="0">
                <a:pos x="0" y="0"/>
              </a:cxn>
              <a:cxn ang="0">
                <a:pos x="1344" y="0"/>
              </a:cxn>
              <a:cxn ang="0">
                <a:pos x="1344" y="240"/>
              </a:cxn>
            </a:cxnLst>
            <a:rect l="0" t="0" r="r" b="b"/>
            <a:pathLst>
              <a:path w="1344" h="240">
                <a:moveTo>
                  <a:pt x="0" y="0"/>
                </a:moveTo>
                <a:lnTo>
                  <a:pt x="1344" y="0"/>
                </a:lnTo>
                <a:lnTo>
                  <a:pt x="1344" y="240"/>
                </a:lnTo>
              </a:path>
            </a:pathLst>
          </a:custGeom>
          <a:noFill/>
          <a:ln w="25400">
            <a:solidFill>
              <a:srgbClr val="00FF00"/>
            </a:solidFill>
            <a:round/>
            <a:headEnd type="none" w="med" len="med"/>
            <a:tailEnd type="triangle" w="med" len="med"/>
          </a:ln>
          <a:effectLst/>
        </p:spPr>
        <p:txBody>
          <a:bodyPr wrap="none" anchor="ctr"/>
          <a:lstStyle/>
          <a:p>
            <a:endParaRPr lang="en-US"/>
          </a:p>
        </p:txBody>
      </p:sp>
      <p:sp>
        <p:nvSpPr>
          <p:cNvPr id="61443" name="Freeform 1027"/>
          <p:cNvSpPr>
            <a:spLocks/>
          </p:cNvSpPr>
          <p:nvPr/>
        </p:nvSpPr>
        <p:spPr bwMode="auto">
          <a:xfrm>
            <a:off x="457200" y="1828800"/>
            <a:ext cx="2362200" cy="4495800"/>
          </a:xfrm>
          <a:custGeom>
            <a:avLst/>
            <a:gdLst/>
            <a:ahLst/>
            <a:cxnLst>
              <a:cxn ang="0">
                <a:pos x="192" y="0"/>
              </a:cxn>
              <a:cxn ang="0">
                <a:pos x="0" y="0"/>
              </a:cxn>
              <a:cxn ang="0">
                <a:pos x="0" y="2832"/>
              </a:cxn>
              <a:cxn ang="0">
                <a:pos x="1776" y="2832"/>
              </a:cxn>
            </a:cxnLst>
            <a:rect l="0" t="0" r="r" b="b"/>
            <a:pathLst>
              <a:path w="1776" h="2832">
                <a:moveTo>
                  <a:pt x="192" y="0"/>
                </a:moveTo>
                <a:lnTo>
                  <a:pt x="0" y="0"/>
                </a:lnTo>
                <a:lnTo>
                  <a:pt x="0" y="2832"/>
                </a:lnTo>
                <a:lnTo>
                  <a:pt x="1776" y="2832"/>
                </a:lnTo>
              </a:path>
            </a:pathLst>
          </a:custGeom>
          <a:noFill/>
          <a:ln w="25400">
            <a:solidFill>
              <a:srgbClr val="FFFF00"/>
            </a:solidFill>
            <a:round/>
            <a:headEnd type="none" w="med" len="med"/>
            <a:tailEnd type="triangle" w="med" len="med"/>
          </a:ln>
          <a:effectLst/>
        </p:spPr>
        <p:txBody>
          <a:bodyPr wrap="none" anchor="ctr"/>
          <a:lstStyle/>
          <a:p>
            <a:endParaRPr lang="en-US"/>
          </a:p>
        </p:txBody>
      </p:sp>
      <p:sp>
        <p:nvSpPr>
          <p:cNvPr id="61444" name="Freeform 1028"/>
          <p:cNvSpPr>
            <a:spLocks/>
          </p:cNvSpPr>
          <p:nvPr/>
        </p:nvSpPr>
        <p:spPr bwMode="auto">
          <a:xfrm>
            <a:off x="6324600" y="5715000"/>
            <a:ext cx="1371600" cy="609600"/>
          </a:xfrm>
          <a:custGeom>
            <a:avLst/>
            <a:gdLst/>
            <a:ahLst/>
            <a:cxnLst>
              <a:cxn ang="0">
                <a:pos x="1056" y="0"/>
              </a:cxn>
              <a:cxn ang="0">
                <a:pos x="1056" y="528"/>
              </a:cxn>
              <a:cxn ang="0">
                <a:pos x="0" y="528"/>
              </a:cxn>
            </a:cxnLst>
            <a:rect l="0" t="0" r="r" b="b"/>
            <a:pathLst>
              <a:path w="1056" h="528">
                <a:moveTo>
                  <a:pt x="1056" y="0"/>
                </a:moveTo>
                <a:lnTo>
                  <a:pt x="1056" y="528"/>
                </a:lnTo>
                <a:lnTo>
                  <a:pt x="0" y="528"/>
                </a:lnTo>
              </a:path>
            </a:pathLst>
          </a:custGeom>
          <a:noFill/>
          <a:ln w="25400">
            <a:solidFill>
              <a:srgbClr val="00FF00"/>
            </a:solidFill>
            <a:round/>
            <a:headEnd type="none" w="med" len="med"/>
            <a:tailEnd type="triangle" w="med" len="med"/>
          </a:ln>
          <a:effectLst/>
        </p:spPr>
        <p:txBody>
          <a:bodyPr wrap="none" anchor="ctr"/>
          <a:lstStyle/>
          <a:p>
            <a:endParaRPr lang="en-US"/>
          </a:p>
        </p:txBody>
      </p:sp>
      <p:sp>
        <p:nvSpPr>
          <p:cNvPr id="61445" name="Rectangle 1029"/>
          <p:cNvSpPr>
            <a:spLocks noChangeArrowheads="1"/>
          </p:cNvSpPr>
          <p:nvPr/>
        </p:nvSpPr>
        <p:spPr bwMode="auto">
          <a:xfrm>
            <a:off x="457200" y="76200"/>
            <a:ext cx="7772400" cy="533400"/>
          </a:xfrm>
          <a:prstGeom prst="rect">
            <a:avLst/>
          </a:prstGeom>
          <a:noFill/>
          <a:ln w="9525">
            <a:noFill/>
            <a:miter lim="800000"/>
            <a:headEnd/>
            <a:tailEnd/>
          </a:ln>
          <a:effectLst/>
        </p:spPr>
        <p:txBody>
          <a:bodyPr anchor="ctr"/>
          <a:lstStyle/>
          <a:p>
            <a:pPr eaLnBrk="1" hangingPunct="1"/>
            <a:r>
              <a:rPr lang="pt-BR" sz="3600">
                <a:solidFill>
                  <a:srgbClr val="FFFF00"/>
                </a:solidFill>
                <a:effectLst>
                  <a:outerShdw blurRad="38100" dist="38100" dir="2700000" algn="tl">
                    <a:srgbClr val="000000"/>
                  </a:outerShdw>
                </a:effectLst>
                <a:latin typeface="Arial Black" pitchFamily="34" charset="0"/>
              </a:rPr>
              <a:t>Decision Tree for Pest Control</a:t>
            </a:r>
            <a:endParaRPr lang="pt-BR" sz="3600" b="1">
              <a:solidFill>
                <a:srgbClr val="FFFF00"/>
              </a:solidFill>
              <a:effectLst>
                <a:outerShdw blurRad="38100" dist="38100" dir="2700000" algn="tl">
                  <a:srgbClr val="000000"/>
                </a:outerShdw>
              </a:effectLst>
              <a:latin typeface="Arial Black" pitchFamily="34" charset="0"/>
            </a:endParaRPr>
          </a:p>
        </p:txBody>
      </p:sp>
      <p:sp>
        <p:nvSpPr>
          <p:cNvPr id="61446" name="Text Box 1030"/>
          <p:cNvSpPr txBox="1">
            <a:spLocks noChangeArrowheads="1"/>
          </p:cNvSpPr>
          <p:nvPr/>
        </p:nvSpPr>
        <p:spPr bwMode="auto">
          <a:xfrm>
            <a:off x="685800" y="1676400"/>
            <a:ext cx="2057400" cy="457200"/>
          </a:xfrm>
          <a:prstGeom prst="rect">
            <a:avLst/>
          </a:prstGeom>
          <a:gradFill rotWithShape="0">
            <a:gsLst>
              <a:gs pos="0">
                <a:srgbClr val="008000"/>
              </a:gs>
              <a:gs pos="100000">
                <a:srgbClr val="008000">
                  <a:gamma/>
                  <a:shade val="46275"/>
                  <a:invGamma/>
                </a:srgbClr>
              </a:gs>
            </a:gsLst>
            <a:path path="shape">
              <a:fillToRect l="50000" t="50000" r="50000" b="50000"/>
            </a:path>
          </a:gradFill>
          <a:ln w="9525">
            <a:solidFill>
              <a:srgbClr val="008000"/>
            </a:solidFill>
            <a:miter lim="800000"/>
            <a:headEnd/>
            <a:tailEnd/>
          </a:ln>
          <a:effectLst/>
        </p:spPr>
        <p:txBody>
          <a:bodyPr wrap="none" anchor="ctr"/>
          <a:lstStyle/>
          <a:p>
            <a:pPr algn="ctr"/>
            <a:r>
              <a:rPr lang="pt-BR" sz="1400" b="1" dirty="0">
                <a:solidFill>
                  <a:srgbClr val="FFFF00"/>
                </a:solidFill>
                <a:latin typeface="Comic Sans MS" pitchFamily="66" charset="0"/>
              </a:rPr>
              <a:t>Don’t Mess With It!</a:t>
            </a:r>
          </a:p>
          <a:p>
            <a:pPr algn="ctr"/>
            <a:r>
              <a:rPr lang="pt-BR" sz="1400" b="1" dirty="0">
                <a:solidFill>
                  <a:srgbClr val="FFFF00"/>
                </a:solidFill>
                <a:latin typeface="Comic Sans MS" pitchFamily="66" charset="0"/>
              </a:rPr>
              <a:t>Practice Good IPM</a:t>
            </a:r>
          </a:p>
        </p:txBody>
      </p:sp>
      <p:sp>
        <p:nvSpPr>
          <p:cNvPr id="61447" name="Text Box 1031"/>
          <p:cNvSpPr txBox="1">
            <a:spLocks noChangeArrowheads="1"/>
          </p:cNvSpPr>
          <p:nvPr/>
        </p:nvSpPr>
        <p:spPr bwMode="auto">
          <a:xfrm>
            <a:off x="2743200" y="992188"/>
            <a:ext cx="430213" cy="304800"/>
          </a:xfrm>
          <a:prstGeom prst="rect">
            <a:avLst/>
          </a:prstGeom>
          <a:noFill/>
          <a:ln w="9525">
            <a:noFill/>
            <a:miter lim="800000"/>
            <a:headEnd/>
            <a:tailEnd/>
          </a:ln>
          <a:effectLst/>
        </p:spPr>
        <p:txBody>
          <a:bodyPr wrap="none">
            <a:spAutoFit/>
          </a:bodyPr>
          <a:lstStyle/>
          <a:p>
            <a:r>
              <a:rPr lang="pt-BR" sz="1200" b="1" dirty="0">
                <a:solidFill>
                  <a:srgbClr val="FFFF00"/>
                </a:solidFill>
                <a:latin typeface="Comic Sans MS" pitchFamily="66" charset="0"/>
              </a:rPr>
              <a:t>NO</a:t>
            </a:r>
          </a:p>
        </p:txBody>
      </p:sp>
      <p:sp>
        <p:nvSpPr>
          <p:cNvPr id="61448" name="Text Box 1032"/>
          <p:cNvSpPr txBox="1">
            <a:spLocks noChangeArrowheads="1"/>
          </p:cNvSpPr>
          <p:nvPr/>
        </p:nvSpPr>
        <p:spPr bwMode="auto">
          <a:xfrm>
            <a:off x="5638800" y="1066800"/>
            <a:ext cx="482600" cy="276999"/>
          </a:xfrm>
          <a:prstGeom prst="rect">
            <a:avLst/>
          </a:prstGeom>
          <a:noFill/>
          <a:ln w="9525">
            <a:noFill/>
            <a:miter lim="800000"/>
            <a:headEnd/>
            <a:tailEnd/>
          </a:ln>
          <a:effectLst/>
        </p:spPr>
        <p:txBody>
          <a:bodyPr>
            <a:spAutoFit/>
          </a:bodyPr>
          <a:lstStyle/>
          <a:p>
            <a:r>
              <a:rPr lang="pt-BR" sz="1200" b="1" dirty="0">
                <a:solidFill>
                  <a:srgbClr val="00FF00"/>
                </a:solidFill>
                <a:latin typeface="Comic Sans MS" pitchFamily="66" charset="0"/>
              </a:rPr>
              <a:t>YES</a:t>
            </a:r>
          </a:p>
        </p:txBody>
      </p:sp>
      <p:sp>
        <p:nvSpPr>
          <p:cNvPr id="61449" name="Text Box 1033"/>
          <p:cNvSpPr txBox="1">
            <a:spLocks noChangeArrowheads="1"/>
          </p:cNvSpPr>
          <p:nvPr/>
        </p:nvSpPr>
        <p:spPr bwMode="auto">
          <a:xfrm>
            <a:off x="5867400" y="2058988"/>
            <a:ext cx="486030" cy="276999"/>
          </a:xfrm>
          <a:prstGeom prst="rect">
            <a:avLst/>
          </a:prstGeom>
          <a:noFill/>
          <a:ln w="9525">
            <a:noFill/>
            <a:miter lim="800000"/>
            <a:headEnd/>
            <a:tailEnd/>
          </a:ln>
          <a:effectLst/>
        </p:spPr>
        <p:txBody>
          <a:bodyPr wrap="none">
            <a:spAutoFit/>
          </a:bodyPr>
          <a:lstStyle/>
          <a:p>
            <a:r>
              <a:rPr lang="pt-BR" sz="1200" b="1" dirty="0">
                <a:solidFill>
                  <a:srgbClr val="00FF00"/>
                </a:solidFill>
                <a:latin typeface="Comic Sans MS" pitchFamily="66" charset="0"/>
              </a:rPr>
              <a:t>YES</a:t>
            </a:r>
          </a:p>
        </p:txBody>
      </p:sp>
      <p:sp>
        <p:nvSpPr>
          <p:cNvPr id="61450" name="Text Box 1034"/>
          <p:cNvSpPr txBox="1">
            <a:spLocks noChangeArrowheads="1"/>
          </p:cNvSpPr>
          <p:nvPr/>
        </p:nvSpPr>
        <p:spPr bwMode="auto">
          <a:xfrm>
            <a:off x="3581400" y="2743200"/>
            <a:ext cx="2819400" cy="304800"/>
          </a:xfrm>
          <a:prstGeom prst="rect">
            <a:avLst/>
          </a:prstGeom>
          <a:gradFill rotWithShape="0">
            <a:gsLst>
              <a:gs pos="0">
                <a:srgbClr val="FF3300"/>
              </a:gs>
              <a:gs pos="100000">
                <a:srgbClr val="FF3300">
                  <a:gamma/>
                  <a:shade val="46275"/>
                  <a:invGamma/>
                </a:srgbClr>
              </a:gs>
            </a:gsLst>
            <a:path path="shape">
              <a:fillToRect l="50000" t="50000" r="50000" b="50000"/>
            </a:path>
          </a:gradFill>
          <a:ln w="9525">
            <a:solidFill>
              <a:srgbClr val="FF0000"/>
            </a:solidFill>
            <a:miter lim="800000"/>
            <a:headEnd/>
            <a:tailEnd/>
          </a:ln>
          <a:effectLst/>
        </p:spPr>
        <p:txBody>
          <a:bodyPr wrap="none" anchor="ctr"/>
          <a:lstStyle/>
          <a:p>
            <a:pPr algn="ctr">
              <a:lnSpc>
                <a:spcPct val="110000"/>
              </a:lnSpc>
            </a:pPr>
            <a:r>
              <a:rPr lang="pt-BR" sz="1400" b="1" dirty="0">
                <a:solidFill>
                  <a:srgbClr val="FFFF00"/>
                </a:solidFill>
                <a:latin typeface="Comic Sans MS" pitchFamily="66" charset="0"/>
              </a:rPr>
              <a:t>Do you know how to control?</a:t>
            </a:r>
          </a:p>
        </p:txBody>
      </p:sp>
      <p:sp>
        <p:nvSpPr>
          <p:cNvPr id="61451" name="Text Box 1035"/>
          <p:cNvSpPr txBox="1">
            <a:spLocks noChangeArrowheads="1"/>
          </p:cNvSpPr>
          <p:nvPr/>
        </p:nvSpPr>
        <p:spPr bwMode="auto">
          <a:xfrm>
            <a:off x="7716838" y="3049588"/>
            <a:ext cx="430212" cy="304800"/>
          </a:xfrm>
          <a:prstGeom prst="rect">
            <a:avLst/>
          </a:prstGeom>
          <a:noFill/>
          <a:ln w="9525">
            <a:noFill/>
            <a:miter lim="800000"/>
            <a:headEnd/>
            <a:tailEnd/>
          </a:ln>
          <a:effectLst/>
        </p:spPr>
        <p:txBody>
          <a:bodyPr wrap="none">
            <a:spAutoFit/>
          </a:bodyPr>
          <a:lstStyle/>
          <a:p>
            <a:r>
              <a:rPr lang="pt-BR" sz="1200" b="1">
                <a:solidFill>
                  <a:srgbClr val="FFFF00"/>
                </a:solidFill>
                <a:latin typeface="Comic Sans MS" pitchFamily="66" charset="0"/>
              </a:rPr>
              <a:t>NO</a:t>
            </a:r>
          </a:p>
        </p:txBody>
      </p:sp>
      <p:sp>
        <p:nvSpPr>
          <p:cNvPr id="61452" name="AutoShape 1036"/>
          <p:cNvSpPr>
            <a:spLocks noChangeArrowheads="1"/>
          </p:cNvSpPr>
          <p:nvPr/>
        </p:nvSpPr>
        <p:spPr bwMode="auto">
          <a:xfrm>
            <a:off x="6858000" y="3276600"/>
            <a:ext cx="1600200" cy="1295400"/>
          </a:xfrm>
          <a:prstGeom prst="diamond">
            <a:avLst/>
          </a:prstGeom>
          <a:gradFill rotWithShape="0">
            <a:gsLst>
              <a:gs pos="0">
                <a:srgbClr val="FF9900"/>
              </a:gs>
              <a:gs pos="100000">
                <a:srgbClr val="FF9900">
                  <a:gamma/>
                  <a:shade val="0"/>
                  <a:invGamma/>
                </a:srgbClr>
              </a:gs>
            </a:gsLst>
            <a:path path="shape">
              <a:fillToRect l="50000" t="50000" r="50000" b="50000"/>
            </a:path>
          </a:gradFill>
          <a:ln w="9525">
            <a:solidFill>
              <a:srgbClr val="FF9900"/>
            </a:solidFill>
            <a:miter lim="800000"/>
            <a:headEnd/>
            <a:tailEnd/>
          </a:ln>
          <a:effectLst/>
        </p:spPr>
        <p:txBody>
          <a:bodyPr wrap="none" anchor="ctr"/>
          <a:lstStyle/>
          <a:p>
            <a:pPr algn="ctr"/>
            <a:r>
              <a:rPr lang="pt-BR" sz="1400" b="1" dirty="0">
                <a:solidFill>
                  <a:srgbClr val="FFFF00"/>
                </a:solidFill>
                <a:latin typeface="Comic Sans MS" pitchFamily="66" charset="0"/>
              </a:rPr>
              <a:t>Do you know</a:t>
            </a:r>
          </a:p>
          <a:p>
            <a:pPr algn="ctr"/>
            <a:r>
              <a:rPr lang="pt-BR" sz="1400" b="1" dirty="0">
                <a:solidFill>
                  <a:srgbClr val="FFFF00"/>
                </a:solidFill>
                <a:latin typeface="Comic Sans MS" pitchFamily="66" charset="0"/>
              </a:rPr>
              <a:t>A reference</a:t>
            </a:r>
          </a:p>
          <a:p>
            <a:pPr algn="ctr"/>
            <a:r>
              <a:rPr lang="pt-BR" sz="1400" b="1" dirty="0" smtClean="0">
                <a:solidFill>
                  <a:srgbClr val="FFFF00"/>
                </a:solidFill>
                <a:latin typeface="Comic Sans MS" pitchFamily="66" charset="0"/>
              </a:rPr>
              <a:t>or resource</a:t>
            </a:r>
          </a:p>
          <a:p>
            <a:pPr algn="ctr"/>
            <a:r>
              <a:rPr lang="pt-BR" sz="1400" b="1" dirty="0" smtClean="0">
                <a:solidFill>
                  <a:srgbClr val="FFFF00"/>
                </a:solidFill>
                <a:latin typeface="Comic Sans MS" pitchFamily="66" charset="0"/>
              </a:rPr>
              <a:t>to use?</a:t>
            </a:r>
            <a:endParaRPr lang="pt-BR" sz="1400" b="1" dirty="0">
              <a:solidFill>
                <a:srgbClr val="FFFF00"/>
              </a:solidFill>
              <a:latin typeface="Comic Sans MS" pitchFamily="66" charset="0"/>
            </a:endParaRPr>
          </a:p>
        </p:txBody>
      </p:sp>
      <p:sp>
        <p:nvSpPr>
          <p:cNvPr id="61453" name="Text Box 1037"/>
          <p:cNvSpPr txBox="1">
            <a:spLocks noChangeArrowheads="1"/>
          </p:cNvSpPr>
          <p:nvPr/>
        </p:nvSpPr>
        <p:spPr bwMode="auto">
          <a:xfrm>
            <a:off x="7620000" y="4648200"/>
            <a:ext cx="430213" cy="304800"/>
          </a:xfrm>
          <a:prstGeom prst="rect">
            <a:avLst/>
          </a:prstGeom>
          <a:noFill/>
          <a:ln w="9525">
            <a:noFill/>
            <a:miter lim="800000"/>
            <a:headEnd/>
            <a:tailEnd/>
          </a:ln>
          <a:effectLst/>
        </p:spPr>
        <p:txBody>
          <a:bodyPr wrap="none">
            <a:spAutoFit/>
          </a:bodyPr>
          <a:lstStyle/>
          <a:p>
            <a:r>
              <a:rPr lang="pt-BR" sz="1200" b="1" dirty="0">
                <a:solidFill>
                  <a:srgbClr val="FFFF00"/>
                </a:solidFill>
                <a:latin typeface="Comic Sans MS" pitchFamily="66" charset="0"/>
              </a:rPr>
              <a:t>NO</a:t>
            </a:r>
          </a:p>
        </p:txBody>
      </p:sp>
      <p:sp>
        <p:nvSpPr>
          <p:cNvPr id="61454" name="Text Box 1038"/>
          <p:cNvSpPr txBox="1">
            <a:spLocks noChangeArrowheads="1"/>
          </p:cNvSpPr>
          <p:nvPr/>
        </p:nvSpPr>
        <p:spPr bwMode="auto">
          <a:xfrm>
            <a:off x="6324600" y="5105400"/>
            <a:ext cx="2514600" cy="533400"/>
          </a:xfrm>
          <a:prstGeom prst="rect">
            <a:avLst/>
          </a:prstGeom>
          <a:gradFill rotWithShape="0">
            <a:gsLst>
              <a:gs pos="0">
                <a:srgbClr val="008000"/>
              </a:gs>
              <a:gs pos="100000">
                <a:srgbClr val="008000">
                  <a:gamma/>
                  <a:shade val="46275"/>
                  <a:invGamma/>
                </a:srgbClr>
              </a:gs>
            </a:gsLst>
            <a:path path="shape">
              <a:fillToRect l="50000" t="50000" r="50000" b="50000"/>
            </a:path>
          </a:gradFill>
          <a:ln w="9525">
            <a:solidFill>
              <a:srgbClr val="008000"/>
            </a:solidFill>
            <a:miter lim="800000"/>
            <a:headEnd/>
            <a:tailEnd/>
          </a:ln>
          <a:effectLst/>
        </p:spPr>
        <p:txBody>
          <a:bodyPr wrap="none" anchor="ctr"/>
          <a:lstStyle/>
          <a:p>
            <a:pPr algn="ctr"/>
            <a:r>
              <a:rPr lang="pt-BR" sz="1400" b="1" dirty="0">
                <a:solidFill>
                  <a:srgbClr val="FFFF00"/>
                </a:solidFill>
                <a:latin typeface="Comic Sans MS" pitchFamily="66" charset="0"/>
              </a:rPr>
              <a:t>Can you aquire info</a:t>
            </a:r>
          </a:p>
          <a:p>
            <a:pPr algn="ctr"/>
            <a:r>
              <a:rPr lang="pt-BR" sz="1400" b="1" dirty="0">
                <a:solidFill>
                  <a:srgbClr val="FFFF00"/>
                </a:solidFill>
                <a:latin typeface="Comic Sans MS" pitchFamily="66" charset="0"/>
              </a:rPr>
              <a:t>And do what’s needed?</a:t>
            </a:r>
          </a:p>
        </p:txBody>
      </p:sp>
      <p:sp>
        <p:nvSpPr>
          <p:cNvPr id="61455" name="AutoShape 1039"/>
          <p:cNvSpPr>
            <a:spLocks noChangeArrowheads="1"/>
          </p:cNvSpPr>
          <p:nvPr/>
        </p:nvSpPr>
        <p:spPr bwMode="auto">
          <a:xfrm>
            <a:off x="838200" y="3276600"/>
            <a:ext cx="1600200" cy="1295400"/>
          </a:xfrm>
          <a:prstGeom prst="diamond">
            <a:avLst/>
          </a:prstGeom>
          <a:gradFill rotWithShape="0">
            <a:gsLst>
              <a:gs pos="0">
                <a:srgbClr val="FF9900"/>
              </a:gs>
              <a:gs pos="100000">
                <a:srgbClr val="FF9900">
                  <a:gamma/>
                  <a:shade val="0"/>
                  <a:invGamma/>
                </a:srgbClr>
              </a:gs>
            </a:gsLst>
            <a:path path="shape">
              <a:fillToRect l="50000" t="50000" r="50000" b="50000"/>
            </a:path>
          </a:gradFill>
          <a:ln w="9525">
            <a:solidFill>
              <a:srgbClr val="FF9900"/>
            </a:solidFill>
            <a:miter lim="800000"/>
            <a:headEnd/>
            <a:tailEnd/>
          </a:ln>
          <a:effectLst/>
        </p:spPr>
        <p:txBody>
          <a:bodyPr wrap="none" anchor="ctr"/>
          <a:lstStyle/>
          <a:p>
            <a:pPr algn="ctr"/>
            <a:r>
              <a:rPr lang="pt-BR" sz="1400" b="1" dirty="0">
                <a:solidFill>
                  <a:srgbClr val="FFFF00"/>
                </a:solidFill>
                <a:latin typeface="Comic Sans MS" pitchFamily="66" charset="0"/>
              </a:rPr>
              <a:t>Do you know</a:t>
            </a:r>
          </a:p>
          <a:p>
            <a:pPr algn="ctr"/>
            <a:r>
              <a:rPr lang="pt-BR" sz="1400" b="1" dirty="0">
                <a:solidFill>
                  <a:srgbClr val="FFFF00"/>
                </a:solidFill>
                <a:latin typeface="Comic Sans MS" pitchFamily="66" charset="0"/>
              </a:rPr>
              <a:t>the product</a:t>
            </a:r>
          </a:p>
          <a:p>
            <a:pPr algn="ctr"/>
            <a:r>
              <a:rPr lang="pt-BR" sz="1400" b="1" dirty="0">
                <a:solidFill>
                  <a:srgbClr val="FFFF00"/>
                </a:solidFill>
                <a:latin typeface="Comic Sans MS" pitchFamily="66" charset="0"/>
              </a:rPr>
              <a:t>and rate?</a:t>
            </a:r>
            <a:endParaRPr lang="pt-BR" sz="1400" dirty="0">
              <a:solidFill>
                <a:srgbClr val="FFFF00"/>
              </a:solidFill>
              <a:latin typeface="Comic Sans MS" pitchFamily="66" charset="0"/>
            </a:endParaRPr>
          </a:p>
        </p:txBody>
      </p:sp>
      <p:sp>
        <p:nvSpPr>
          <p:cNvPr id="61456" name="Text Box 1040"/>
          <p:cNvSpPr txBox="1">
            <a:spLocks noChangeArrowheads="1"/>
          </p:cNvSpPr>
          <p:nvPr/>
        </p:nvSpPr>
        <p:spPr bwMode="auto">
          <a:xfrm>
            <a:off x="3581400" y="3352800"/>
            <a:ext cx="2057400" cy="679450"/>
          </a:xfrm>
          <a:prstGeom prst="rect">
            <a:avLst/>
          </a:prstGeom>
          <a:gradFill rotWithShape="0">
            <a:gsLst>
              <a:gs pos="0">
                <a:srgbClr val="FF3300"/>
              </a:gs>
              <a:gs pos="100000">
                <a:srgbClr val="FF3300">
                  <a:gamma/>
                  <a:shade val="46275"/>
                  <a:invGamma/>
                </a:srgbClr>
              </a:gs>
            </a:gsLst>
            <a:path path="shape">
              <a:fillToRect l="50000" t="50000" r="50000" b="50000"/>
            </a:path>
          </a:gradFill>
          <a:ln w="9525">
            <a:solidFill>
              <a:srgbClr val="FF0000"/>
            </a:solidFill>
            <a:miter lim="800000"/>
            <a:headEnd/>
            <a:tailEnd/>
          </a:ln>
          <a:effectLst/>
        </p:spPr>
        <p:txBody>
          <a:bodyPr wrap="none" anchor="ctr"/>
          <a:lstStyle/>
          <a:p>
            <a:pPr algn="ctr">
              <a:lnSpc>
                <a:spcPct val="80000"/>
              </a:lnSpc>
            </a:pPr>
            <a:r>
              <a:rPr lang="pt-BR" sz="1400" b="1" dirty="0">
                <a:solidFill>
                  <a:srgbClr val="FFFF00"/>
                </a:solidFill>
                <a:latin typeface="Comic Sans MS" pitchFamily="66" charset="0"/>
              </a:rPr>
              <a:t>Pest Not Controlled </a:t>
            </a:r>
          </a:p>
          <a:p>
            <a:pPr algn="ctr">
              <a:lnSpc>
                <a:spcPct val="80000"/>
              </a:lnSpc>
            </a:pPr>
            <a:r>
              <a:rPr lang="pt-BR" sz="1400" b="1" dirty="0">
                <a:solidFill>
                  <a:srgbClr val="FFFF00"/>
                </a:solidFill>
                <a:latin typeface="Comic Sans MS" pitchFamily="66" charset="0"/>
              </a:rPr>
              <a:t>or</a:t>
            </a:r>
          </a:p>
          <a:p>
            <a:pPr algn="ctr">
              <a:lnSpc>
                <a:spcPct val="80000"/>
              </a:lnSpc>
            </a:pPr>
            <a:r>
              <a:rPr lang="pt-BR" sz="1400" b="1" dirty="0">
                <a:solidFill>
                  <a:srgbClr val="FFFF00"/>
                </a:solidFill>
                <a:latin typeface="Comic Sans MS" pitchFamily="66" charset="0"/>
              </a:rPr>
              <a:t>Misuse of Pesticide!</a:t>
            </a:r>
          </a:p>
        </p:txBody>
      </p:sp>
      <p:sp>
        <p:nvSpPr>
          <p:cNvPr id="61457" name="Line 1041"/>
          <p:cNvSpPr>
            <a:spLocks noChangeShapeType="1"/>
          </p:cNvSpPr>
          <p:nvPr/>
        </p:nvSpPr>
        <p:spPr bwMode="auto">
          <a:xfrm rot="2641472" flipH="1">
            <a:off x="6356350" y="2890838"/>
            <a:ext cx="1295400" cy="0"/>
          </a:xfrm>
          <a:prstGeom prst="line">
            <a:avLst/>
          </a:prstGeom>
          <a:noFill/>
          <a:ln w="25400">
            <a:solidFill>
              <a:srgbClr val="00FF00"/>
            </a:solidFill>
            <a:round/>
            <a:headEnd/>
            <a:tailEnd type="triangle" w="med" len="med"/>
          </a:ln>
          <a:effectLst/>
        </p:spPr>
        <p:txBody>
          <a:bodyPr wrap="none" anchor="ctr"/>
          <a:lstStyle/>
          <a:p>
            <a:endParaRPr lang="en-US"/>
          </a:p>
        </p:txBody>
      </p:sp>
      <p:sp>
        <p:nvSpPr>
          <p:cNvPr id="61458" name="Text Box 1042"/>
          <p:cNvSpPr txBox="1">
            <a:spLocks noChangeArrowheads="1"/>
          </p:cNvSpPr>
          <p:nvPr/>
        </p:nvSpPr>
        <p:spPr bwMode="auto">
          <a:xfrm>
            <a:off x="6705600" y="3200400"/>
            <a:ext cx="482600" cy="276999"/>
          </a:xfrm>
          <a:prstGeom prst="rect">
            <a:avLst/>
          </a:prstGeom>
          <a:noFill/>
          <a:ln w="9525">
            <a:noFill/>
            <a:miter lim="800000"/>
            <a:headEnd/>
            <a:tailEnd/>
          </a:ln>
          <a:effectLst/>
        </p:spPr>
        <p:txBody>
          <a:bodyPr>
            <a:spAutoFit/>
          </a:bodyPr>
          <a:lstStyle/>
          <a:p>
            <a:r>
              <a:rPr lang="pt-BR" sz="1200" b="1" dirty="0">
                <a:solidFill>
                  <a:srgbClr val="00FF00"/>
                </a:solidFill>
                <a:latin typeface="Comic Sans MS" pitchFamily="66" charset="0"/>
              </a:rPr>
              <a:t>YES</a:t>
            </a:r>
          </a:p>
        </p:txBody>
      </p:sp>
      <p:sp>
        <p:nvSpPr>
          <p:cNvPr id="61459" name="Text Box 1043"/>
          <p:cNvSpPr txBox="1">
            <a:spLocks noChangeArrowheads="1"/>
          </p:cNvSpPr>
          <p:nvPr/>
        </p:nvSpPr>
        <p:spPr bwMode="auto">
          <a:xfrm>
            <a:off x="2667000" y="3659188"/>
            <a:ext cx="430213" cy="304800"/>
          </a:xfrm>
          <a:prstGeom prst="rect">
            <a:avLst/>
          </a:prstGeom>
          <a:noFill/>
          <a:ln w="9525">
            <a:noFill/>
            <a:miter lim="800000"/>
            <a:headEnd/>
            <a:tailEnd/>
          </a:ln>
          <a:effectLst/>
        </p:spPr>
        <p:txBody>
          <a:bodyPr wrap="none">
            <a:spAutoFit/>
          </a:bodyPr>
          <a:lstStyle/>
          <a:p>
            <a:r>
              <a:rPr lang="pt-BR" sz="1200" b="1">
                <a:solidFill>
                  <a:srgbClr val="FFFF00"/>
                </a:solidFill>
                <a:latin typeface="Comic Sans MS" pitchFamily="66" charset="0"/>
              </a:rPr>
              <a:t>NO</a:t>
            </a:r>
          </a:p>
        </p:txBody>
      </p:sp>
      <p:sp>
        <p:nvSpPr>
          <p:cNvPr id="61460" name="Text Box 1044"/>
          <p:cNvSpPr txBox="1">
            <a:spLocks noChangeArrowheads="1"/>
          </p:cNvSpPr>
          <p:nvPr/>
        </p:nvSpPr>
        <p:spPr bwMode="auto">
          <a:xfrm>
            <a:off x="1066800" y="4648200"/>
            <a:ext cx="486030" cy="276999"/>
          </a:xfrm>
          <a:prstGeom prst="rect">
            <a:avLst/>
          </a:prstGeom>
          <a:noFill/>
          <a:ln w="9525">
            <a:noFill/>
            <a:miter lim="800000"/>
            <a:headEnd/>
            <a:tailEnd/>
          </a:ln>
          <a:effectLst/>
        </p:spPr>
        <p:txBody>
          <a:bodyPr wrap="none">
            <a:spAutoFit/>
          </a:bodyPr>
          <a:lstStyle/>
          <a:p>
            <a:r>
              <a:rPr lang="pt-BR" sz="1200" b="1" dirty="0">
                <a:solidFill>
                  <a:srgbClr val="00FF00"/>
                </a:solidFill>
                <a:latin typeface="Comic Sans MS" pitchFamily="66" charset="0"/>
              </a:rPr>
              <a:t>YES</a:t>
            </a:r>
          </a:p>
        </p:txBody>
      </p:sp>
      <p:sp>
        <p:nvSpPr>
          <p:cNvPr id="61461" name="Line 1045"/>
          <p:cNvSpPr>
            <a:spLocks noChangeShapeType="1"/>
          </p:cNvSpPr>
          <p:nvPr/>
        </p:nvSpPr>
        <p:spPr bwMode="auto">
          <a:xfrm>
            <a:off x="1600200" y="4546027"/>
            <a:ext cx="0" cy="381000"/>
          </a:xfrm>
          <a:prstGeom prst="line">
            <a:avLst/>
          </a:prstGeom>
          <a:noFill/>
          <a:ln w="25400">
            <a:solidFill>
              <a:srgbClr val="00FF00"/>
            </a:solidFill>
            <a:round/>
            <a:headEnd/>
            <a:tailEnd type="triangle" w="med" len="med"/>
          </a:ln>
          <a:effectLst/>
        </p:spPr>
        <p:txBody>
          <a:bodyPr wrap="none" anchor="ctr"/>
          <a:lstStyle/>
          <a:p>
            <a:endParaRPr lang="en-US"/>
          </a:p>
        </p:txBody>
      </p:sp>
      <p:sp>
        <p:nvSpPr>
          <p:cNvPr id="61462" name="Text Box 1046"/>
          <p:cNvSpPr txBox="1">
            <a:spLocks noChangeArrowheads="1"/>
          </p:cNvSpPr>
          <p:nvPr/>
        </p:nvSpPr>
        <p:spPr bwMode="auto">
          <a:xfrm>
            <a:off x="533400" y="5029200"/>
            <a:ext cx="2057400" cy="457200"/>
          </a:xfrm>
          <a:prstGeom prst="rect">
            <a:avLst/>
          </a:prstGeom>
          <a:gradFill rotWithShape="0">
            <a:gsLst>
              <a:gs pos="0">
                <a:srgbClr val="008000"/>
              </a:gs>
              <a:gs pos="100000">
                <a:srgbClr val="008000">
                  <a:gamma/>
                  <a:shade val="46275"/>
                  <a:invGamma/>
                </a:srgbClr>
              </a:gs>
            </a:gsLst>
            <a:path path="shape">
              <a:fillToRect l="50000" t="50000" r="50000" b="50000"/>
            </a:path>
          </a:gradFill>
          <a:ln w="9525">
            <a:solidFill>
              <a:srgbClr val="008000"/>
            </a:solidFill>
            <a:miter lim="800000"/>
            <a:headEnd/>
            <a:tailEnd/>
          </a:ln>
          <a:effectLst/>
        </p:spPr>
        <p:txBody>
          <a:bodyPr wrap="none" anchor="ctr"/>
          <a:lstStyle/>
          <a:p>
            <a:pPr algn="ctr">
              <a:lnSpc>
                <a:spcPct val="110000"/>
              </a:lnSpc>
            </a:pPr>
            <a:r>
              <a:rPr lang="pt-BR" sz="1400" b="1" dirty="0">
                <a:solidFill>
                  <a:srgbClr val="FFFF00"/>
                </a:solidFill>
                <a:latin typeface="Comic Sans MS" pitchFamily="66" charset="0"/>
              </a:rPr>
              <a:t>Can you calibrate and</a:t>
            </a:r>
          </a:p>
          <a:p>
            <a:pPr algn="ctr">
              <a:lnSpc>
                <a:spcPct val="110000"/>
              </a:lnSpc>
            </a:pPr>
            <a:r>
              <a:rPr lang="pt-BR" sz="1400" b="1" dirty="0">
                <a:solidFill>
                  <a:srgbClr val="FFFF00"/>
                </a:solidFill>
                <a:latin typeface="Comic Sans MS" pitchFamily="66" charset="0"/>
              </a:rPr>
              <a:t>Apply the right rate?</a:t>
            </a:r>
          </a:p>
        </p:txBody>
      </p:sp>
      <p:sp>
        <p:nvSpPr>
          <p:cNvPr id="61463" name="AutoShape 1047"/>
          <p:cNvSpPr>
            <a:spLocks noChangeArrowheads="1"/>
          </p:cNvSpPr>
          <p:nvPr/>
        </p:nvSpPr>
        <p:spPr bwMode="auto">
          <a:xfrm>
            <a:off x="3810000" y="4343400"/>
            <a:ext cx="1752600" cy="1447800"/>
          </a:xfrm>
          <a:prstGeom prst="diamond">
            <a:avLst/>
          </a:prstGeom>
          <a:gradFill rotWithShape="0">
            <a:gsLst>
              <a:gs pos="0">
                <a:srgbClr val="FF9900"/>
              </a:gs>
              <a:gs pos="100000">
                <a:srgbClr val="FF9900">
                  <a:gamma/>
                  <a:shade val="0"/>
                  <a:invGamma/>
                </a:srgbClr>
              </a:gs>
            </a:gsLst>
            <a:path path="shape">
              <a:fillToRect l="50000" t="50000" r="50000" b="50000"/>
            </a:path>
          </a:gradFill>
          <a:ln w="9525">
            <a:solidFill>
              <a:srgbClr val="FF9900"/>
            </a:solidFill>
            <a:miter lim="800000"/>
            <a:headEnd/>
            <a:tailEnd/>
          </a:ln>
          <a:effectLst/>
        </p:spPr>
        <p:txBody>
          <a:bodyPr wrap="none" anchor="ctr"/>
          <a:lstStyle/>
          <a:p>
            <a:pPr algn="ctr"/>
            <a:r>
              <a:rPr lang="pt-BR" sz="1400" b="1" dirty="0">
                <a:solidFill>
                  <a:srgbClr val="FFFF00"/>
                </a:solidFill>
                <a:latin typeface="Comic Sans MS" pitchFamily="66" charset="0"/>
              </a:rPr>
              <a:t>Hire </a:t>
            </a:r>
            <a:r>
              <a:rPr lang="pt-BR" sz="1400" b="1" dirty="0" smtClean="0">
                <a:solidFill>
                  <a:srgbClr val="FFFF00"/>
                </a:solidFill>
                <a:latin typeface="Comic Sans MS" pitchFamily="66" charset="0"/>
              </a:rPr>
              <a:t>a qualified</a:t>
            </a:r>
            <a:endParaRPr lang="pt-BR" sz="1400" b="1" dirty="0">
              <a:solidFill>
                <a:srgbClr val="FFFF00"/>
              </a:solidFill>
              <a:latin typeface="Comic Sans MS" pitchFamily="66" charset="0"/>
            </a:endParaRPr>
          </a:p>
          <a:p>
            <a:pPr algn="ctr"/>
            <a:r>
              <a:rPr lang="pt-BR" sz="1400" b="1" dirty="0">
                <a:solidFill>
                  <a:srgbClr val="FFFF00"/>
                </a:solidFill>
                <a:latin typeface="Comic Sans MS" pitchFamily="66" charset="0"/>
              </a:rPr>
              <a:t>Landscape</a:t>
            </a:r>
          </a:p>
          <a:p>
            <a:pPr algn="ctr"/>
            <a:r>
              <a:rPr lang="pt-BR" sz="1400" b="1" dirty="0" smtClean="0">
                <a:solidFill>
                  <a:srgbClr val="FFFF00"/>
                </a:solidFill>
                <a:latin typeface="Comic Sans MS" pitchFamily="66" charset="0"/>
              </a:rPr>
              <a:t>Professional</a:t>
            </a:r>
            <a:endParaRPr lang="pt-BR" sz="1400" b="1" dirty="0">
              <a:solidFill>
                <a:srgbClr val="FFFF00"/>
              </a:solidFill>
              <a:latin typeface="Comic Sans MS" pitchFamily="66" charset="0"/>
            </a:endParaRPr>
          </a:p>
        </p:txBody>
      </p:sp>
      <p:sp>
        <p:nvSpPr>
          <p:cNvPr id="61464" name="Line 1048"/>
          <p:cNvSpPr>
            <a:spLocks noChangeShapeType="1"/>
          </p:cNvSpPr>
          <p:nvPr/>
        </p:nvSpPr>
        <p:spPr bwMode="auto">
          <a:xfrm>
            <a:off x="4648200" y="4038600"/>
            <a:ext cx="0" cy="304800"/>
          </a:xfrm>
          <a:prstGeom prst="line">
            <a:avLst/>
          </a:prstGeom>
          <a:noFill/>
          <a:ln w="25400">
            <a:solidFill>
              <a:schemeClr val="bg1"/>
            </a:solidFill>
            <a:round/>
            <a:headEnd/>
            <a:tailEnd type="triangle" w="med" len="med"/>
          </a:ln>
          <a:effectLst/>
        </p:spPr>
        <p:txBody>
          <a:bodyPr wrap="none" anchor="ctr"/>
          <a:lstStyle/>
          <a:p>
            <a:endParaRPr lang="en-US"/>
          </a:p>
        </p:txBody>
      </p:sp>
      <p:sp>
        <p:nvSpPr>
          <p:cNvPr id="61465" name="Text Box 1049"/>
          <p:cNvSpPr txBox="1">
            <a:spLocks noChangeArrowheads="1"/>
          </p:cNvSpPr>
          <p:nvPr/>
        </p:nvSpPr>
        <p:spPr bwMode="auto">
          <a:xfrm>
            <a:off x="3505200" y="4648200"/>
            <a:ext cx="430213" cy="304800"/>
          </a:xfrm>
          <a:prstGeom prst="rect">
            <a:avLst/>
          </a:prstGeom>
          <a:noFill/>
          <a:ln w="9525">
            <a:noFill/>
            <a:miter lim="800000"/>
            <a:headEnd/>
            <a:tailEnd/>
          </a:ln>
          <a:effectLst/>
        </p:spPr>
        <p:txBody>
          <a:bodyPr wrap="none">
            <a:spAutoFit/>
          </a:bodyPr>
          <a:lstStyle/>
          <a:p>
            <a:r>
              <a:rPr lang="pt-BR" sz="1200" b="1">
                <a:solidFill>
                  <a:srgbClr val="FFFF00"/>
                </a:solidFill>
                <a:latin typeface="Comic Sans MS" pitchFamily="66" charset="0"/>
              </a:rPr>
              <a:t>NO</a:t>
            </a:r>
          </a:p>
        </p:txBody>
      </p:sp>
      <p:sp>
        <p:nvSpPr>
          <p:cNvPr id="61466" name="Line 1050"/>
          <p:cNvSpPr>
            <a:spLocks noChangeShapeType="1"/>
          </p:cNvSpPr>
          <p:nvPr/>
        </p:nvSpPr>
        <p:spPr bwMode="auto">
          <a:xfrm>
            <a:off x="1600200" y="5638800"/>
            <a:ext cx="0" cy="609600"/>
          </a:xfrm>
          <a:prstGeom prst="line">
            <a:avLst/>
          </a:prstGeom>
          <a:noFill/>
          <a:ln w="25400">
            <a:solidFill>
              <a:srgbClr val="00FF00"/>
            </a:solidFill>
            <a:round/>
            <a:headEnd/>
            <a:tailEnd type="triangle" w="med" len="med"/>
          </a:ln>
          <a:effectLst/>
        </p:spPr>
        <p:txBody>
          <a:bodyPr wrap="none" anchor="ctr"/>
          <a:lstStyle/>
          <a:p>
            <a:endParaRPr lang="en-US"/>
          </a:p>
        </p:txBody>
      </p:sp>
      <p:sp>
        <p:nvSpPr>
          <p:cNvPr id="61467" name="Text Box 1051"/>
          <p:cNvSpPr txBox="1">
            <a:spLocks noChangeArrowheads="1"/>
          </p:cNvSpPr>
          <p:nvPr/>
        </p:nvSpPr>
        <p:spPr bwMode="auto">
          <a:xfrm>
            <a:off x="2819400" y="6096000"/>
            <a:ext cx="3429000" cy="533400"/>
          </a:xfrm>
          <a:prstGeom prst="rect">
            <a:avLst/>
          </a:prstGeom>
          <a:gradFill rotWithShape="0">
            <a:gsLst>
              <a:gs pos="0">
                <a:srgbClr val="008000"/>
              </a:gs>
              <a:gs pos="100000">
                <a:srgbClr val="008000">
                  <a:gamma/>
                  <a:shade val="46275"/>
                  <a:invGamma/>
                </a:srgbClr>
              </a:gs>
            </a:gsLst>
            <a:path path="shape">
              <a:fillToRect l="50000" t="50000" r="50000" b="50000"/>
            </a:path>
          </a:gradFill>
          <a:ln w="9525">
            <a:solidFill>
              <a:srgbClr val="008000"/>
            </a:solidFill>
            <a:miter lim="800000"/>
            <a:headEnd/>
            <a:tailEnd/>
          </a:ln>
          <a:effectLst/>
        </p:spPr>
        <p:txBody>
          <a:bodyPr wrap="none" anchor="ctr"/>
          <a:lstStyle/>
          <a:p>
            <a:pPr algn="ctr"/>
            <a:r>
              <a:rPr lang="pt-BR" b="1">
                <a:solidFill>
                  <a:srgbClr val="FFFF00"/>
                </a:solidFill>
                <a:latin typeface="Comic Sans MS" pitchFamily="66" charset="0"/>
              </a:rPr>
              <a:t>NO PROBLEM!</a:t>
            </a:r>
          </a:p>
        </p:txBody>
      </p:sp>
      <p:sp>
        <p:nvSpPr>
          <p:cNvPr id="61468" name="Line 1052"/>
          <p:cNvSpPr>
            <a:spLocks noChangeShapeType="1"/>
          </p:cNvSpPr>
          <p:nvPr/>
        </p:nvSpPr>
        <p:spPr bwMode="auto">
          <a:xfrm>
            <a:off x="4683125" y="5867400"/>
            <a:ext cx="0" cy="228600"/>
          </a:xfrm>
          <a:prstGeom prst="line">
            <a:avLst/>
          </a:prstGeom>
          <a:noFill/>
          <a:ln w="25400">
            <a:solidFill>
              <a:srgbClr val="00FF00"/>
            </a:solidFill>
            <a:round/>
            <a:headEnd/>
            <a:tailEnd type="triangle" w="med" len="med"/>
          </a:ln>
          <a:effectLst/>
        </p:spPr>
        <p:txBody>
          <a:bodyPr wrap="none" anchor="ctr"/>
          <a:lstStyle/>
          <a:p>
            <a:endParaRPr lang="en-US"/>
          </a:p>
        </p:txBody>
      </p:sp>
      <p:sp>
        <p:nvSpPr>
          <p:cNvPr id="61469" name="Text Box 1053"/>
          <p:cNvSpPr txBox="1">
            <a:spLocks noChangeArrowheads="1"/>
          </p:cNvSpPr>
          <p:nvPr/>
        </p:nvSpPr>
        <p:spPr bwMode="auto">
          <a:xfrm>
            <a:off x="4686300" y="5792788"/>
            <a:ext cx="482600" cy="304800"/>
          </a:xfrm>
          <a:prstGeom prst="rect">
            <a:avLst/>
          </a:prstGeom>
          <a:noFill/>
          <a:ln w="9525">
            <a:noFill/>
            <a:miter lim="800000"/>
            <a:headEnd/>
            <a:tailEnd/>
          </a:ln>
          <a:effectLst/>
        </p:spPr>
        <p:txBody>
          <a:bodyPr wrap="none">
            <a:spAutoFit/>
          </a:bodyPr>
          <a:lstStyle/>
          <a:p>
            <a:r>
              <a:rPr lang="pt-BR" sz="1200" b="1" dirty="0">
                <a:solidFill>
                  <a:srgbClr val="FFFF00"/>
                </a:solidFill>
                <a:latin typeface="Comic Sans MS" pitchFamily="66" charset="0"/>
              </a:rPr>
              <a:t>YES</a:t>
            </a:r>
          </a:p>
        </p:txBody>
      </p:sp>
      <p:sp>
        <p:nvSpPr>
          <p:cNvPr id="61470" name="Freeform 1054"/>
          <p:cNvSpPr>
            <a:spLocks/>
          </p:cNvSpPr>
          <p:nvPr/>
        </p:nvSpPr>
        <p:spPr bwMode="auto">
          <a:xfrm>
            <a:off x="7467600" y="838200"/>
            <a:ext cx="152400" cy="838200"/>
          </a:xfrm>
          <a:custGeom>
            <a:avLst/>
            <a:gdLst/>
            <a:ahLst/>
            <a:cxnLst>
              <a:cxn ang="0">
                <a:pos x="0" y="0"/>
              </a:cxn>
              <a:cxn ang="0">
                <a:pos x="1344" y="0"/>
              </a:cxn>
              <a:cxn ang="0">
                <a:pos x="1344" y="240"/>
              </a:cxn>
            </a:cxnLst>
            <a:rect l="0" t="0" r="r" b="b"/>
            <a:pathLst>
              <a:path w="1344" h="240">
                <a:moveTo>
                  <a:pt x="0" y="0"/>
                </a:moveTo>
                <a:lnTo>
                  <a:pt x="1344" y="0"/>
                </a:lnTo>
                <a:lnTo>
                  <a:pt x="1344" y="240"/>
                </a:lnTo>
              </a:path>
            </a:pathLst>
          </a:custGeom>
          <a:noFill/>
          <a:ln w="25400">
            <a:solidFill>
              <a:srgbClr val="00FF00"/>
            </a:solidFill>
            <a:round/>
            <a:headEnd type="none" w="med" len="med"/>
            <a:tailEnd type="triangle" w="med" len="med"/>
          </a:ln>
          <a:effectLst/>
        </p:spPr>
        <p:txBody>
          <a:bodyPr wrap="none" anchor="ctr"/>
          <a:lstStyle/>
          <a:p>
            <a:endParaRPr lang="en-US"/>
          </a:p>
        </p:txBody>
      </p:sp>
      <p:sp>
        <p:nvSpPr>
          <p:cNvPr id="61471" name="Line 1055"/>
          <p:cNvSpPr>
            <a:spLocks noChangeShapeType="1"/>
          </p:cNvSpPr>
          <p:nvPr/>
        </p:nvSpPr>
        <p:spPr bwMode="auto">
          <a:xfrm>
            <a:off x="2514600" y="3886200"/>
            <a:ext cx="990600" cy="0"/>
          </a:xfrm>
          <a:prstGeom prst="line">
            <a:avLst/>
          </a:prstGeom>
          <a:noFill/>
          <a:ln w="25400">
            <a:solidFill>
              <a:srgbClr val="FFFF00"/>
            </a:solidFill>
            <a:round/>
            <a:headEnd/>
            <a:tailEnd type="triangle" w="med" len="med"/>
          </a:ln>
          <a:effectLst/>
        </p:spPr>
        <p:txBody>
          <a:bodyPr wrap="none" anchor="ctr"/>
          <a:lstStyle/>
          <a:p>
            <a:endParaRPr lang="en-US"/>
          </a:p>
        </p:txBody>
      </p:sp>
      <p:sp>
        <p:nvSpPr>
          <p:cNvPr id="61472" name="Freeform 1056"/>
          <p:cNvSpPr>
            <a:spLocks/>
          </p:cNvSpPr>
          <p:nvPr/>
        </p:nvSpPr>
        <p:spPr bwMode="auto">
          <a:xfrm flipH="1">
            <a:off x="1676400" y="1295400"/>
            <a:ext cx="2286000" cy="381000"/>
          </a:xfrm>
          <a:custGeom>
            <a:avLst/>
            <a:gdLst/>
            <a:ahLst/>
            <a:cxnLst>
              <a:cxn ang="0">
                <a:pos x="0" y="0"/>
              </a:cxn>
              <a:cxn ang="0">
                <a:pos x="1344" y="0"/>
              </a:cxn>
              <a:cxn ang="0">
                <a:pos x="1344" y="240"/>
              </a:cxn>
            </a:cxnLst>
            <a:rect l="0" t="0" r="r" b="b"/>
            <a:pathLst>
              <a:path w="1344" h="240">
                <a:moveTo>
                  <a:pt x="0" y="0"/>
                </a:moveTo>
                <a:lnTo>
                  <a:pt x="1344" y="0"/>
                </a:lnTo>
                <a:lnTo>
                  <a:pt x="1344" y="240"/>
                </a:lnTo>
              </a:path>
            </a:pathLst>
          </a:custGeom>
          <a:noFill/>
          <a:ln w="25400">
            <a:solidFill>
              <a:srgbClr val="FFFF00"/>
            </a:solidFill>
            <a:round/>
            <a:headEnd type="none" w="med" len="med"/>
            <a:tailEnd type="triangle" w="med" len="med"/>
          </a:ln>
          <a:effectLst/>
        </p:spPr>
        <p:txBody>
          <a:bodyPr wrap="none" anchor="ctr"/>
          <a:lstStyle/>
          <a:p>
            <a:endParaRPr lang="en-US"/>
          </a:p>
        </p:txBody>
      </p:sp>
      <p:sp>
        <p:nvSpPr>
          <p:cNvPr id="61473" name="AutoShape 1057"/>
          <p:cNvSpPr>
            <a:spLocks noChangeArrowheads="1"/>
          </p:cNvSpPr>
          <p:nvPr/>
        </p:nvSpPr>
        <p:spPr bwMode="auto">
          <a:xfrm>
            <a:off x="3886200" y="609600"/>
            <a:ext cx="1828800" cy="1447800"/>
          </a:xfrm>
          <a:prstGeom prst="diamond">
            <a:avLst/>
          </a:prstGeom>
          <a:gradFill rotWithShape="0">
            <a:gsLst>
              <a:gs pos="0">
                <a:schemeClr val="accent2"/>
              </a:gs>
              <a:gs pos="100000">
                <a:schemeClr val="accent2">
                  <a:gamma/>
                  <a:shade val="46275"/>
                  <a:invGamma/>
                </a:schemeClr>
              </a:gs>
            </a:gsLst>
            <a:path path="shape">
              <a:fillToRect l="50000" t="50000" r="50000" b="50000"/>
            </a:path>
          </a:gradFill>
          <a:ln w="9525">
            <a:solidFill>
              <a:schemeClr val="accent2"/>
            </a:solidFill>
            <a:miter lim="800000"/>
            <a:headEnd/>
            <a:tailEnd/>
          </a:ln>
          <a:effectLst/>
        </p:spPr>
        <p:txBody>
          <a:bodyPr wrap="none" anchor="ctr"/>
          <a:lstStyle/>
          <a:p>
            <a:pPr algn="ctr">
              <a:lnSpc>
                <a:spcPct val="110000"/>
              </a:lnSpc>
            </a:pPr>
            <a:r>
              <a:rPr lang="pt-BR" sz="1600" b="1" dirty="0">
                <a:solidFill>
                  <a:srgbClr val="FFFF00"/>
                </a:solidFill>
                <a:latin typeface="Comic Sans MS" pitchFamily="66" charset="0"/>
              </a:rPr>
              <a:t>Do </a:t>
            </a:r>
            <a:r>
              <a:rPr lang="pt-BR" sz="1600" b="1" dirty="0" smtClean="0">
                <a:solidFill>
                  <a:srgbClr val="FFFF00"/>
                </a:solidFill>
                <a:latin typeface="Comic Sans MS" pitchFamily="66" charset="0"/>
              </a:rPr>
              <a:t>You</a:t>
            </a:r>
          </a:p>
          <a:p>
            <a:pPr algn="ctr">
              <a:lnSpc>
                <a:spcPct val="110000"/>
              </a:lnSpc>
            </a:pPr>
            <a:r>
              <a:rPr lang="pt-BR" sz="1600" b="1" dirty="0" smtClean="0">
                <a:solidFill>
                  <a:srgbClr val="FFFF00"/>
                </a:solidFill>
                <a:latin typeface="Comic Sans MS" pitchFamily="66" charset="0"/>
              </a:rPr>
              <a:t>Have a Pest</a:t>
            </a:r>
          </a:p>
          <a:p>
            <a:pPr algn="ctr">
              <a:lnSpc>
                <a:spcPct val="110000"/>
              </a:lnSpc>
            </a:pPr>
            <a:r>
              <a:rPr lang="pt-BR" sz="1600" b="1" dirty="0" smtClean="0">
                <a:solidFill>
                  <a:srgbClr val="FFFF00"/>
                </a:solidFill>
                <a:latin typeface="Comic Sans MS" pitchFamily="66" charset="0"/>
              </a:rPr>
              <a:t>Problem</a:t>
            </a:r>
            <a:r>
              <a:rPr lang="pt-BR" sz="1600" b="1" dirty="0">
                <a:solidFill>
                  <a:srgbClr val="FFFF00"/>
                </a:solidFill>
                <a:latin typeface="Comic Sans MS" pitchFamily="66" charset="0"/>
              </a:rPr>
              <a:t>?</a:t>
            </a:r>
          </a:p>
        </p:txBody>
      </p:sp>
      <p:sp>
        <p:nvSpPr>
          <p:cNvPr id="61474" name="Freeform 1058"/>
          <p:cNvSpPr>
            <a:spLocks/>
          </p:cNvSpPr>
          <p:nvPr/>
        </p:nvSpPr>
        <p:spPr bwMode="auto">
          <a:xfrm flipH="1">
            <a:off x="4724400" y="2362200"/>
            <a:ext cx="2286000" cy="304800"/>
          </a:xfrm>
          <a:custGeom>
            <a:avLst/>
            <a:gdLst/>
            <a:ahLst/>
            <a:cxnLst>
              <a:cxn ang="0">
                <a:pos x="0" y="0"/>
              </a:cxn>
              <a:cxn ang="0">
                <a:pos x="1344" y="0"/>
              </a:cxn>
              <a:cxn ang="0">
                <a:pos x="1344" y="240"/>
              </a:cxn>
            </a:cxnLst>
            <a:rect l="0" t="0" r="r" b="b"/>
            <a:pathLst>
              <a:path w="1344" h="240">
                <a:moveTo>
                  <a:pt x="0" y="0"/>
                </a:moveTo>
                <a:lnTo>
                  <a:pt x="1344" y="0"/>
                </a:lnTo>
                <a:lnTo>
                  <a:pt x="1344" y="240"/>
                </a:lnTo>
              </a:path>
            </a:pathLst>
          </a:custGeom>
          <a:noFill/>
          <a:ln w="25400">
            <a:solidFill>
              <a:srgbClr val="00FF00"/>
            </a:solidFill>
            <a:round/>
            <a:headEnd type="none" w="med" len="med"/>
            <a:tailEnd type="triangle" w="med" len="med"/>
          </a:ln>
          <a:effectLst/>
        </p:spPr>
        <p:txBody>
          <a:bodyPr wrap="none" anchor="ctr"/>
          <a:lstStyle/>
          <a:p>
            <a:endParaRPr lang="en-US"/>
          </a:p>
        </p:txBody>
      </p:sp>
      <p:sp>
        <p:nvSpPr>
          <p:cNvPr id="61475" name="AutoShape 1059"/>
          <p:cNvSpPr>
            <a:spLocks noChangeArrowheads="1"/>
          </p:cNvSpPr>
          <p:nvPr/>
        </p:nvSpPr>
        <p:spPr bwMode="auto">
          <a:xfrm>
            <a:off x="6858000" y="1676400"/>
            <a:ext cx="1600200" cy="1371600"/>
          </a:xfrm>
          <a:prstGeom prst="diamond">
            <a:avLst/>
          </a:prstGeom>
          <a:gradFill rotWithShape="0">
            <a:gsLst>
              <a:gs pos="0">
                <a:srgbClr val="FF9900"/>
              </a:gs>
              <a:gs pos="100000">
                <a:srgbClr val="FF9900">
                  <a:gamma/>
                  <a:shade val="0"/>
                  <a:invGamma/>
                </a:srgbClr>
              </a:gs>
            </a:gsLst>
            <a:path path="shape">
              <a:fillToRect l="50000" t="50000" r="50000" b="50000"/>
            </a:path>
          </a:gradFill>
          <a:ln w="9525">
            <a:solidFill>
              <a:srgbClr val="FF9900"/>
            </a:solidFill>
            <a:miter lim="800000"/>
            <a:headEnd/>
            <a:tailEnd/>
          </a:ln>
          <a:effectLst/>
        </p:spPr>
        <p:txBody>
          <a:bodyPr wrap="none" anchor="ctr"/>
          <a:lstStyle/>
          <a:p>
            <a:pPr algn="ctr"/>
            <a:r>
              <a:rPr lang="pt-BR" sz="1400" b="1" dirty="0">
                <a:solidFill>
                  <a:srgbClr val="FFFF00"/>
                </a:solidFill>
                <a:latin typeface="Comic Sans MS" pitchFamily="66" charset="0"/>
              </a:rPr>
              <a:t>Are you certain?</a:t>
            </a:r>
          </a:p>
          <a:p>
            <a:pPr algn="ctr"/>
            <a:r>
              <a:rPr lang="pt-BR" sz="1400" b="1" dirty="0">
                <a:solidFill>
                  <a:srgbClr val="FFFF00"/>
                </a:solidFill>
                <a:latin typeface="Comic Sans MS" pitchFamily="66" charset="0"/>
              </a:rPr>
              <a:t>Can you </a:t>
            </a:r>
          </a:p>
          <a:p>
            <a:pPr algn="ctr"/>
            <a:r>
              <a:rPr lang="pt-BR" sz="1400" b="1" dirty="0">
                <a:solidFill>
                  <a:srgbClr val="FFFF00"/>
                </a:solidFill>
                <a:latin typeface="Comic Sans MS" pitchFamily="66" charset="0"/>
              </a:rPr>
              <a:t>Identify it?</a:t>
            </a:r>
          </a:p>
        </p:txBody>
      </p:sp>
      <p:sp>
        <p:nvSpPr>
          <p:cNvPr id="61476" name="Line 1060"/>
          <p:cNvSpPr>
            <a:spLocks noChangeShapeType="1"/>
          </p:cNvSpPr>
          <p:nvPr/>
        </p:nvSpPr>
        <p:spPr bwMode="auto">
          <a:xfrm>
            <a:off x="7640638" y="4648200"/>
            <a:ext cx="0" cy="381000"/>
          </a:xfrm>
          <a:prstGeom prst="line">
            <a:avLst/>
          </a:prstGeom>
          <a:noFill/>
          <a:ln w="25400">
            <a:solidFill>
              <a:srgbClr val="FFFF00"/>
            </a:solidFill>
            <a:round/>
            <a:headEnd/>
            <a:tailEnd type="triangle" w="med" len="med"/>
          </a:ln>
          <a:effectLst/>
        </p:spPr>
        <p:txBody>
          <a:bodyPr wrap="none" anchor="ctr"/>
          <a:lstStyle/>
          <a:p>
            <a:endParaRPr lang="en-US"/>
          </a:p>
        </p:txBody>
      </p:sp>
      <p:sp>
        <p:nvSpPr>
          <p:cNvPr id="61477" name="Freeform 1061"/>
          <p:cNvSpPr>
            <a:spLocks/>
          </p:cNvSpPr>
          <p:nvPr/>
        </p:nvSpPr>
        <p:spPr bwMode="auto">
          <a:xfrm>
            <a:off x="3352800" y="4038600"/>
            <a:ext cx="457200" cy="990600"/>
          </a:xfrm>
          <a:custGeom>
            <a:avLst/>
            <a:gdLst/>
            <a:ahLst/>
            <a:cxnLst>
              <a:cxn ang="0">
                <a:pos x="384" y="624"/>
              </a:cxn>
              <a:cxn ang="0">
                <a:pos x="0" y="624"/>
              </a:cxn>
              <a:cxn ang="0">
                <a:pos x="0" y="0"/>
              </a:cxn>
              <a:cxn ang="0">
                <a:pos x="240" y="0"/>
              </a:cxn>
            </a:cxnLst>
            <a:rect l="0" t="0" r="r" b="b"/>
            <a:pathLst>
              <a:path w="384" h="624">
                <a:moveTo>
                  <a:pt x="384" y="624"/>
                </a:moveTo>
                <a:lnTo>
                  <a:pt x="0" y="624"/>
                </a:lnTo>
                <a:lnTo>
                  <a:pt x="0" y="0"/>
                </a:lnTo>
                <a:lnTo>
                  <a:pt x="240" y="0"/>
                </a:lnTo>
              </a:path>
            </a:pathLst>
          </a:custGeom>
          <a:noFill/>
          <a:ln w="25400" cap="flat">
            <a:solidFill>
              <a:srgbClr val="FFFF00"/>
            </a:solidFill>
            <a:prstDash val="solid"/>
            <a:round/>
            <a:headEnd type="none" w="med" len="med"/>
            <a:tailEnd type="triangle" w="med" len="med"/>
          </a:ln>
          <a:effectLst/>
        </p:spPr>
        <p:txBody>
          <a:bodyPr wrap="none" anchor="ctr"/>
          <a:lstStyle/>
          <a:p>
            <a:endParaRPr lang="en-US"/>
          </a:p>
        </p:txBody>
      </p:sp>
      <p:sp>
        <p:nvSpPr>
          <p:cNvPr id="61478" name="Line 1062"/>
          <p:cNvSpPr>
            <a:spLocks noChangeShapeType="1"/>
          </p:cNvSpPr>
          <p:nvPr/>
        </p:nvSpPr>
        <p:spPr bwMode="auto">
          <a:xfrm>
            <a:off x="7640638" y="3048000"/>
            <a:ext cx="4762" cy="228600"/>
          </a:xfrm>
          <a:prstGeom prst="line">
            <a:avLst/>
          </a:prstGeom>
          <a:noFill/>
          <a:ln w="25400">
            <a:solidFill>
              <a:srgbClr val="FFFF00"/>
            </a:solidFill>
            <a:round/>
            <a:headEnd/>
            <a:tailEnd type="triangle" w="med" len="med"/>
          </a:ln>
          <a:effectLst/>
        </p:spPr>
        <p:txBody>
          <a:bodyPr wrap="none" anchor="ctr"/>
          <a:lstStyle/>
          <a:p>
            <a:endParaRPr lang="en-US"/>
          </a:p>
        </p:txBody>
      </p:sp>
      <p:sp>
        <p:nvSpPr>
          <p:cNvPr id="61479" name="Text Box 1063"/>
          <p:cNvSpPr txBox="1">
            <a:spLocks noChangeArrowheads="1"/>
          </p:cNvSpPr>
          <p:nvPr/>
        </p:nvSpPr>
        <p:spPr bwMode="auto">
          <a:xfrm>
            <a:off x="2438400" y="2438400"/>
            <a:ext cx="486030" cy="276999"/>
          </a:xfrm>
          <a:prstGeom prst="rect">
            <a:avLst/>
          </a:prstGeom>
          <a:noFill/>
          <a:ln w="9525">
            <a:noFill/>
            <a:miter lim="800000"/>
            <a:headEnd/>
            <a:tailEnd/>
          </a:ln>
          <a:effectLst/>
        </p:spPr>
        <p:txBody>
          <a:bodyPr wrap="none">
            <a:spAutoFit/>
          </a:bodyPr>
          <a:lstStyle/>
          <a:p>
            <a:r>
              <a:rPr lang="pt-BR" sz="1200" b="1" dirty="0">
                <a:solidFill>
                  <a:srgbClr val="00FF00"/>
                </a:solidFill>
                <a:latin typeface="Comic Sans MS" pitchFamily="66" charset="0"/>
              </a:rPr>
              <a:t>YES</a:t>
            </a:r>
          </a:p>
        </p:txBody>
      </p:sp>
      <p:sp>
        <p:nvSpPr>
          <p:cNvPr id="61480" name="Text Box 1064"/>
          <p:cNvSpPr txBox="1">
            <a:spLocks noChangeArrowheads="1"/>
          </p:cNvSpPr>
          <p:nvPr/>
        </p:nvSpPr>
        <p:spPr bwMode="auto">
          <a:xfrm>
            <a:off x="7162800" y="5943600"/>
            <a:ext cx="486030" cy="276999"/>
          </a:xfrm>
          <a:prstGeom prst="rect">
            <a:avLst/>
          </a:prstGeom>
          <a:noFill/>
          <a:ln w="9525">
            <a:noFill/>
            <a:miter lim="800000"/>
            <a:headEnd/>
            <a:tailEnd/>
          </a:ln>
          <a:effectLst/>
        </p:spPr>
        <p:txBody>
          <a:bodyPr wrap="none">
            <a:spAutoFit/>
          </a:bodyPr>
          <a:lstStyle/>
          <a:p>
            <a:r>
              <a:rPr lang="pt-BR" sz="1200" b="1" dirty="0">
                <a:solidFill>
                  <a:srgbClr val="00FF00"/>
                </a:solidFill>
                <a:latin typeface="Comic Sans MS" pitchFamily="66" charset="0"/>
              </a:rPr>
              <a:t>YES</a:t>
            </a:r>
          </a:p>
        </p:txBody>
      </p:sp>
      <p:sp>
        <p:nvSpPr>
          <p:cNvPr id="61481" name="Line 1065"/>
          <p:cNvSpPr>
            <a:spLocks noChangeShapeType="1"/>
          </p:cNvSpPr>
          <p:nvPr/>
        </p:nvSpPr>
        <p:spPr bwMode="auto">
          <a:xfrm rot="2641472" flipH="1">
            <a:off x="5638800" y="4495800"/>
            <a:ext cx="1295400" cy="0"/>
          </a:xfrm>
          <a:prstGeom prst="line">
            <a:avLst/>
          </a:prstGeom>
          <a:noFill/>
          <a:ln w="25400">
            <a:solidFill>
              <a:srgbClr val="FFFF00"/>
            </a:solidFill>
            <a:round/>
            <a:headEnd/>
            <a:tailEnd type="triangle" w="med" len="med"/>
          </a:ln>
          <a:effectLst/>
        </p:spPr>
        <p:txBody>
          <a:bodyPr wrap="none" anchor="ctr"/>
          <a:lstStyle/>
          <a:p>
            <a:endParaRPr lang="en-US"/>
          </a:p>
        </p:txBody>
      </p:sp>
      <p:sp>
        <p:nvSpPr>
          <p:cNvPr id="61482" name="Text Box 1066"/>
          <p:cNvSpPr txBox="1">
            <a:spLocks noChangeArrowheads="1"/>
          </p:cNvSpPr>
          <p:nvPr/>
        </p:nvSpPr>
        <p:spPr bwMode="auto">
          <a:xfrm>
            <a:off x="6033293" y="4546027"/>
            <a:ext cx="430213" cy="304800"/>
          </a:xfrm>
          <a:prstGeom prst="rect">
            <a:avLst/>
          </a:prstGeom>
          <a:noFill/>
          <a:ln w="9525">
            <a:noFill/>
            <a:miter lim="800000"/>
            <a:headEnd/>
            <a:tailEnd/>
          </a:ln>
          <a:effectLst/>
        </p:spPr>
        <p:txBody>
          <a:bodyPr wrap="none">
            <a:spAutoFit/>
          </a:bodyPr>
          <a:lstStyle/>
          <a:p>
            <a:r>
              <a:rPr lang="pt-BR" sz="1200" b="1" dirty="0">
                <a:solidFill>
                  <a:srgbClr val="FFFF00"/>
                </a:solidFill>
                <a:latin typeface="Comic Sans MS" pitchFamily="66" charset="0"/>
              </a:rPr>
              <a:t>NO</a:t>
            </a:r>
          </a:p>
        </p:txBody>
      </p:sp>
      <p:sp>
        <p:nvSpPr>
          <p:cNvPr id="61483" name="Line 1067"/>
          <p:cNvSpPr>
            <a:spLocks noChangeShapeType="1"/>
          </p:cNvSpPr>
          <p:nvPr/>
        </p:nvSpPr>
        <p:spPr bwMode="auto">
          <a:xfrm>
            <a:off x="4724400" y="3049588"/>
            <a:ext cx="0" cy="303212"/>
          </a:xfrm>
          <a:prstGeom prst="line">
            <a:avLst/>
          </a:prstGeom>
          <a:noFill/>
          <a:ln w="25400">
            <a:solidFill>
              <a:srgbClr val="FFFF00"/>
            </a:solidFill>
            <a:round/>
            <a:headEnd/>
            <a:tailEnd type="triangle" w="med" len="med"/>
          </a:ln>
          <a:effectLst/>
        </p:spPr>
        <p:txBody>
          <a:bodyPr wrap="none" anchor="ctr"/>
          <a:lstStyle/>
          <a:p>
            <a:r>
              <a:rPr lang="en-US" dirty="0" smtClean="0"/>
              <a:t>2</a:t>
            </a:r>
            <a:endParaRPr lang="en-US" dirty="0"/>
          </a:p>
        </p:txBody>
      </p:sp>
      <p:sp>
        <p:nvSpPr>
          <p:cNvPr id="61484" name="Text Box 1068"/>
          <p:cNvSpPr txBox="1">
            <a:spLocks noChangeArrowheads="1"/>
          </p:cNvSpPr>
          <p:nvPr/>
        </p:nvSpPr>
        <p:spPr bwMode="auto">
          <a:xfrm>
            <a:off x="4800600" y="3048000"/>
            <a:ext cx="430213" cy="304800"/>
          </a:xfrm>
          <a:prstGeom prst="rect">
            <a:avLst/>
          </a:prstGeom>
          <a:noFill/>
          <a:ln w="9525">
            <a:noFill/>
            <a:miter lim="800000"/>
            <a:headEnd/>
            <a:tailEnd/>
          </a:ln>
          <a:effectLst/>
        </p:spPr>
        <p:txBody>
          <a:bodyPr wrap="none">
            <a:spAutoFit/>
          </a:bodyPr>
          <a:lstStyle/>
          <a:p>
            <a:r>
              <a:rPr lang="pt-BR" sz="1200" b="1">
                <a:solidFill>
                  <a:srgbClr val="FFFF00"/>
                </a:solidFill>
                <a:latin typeface="Comic Sans MS" pitchFamily="66" charset="0"/>
              </a:rPr>
              <a:t>NO</a:t>
            </a:r>
          </a:p>
        </p:txBody>
      </p:sp>
      <p:sp>
        <p:nvSpPr>
          <p:cNvPr id="61485" name="Text Box 1069"/>
          <p:cNvSpPr txBox="1">
            <a:spLocks noChangeArrowheads="1"/>
          </p:cNvSpPr>
          <p:nvPr/>
        </p:nvSpPr>
        <p:spPr bwMode="auto">
          <a:xfrm>
            <a:off x="4800600" y="4114800"/>
            <a:ext cx="863600" cy="274638"/>
          </a:xfrm>
          <a:prstGeom prst="rect">
            <a:avLst/>
          </a:prstGeom>
          <a:noFill/>
          <a:ln w="9525">
            <a:noFill/>
            <a:miter lim="800000"/>
            <a:headEnd/>
            <a:tailEnd/>
          </a:ln>
          <a:effectLst/>
        </p:spPr>
        <p:txBody>
          <a:bodyPr wrap="none">
            <a:spAutoFit/>
          </a:bodyPr>
          <a:lstStyle/>
          <a:p>
            <a:r>
              <a:rPr lang="pt-BR" sz="1200" b="1">
                <a:solidFill>
                  <a:srgbClr val="FFFF00"/>
                </a:solidFill>
                <a:latin typeface="Comic Sans MS" pitchFamily="66" charset="0"/>
              </a:rPr>
              <a:t>Will you?</a:t>
            </a:r>
          </a:p>
        </p:txBody>
      </p:sp>
      <p:sp>
        <p:nvSpPr>
          <p:cNvPr id="61486" name="Text Box 1070"/>
          <p:cNvSpPr txBox="1">
            <a:spLocks noChangeArrowheads="1"/>
          </p:cNvSpPr>
          <p:nvPr/>
        </p:nvSpPr>
        <p:spPr bwMode="auto">
          <a:xfrm>
            <a:off x="1066800" y="5715000"/>
            <a:ext cx="486030" cy="276999"/>
          </a:xfrm>
          <a:prstGeom prst="rect">
            <a:avLst/>
          </a:prstGeom>
          <a:noFill/>
          <a:ln w="9525">
            <a:noFill/>
            <a:miter lim="800000"/>
            <a:headEnd/>
            <a:tailEnd/>
          </a:ln>
          <a:effectLst/>
        </p:spPr>
        <p:txBody>
          <a:bodyPr wrap="none">
            <a:spAutoFit/>
          </a:bodyPr>
          <a:lstStyle/>
          <a:p>
            <a:r>
              <a:rPr lang="pt-BR" sz="1200" b="1" dirty="0">
                <a:solidFill>
                  <a:srgbClr val="500000"/>
                </a:solidFill>
                <a:latin typeface="Comic Sans MS" pitchFamily="66" charset="0"/>
              </a:rPr>
              <a:t>YES</a:t>
            </a:r>
          </a:p>
        </p:txBody>
      </p:sp>
      <p:sp>
        <p:nvSpPr>
          <p:cNvPr id="61487" name="Text Box 1071"/>
          <p:cNvSpPr txBox="1">
            <a:spLocks noChangeArrowheads="1"/>
          </p:cNvSpPr>
          <p:nvPr/>
        </p:nvSpPr>
        <p:spPr bwMode="auto">
          <a:xfrm>
            <a:off x="2286000" y="4267200"/>
            <a:ext cx="430213" cy="304800"/>
          </a:xfrm>
          <a:prstGeom prst="rect">
            <a:avLst/>
          </a:prstGeom>
          <a:noFill/>
          <a:ln w="9525">
            <a:noFill/>
            <a:miter lim="800000"/>
            <a:headEnd/>
            <a:tailEnd/>
          </a:ln>
          <a:effectLst/>
        </p:spPr>
        <p:txBody>
          <a:bodyPr wrap="none">
            <a:spAutoFit/>
          </a:bodyPr>
          <a:lstStyle/>
          <a:p>
            <a:r>
              <a:rPr lang="pt-BR" sz="1200" b="1" dirty="0">
                <a:solidFill>
                  <a:srgbClr val="FFFF00"/>
                </a:solidFill>
                <a:latin typeface="Comic Sans MS" pitchFamily="66" charset="0"/>
              </a:rPr>
              <a:t>NO</a:t>
            </a:r>
          </a:p>
        </p:txBody>
      </p:sp>
      <p:sp>
        <p:nvSpPr>
          <p:cNvPr id="61488" name="Line 1072"/>
          <p:cNvSpPr>
            <a:spLocks noChangeShapeType="1"/>
          </p:cNvSpPr>
          <p:nvPr/>
        </p:nvSpPr>
        <p:spPr bwMode="auto">
          <a:xfrm rot="8295033" flipH="1">
            <a:off x="2112963" y="4445000"/>
            <a:ext cx="1447800" cy="0"/>
          </a:xfrm>
          <a:prstGeom prst="line">
            <a:avLst/>
          </a:prstGeom>
          <a:noFill/>
          <a:ln w="25400">
            <a:solidFill>
              <a:srgbClr val="FFFF00"/>
            </a:solidFill>
            <a:round/>
            <a:headEnd/>
            <a:tailEnd type="triangle" w="med" len="med"/>
          </a:ln>
          <a:effectLst/>
        </p:spPr>
        <p:txBody>
          <a:bodyPr wrap="none" anchor="ctr"/>
          <a:lstStyle/>
          <a:p>
            <a:endParaRPr lang="en-US"/>
          </a:p>
        </p:txBody>
      </p:sp>
      <p:sp>
        <p:nvSpPr>
          <p:cNvPr id="61489" name="Text Box 1073"/>
          <p:cNvSpPr txBox="1">
            <a:spLocks noChangeArrowheads="1"/>
          </p:cNvSpPr>
          <p:nvPr/>
        </p:nvSpPr>
        <p:spPr bwMode="auto">
          <a:xfrm>
            <a:off x="6172200" y="609600"/>
            <a:ext cx="1219200" cy="533400"/>
          </a:xfrm>
          <a:prstGeom prst="rect">
            <a:avLst/>
          </a:prstGeom>
          <a:gradFill rotWithShape="0">
            <a:gsLst>
              <a:gs pos="0">
                <a:srgbClr val="FF3300"/>
              </a:gs>
              <a:gs pos="100000">
                <a:srgbClr val="FF3300">
                  <a:gamma/>
                  <a:shade val="46275"/>
                  <a:invGamma/>
                </a:srgbClr>
              </a:gs>
            </a:gsLst>
            <a:path path="shape">
              <a:fillToRect l="50000" t="50000" r="50000" b="50000"/>
            </a:path>
          </a:gradFill>
          <a:ln w="9525">
            <a:solidFill>
              <a:srgbClr val="FF0000"/>
            </a:solidFill>
            <a:miter lim="800000"/>
            <a:headEnd/>
            <a:tailEnd/>
          </a:ln>
          <a:effectLst/>
        </p:spPr>
        <p:txBody>
          <a:bodyPr wrap="none" anchor="ctr"/>
          <a:lstStyle/>
          <a:p>
            <a:pPr algn="ctr">
              <a:lnSpc>
                <a:spcPct val="80000"/>
              </a:lnSpc>
            </a:pPr>
            <a:r>
              <a:rPr lang="pt-BR" sz="1400" b="1" dirty="0">
                <a:solidFill>
                  <a:srgbClr val="FFFF00"/>
                </a:solidFill>
                <a:latin typeface="Comic Sans MS" pitchFamily="66" charset="0"/>
              </a:rPr>
              <a:t>Do You Care?</a:t>
            </a:r>
          </a:p>
        </p:txBody>
      </p:sp>
      <p:sp>
        <p:nvSpPr>
          <p:cNvPr id="61490" name="Text Box 1074"/>
          <p:cNvSpPr txBox="1">
            <a:spLocks noChangeArrowheads="1"/>
          </p:cNvSpPr>
          <p:nvPr/>
        </p:nvSpPr>
        <p:spPr bwMode="auto">
          <a:xfrm>
            <a:off x="7696200" y="990600"/>
            <a:ext cx="486030" cy="276999"/>
          </a:xfrm>
          <a:prstGeom prst="rect">
            <a:avLst/>
          </a:prstGeom>
          <a:noFill/>
          <a:ln w="9525">
            <a:noFill/>
            <a:miter lim="800000"/>
            <a:headEnd/>
            <a:tailEnd/>
          </a:ln>
          <a:effectLst/>
        </p:spPr>
        <p:txBody>
          <a:bodyPr wrap="none">
            <a:spAutoFit/>
          </a:bodyPr>
          <a:lstStyle/>
          <a:p>
            <a:r>
              <a:rPr lang="pt-BR" sz="1200" b="1" dirty="0">
                <a:solidFill>
                  <a:srgbClr val="00FF00"/>
                </a:solidFill>
                <a:latin typeface="Comic Sans MS" pitchFamily="66" charset="0"/>
              </a:rPr>
              <a:t>YES</a:t>
            </a:r>
          </a:p>
        </p:txBody>
      </p:sp>
      <p:sp>
        <p:nvSpPr>
          <p:cNvPr id="61491" name="Text Box 1075"/>
          <p:cNvSpPr txBox="1">
            <a:spLocks noChangeArrowheads="1"/>
          </p:cNvSpPr>
          <p:nvPr/>
        </p:nvSpPr>
        <p:spPr bwMode="auto">
          <a:xfrm>
            <a:off x="5668963" y="609600"/>
            <a:ext cx="430212" cy="304800"/>
          </a:xfrm>
          <a:prstGeom prst="rect">
            <a:avLst/>
          </a:prstGeom>
          <a:noFill/>
          <a:ln w="9525">
            <a:noFill/>
            <a:miter lim="800000"/>
            <a:headEnd/>
            <a:tailEnd/>
          </a:ln>
          <a:effectLst/>
        </p:spPr>
        <p:txBody>
          <a:bodyPr wrap="none">
            <a:spAutoFit/>
          </a:bodyPr>
          <a:lstStyle/>
          <a:p>
            <a:r>
              <a:rPr lang="pt-BR" sz="1200" b="1">
                <a:solidFill>
                  <a:srgbClr val="FFFF00"/>
                </a:solidFill>
                <a:latin typeface="Comic Sans MS" pitchFamily="66" charset="0"/>
              </a:rPr>
              <a:t>NO</a:t>
            </a:r>
          </a:p>
        </p:txBody>
      </p:sp>
      <p:cxnSp>
        <p:nvCxnSpPr>
          <p:cNvPr id="61492" name="AutoShape 1076"/>
          <p:cNvCxnSpPr>
            <a:cxnSpLocks noChangeShapeType="1"/>
            <a:stCxn id="61473" idx="3"/>
            <a:endCxn id="61489" idx="2"/>
          </p:cNvCxnSpPr>
          <p:nvPr/>
        </p:nvCxnSpPr>
        <p:spPr bwMode="auto">
          <a:xfrm flipV="1">
            <a:off x="5715000" y="1143000"/>
            <a:ext cx="1066800" cy="190500"/>
          </a:xfrm>
          <a:prstGeom prst="bentConnector2">
            <a:avLst/>
          </a:prstGeom>
          <a:noFill/>
          <a:ln w="25400">
            <a:solidFill>
              <a:srgbClr val="00FF00"/>
            </a:solidFill>
            <a:miter lim="800000"/>
            <a:headEnd/>
            <a:tailEnd type="triangle" w="med" len="med"/>
          </a:ln>
          <a:effectLst/>
        </p:spPr>
      </p:cxnSp>
      <p:sp>
        <p:nvSpPr>
          <p:cNvPr id="61493" name="Freeform 1077"/>
          <p:cNvSpPr>
            <a:spLocks/>
          </p:cNvSpPr>
          <p:nvPr/>
        </p:nvSpPr>
        <p:spPr bwMode="auto">
          <a:xfrm flipH="1">
            <a:off x="1143000" y="762000"/>
            <a:ext cx="4572000" cy="838200"/>
          </a:xfrm>
          <a:custGeom>
            <a:avLst/>
            <a:gdLst/>
            <a:ahLst/>
            <a:cxnLst>
              <a:cxn ang="0">
                <a:pos x="0" y="0"/>
              </a:cxn>
              <a:cxn ang="0">
                <a:pos x="1344" y="0"/>
              </a:cxn>
              <a:cxn ang="0">
                <a:pos x="1344" y="240"/>
              </a:cxn>
            </a:cxnLst>
            <a:rect l="0" t="0" r="r" b="b"/>
            <a:pathLst>
              <a:path w="1344" h="240">
                <a:moveTo>
                  <a:pt x="0" y="0"/>
                </a:moveTo>
                <a:lnTo>
                  <a:pt x="1344" y="0"/>
                </a:lnTo>
                <a:lnTo>
                  <a:pt x="1344" y="240"/>
                </a:lnTo>
              </a:path>
            </a:pathLst>
          </a:custGeom>
          <a:noFill/>
          <a:ln w="25400">
            <a:solidFill>
              <a:srgbClr val="FFFF00"/>
            </a:solidFill>
            <a:round/>
            <a:headEnd type="none" w="med" len="med"/>
            <a:tailEnd type="triangle" w="med" len="med"/>
          </a:ln>
          <a:effectLst/>
        </p:spPr>
        <p:txBody>
          <a:bodyPr wrap="none" anchor="ctr"/>
          <a:lstStyle/>
          <a:p>
            <a:endParaRPr lang="en-US"/>
          </a:p>
        </p:txBody>
      </p:sp>
      <p:sp>
        <p:nvSpPr>
          <p:cNvPr id="55" name="Slide Number Placeholder 54"/>
          <p:cNvSpPr>
            <a:spLocks noGrp="1"/>
          </p:cNvSpPr>
          <p:nvPr>
            <p:ph type="sldNum" sz="quarter" idx="12"/>
          </p:nvPr>
        </p:nvSpPr>
        <p:spPr/>
        <p:txBody>
          <a:bodyPr/>
          <a:lstStyle/>
          <a:p>
            <a:fld id="{A9A0DFCF-5AC8-426C-9D21-3BA9C8CDCD61}" type="slidenum">
              <a:rPr lang="en-US" smtClean="0"/>
              <a:pPr/>
              <a:t>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61473"/>
                                        </p:tgtEl>
                                        <p:attrNameLst>
                                          <p:attrName>style.visibility</p:attrName>
                                        </p:attrNameLst>
                                      </p:cBhvr>
                                      <p:to>
                                        <p:strVal val="visible"/>
                                      </p:to>
                                    </p:set>
                                    <p:anim calcmode="lin" valueType="num">
                                      <p:cBhvr>
                                        <p:cTn id="7" dur="500" fill="hold"/>
                                        <p:tgtEl>
                                          <p:spTgt spid="61473"/>
                                        </p:tgtEl>
                                        <p:attrNameLst>
                                          <p:attrName>ppt_w</p:attrName>
                                        </p:attrNameLst>
                                      </p:cBhvr>
                                      <p:tavLst>
                                        <p:tav tm="0">
                                          <p:val>
                                            <p:strVal val="4/3*#ppt_w"/>
                                          </p:val>
                                        </p:tav>
                                        <p:tav tm="100000">
                                          <p:val>
                                            <p:strVal val="#ppt_w"/>
                                          </p:val>
                                        </p:tav>
                                      </p:tavLst>
                                    </p:anim>
                                    <p:anim calcmode="lin" valueType="num">
                                      <p:cBhvr>
                                        <p:cTn id="8" dur="500" fill="hold"/>
                                        <p:tgtEl>
                                          <p:spTgt spid="61473"/>
                                        </p:tgtEl>
                                        <p:attrNameLst>
                                          <p:attrName>ppt_h</p:attrName>
                                        </p:attrNameLst>
                                      </p:cBhvr>
                                      <p:tavLst>
                                        <p:tav tm="0">
                                          <p:val>
                                            <p:strVal val="4/3*#ppt_h"/>
                                          </p:val>
                                        </p:tav>
                                        <p:tav tm="100000">
                                          <p:val>
                                            <p:strVal val="#ppt_h"/>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447"/>
                                        </p:tgtEl>
                                        <p:attrNameLst>
                                          <p:attrName>style.visibility</p:attrName>
                                        </p:attrNameLst>
                                      </p:cBhvr>
                                      <p:to>
                                        <p:strVal val="visible"/>
                                      </p:to>
                                    </p:set>
                                    <p:anim calcmode="lin" valueType="num">
                                      <p:cBhvr additive="base">
                                        <p:cTn id="11" dur="500" fill="hold"/>
                                        <p:tgtEl>
                                          <p:spTgt spid="61447"/>
                                        </p:tgtEl>
                                        <p:attrNameLst>
                                          <p:attrName>ppt_x</p:attrName>
                                        </p:attrNameLst>
                                      </p:cBhvr>
                                      <p:tavLst>
                                        <p:tav tm="0">
                                          <p:val>
                                            <p:strVal val="0-#ppt_w/2"/>
                                          </p:val>
                                        </p:tav>
                                        <p:tav tm="100000">
                                          <p:val>
                                            <p:strVal val="#ppt_x"/>
                                          </p:val>
                                        </p:tav>
                                      </p:tavLst>
                                    </p:anim>
                                    <p:anim calcmode="lin" valueType="num">
                                      <p:cBhvr additive="base">
                                        <p:cTn id="12" dur="500" fill="hold"/>
                                        <p:tgtEl>
                                          <p:spTgt spid="61447"/>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0"/>
                                  </p:stCondLst>
                                  <p:childTnLst>
                                    <p:set>
                                      <p:cBhvr>
                                        <p:cTn id="14" dur="1" fill="hold">
                                          <p:stCondLst>
                                            <p:cond delay="0"/>
                                          </p:stCondLst>
                                        </p:cTn>
                                        <p:tgtEl>
                                          <p:spTgt spid="61472"/>
                                        </p:tgtEl>
                                        <p:attrNameLst>
                                          <p:attrName>style.visibility</p:attrName>
                                        </p:attrNameLst>
                                      </p:cBhvr>
                                      <p:to>
                                        <p:strVal val="visible"/>
                                      </p:to>
                                    </p:set>
                                    <p:animEffect transition="in" filter="wipe(up)">
                                      <p:cBhvr>
                                        <p:cTn id="15" dur="500"/>
                                        <p:tgtEl>
                                          <p:spTgt spid="61472"/>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61448">
                                            <p:txEl>
                                              <p:pRg st="0" end="0"/>
                                            </p:txEl>
                                          </p:spTgt>
                                        </p:tgtEl>
                                        <p:attrNameLst>
                                          <p:attrName>style.visibility</p:attrName>
                                        </p:attrNameLst>
                                      </p:cBhvr>
                                      <p:to>
                                        <p:strVal val="visible"/>
                                      </p:to>
                                    </p:set>
                                    <p:animEffect transition="in" filter="box(out)">
                                      <p:cBhvr>
                                        <p:cTn id="18" dur="500"/>
                                        <p:tgtEl>
                                          <p:spTgt spid="61448">
                                            <p:txEl>
                                              <p:pRg st="0" end="0"/>
                                            </p:txEl>
                                          </p:spTgt>
                                        </p:tgtEl>
                                      </p:cBhvr>
                                    </p:animEffect>
                                  </p:childTnLst>
                                </p:cTn>
                              </p:par>
                              <p:par>
                                <p:cTn id="19" presetID="23" presetClass="entr" presetSubtype="272" fill="hold" grpId="0" nodeType="withEffect">
                                  <p:stCondLst>
                                    <p:cond delay="0"/>
                                  </p:stCondLst>
                                  <p:childTnLst>
                                    <p:set>
                                      <p:cBhvr>
                                        <p:cTn id="20" dur="1" fill="hold">
                                          <p:stCondLst>
                                            <p:cond delay="0"/>
                                          </p:stCondLst>
                                        </p:cTn>
                                        <p:tgtEl>
                                          <p:spTgt spid="61467"/>
                                        </p:tgtEl>
                                        <p:attrNameLst>
                                          <p:attrName>style.visibility</p:attrName>
                                        </p:attrNameLst>
                                      </p:cBhvr>
                                      <p:to>
                                        <p:strVal val="visible"/>
                                      </p:to>
                                    </p:set>
                                    <p:anim calcmode="lin" valueType="num">
                                      <p:cBhvr>
                                        <p:cTn id="21" dur="500" fill="hold"/>
                                        <p:tgtEl>
                                          <p:spTgt spid="61467"/>
                                        </p:tgtEl>
                                        <p:attrNameLst>
                                          <p:attrName>ppt_w</p:attrName>
                                        </p:attrNameLst>
                                      </p:cBhvr>
                                      <p:tavLst>
                                        <p:tav tm="0">
                                          <p:val>
                                            <p:strVal val="2/3*#ppt_w"/>
                                          </p:val>
                                        </p:tav>
                                        <p:tav tm="100000">
                                          <p:val>
                                            <p:strVal val="#ppt_w"/>
                                          </p:val>
                                        </p:tav>
                                      </p:tavLst>
                                    </p:anim>
                                    <p:anim calcmode="lin" valueType="num">
                                      <p:cBhvr>
                                        <p:cTn id="22" dur="500" fill="hold"/>
                                        <p:tgtEl>
                                          <p:spTgt spid="61467"/>
                                        </p:tgtEl>
                                        <p:attrNameLst>
                                          <p:attrName>ppt_h</p:attrName>
                                        </p:attrNameLst>
                                      </p:cBhvr>
                                      <p:tavLst>
                                        <p:tav tm="0">
                                          <p:val>
                                            <p:strVal val="2/3*#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61446"/>
                                        </p:tgtEl>
                                        <p:attrNameLst>
                                          <p:attrName>style.visibility</p:attrName>
                                        </p:attrNameLst>
                                      </p:cBhvr>
                                      <p:to>
                                        <p:strVal val="visible"/>
                                      </p:to>
                                    </p:set>
                                    <p:animEffect transition="in" filter="box(out)">
                                      <p:cBhvr>
                                        <p:cTn id="27" dur="500"/>
                                        <p:tgtEl>
                                          <p:spTgt spid="61446"/>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61443"/>
                                        </p:tgtEl>
                                        <p:attrNameLst>
                                          <p:attrName>style.visibility</p:attrName>
                                        </p:attrNameLst>
                                      </p:cBhvr>
                                      <p:to>
                                        <p:strVal val="visible"/>
                                      </p:to>
                                    </p:set>
                                    <p:animEffect transition="in" filter="wipe(up)">
                                      <p:cBhvr>
                                        <p:cTn id="30" dur="500"/>
                                        <p:tgtEl>
                                          <p:spTgt spid="61443"/>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32" fill="hold" nodeType="clickEffect">
                                  <p:stCondLst>
                                    <p:cond delay="0"/>
                                  </p:stCondLst>
                                  <p:childTnLst>
                                    <p:set>
                                      <p:cBhvr>
                                        <p:cTn id="34" dur="1" fill="hold">
                                          <p:stCondLst>
                                            <p:cond delay="0"/>
                                          </p:stCondLst>
                                        </p:cTn>
                                        <p:tgtEl>
                                          <p:spTgt spid="61492"/>
                                        </p:tgtEl>
                                        <p:attrNameLst>
                                          <p:attrName>style.visibility</p:attrName>
                                        </p:attrNameLst>
                                      </p:cBhvr>
                                      <p:to>
                                        <p:strVal val="visible"/>
                                      </p:to>
                                    </p:set>
                                    <p:animEffect transition="in" filter="box(out)">
                                      <p:cBhvr>
                                        <p:cTn id="35" dur="500"/>
                                        <p:tgtEl>
                                          <p:spTgt spid="61492"/>
                                        </p:tgtEl>
                                      </p:cBhvr>
                                    </p:animEffect>
                                  </p:childTnLst>
                                </p:cTn>
                              </p:par>
                              <p:par>
                                <p:cTn id="36" presetID="4" presetClass="entr" presetSubtype="32" fill="hold" grpId="0" nodeType="withEffect">
                                  <p:stCondLst>
                                    <p:cond delay="0"/>
                                  </p:stCondLst>
                                  <p:childTnLst>
                                    <p:set>
                                      <p:cBhvr>
                                        <p:cTn id="37" dur="1" fill="hold">
                                          <p:stCondLst>
                                            <p:cond delay="0"/>
                                          </p:stCondLst>
                                        </p:cTn>
                                        <p:tgtEl>
                                          <p:spTgt spid="61489"/>
                                        </p:tgtEl>
                                        <p:attrNameLst>
                                          <p:attrName>style.visibility</p:attrName>
                                        </p:attrNameLst>
                                      </p:cBhvr>
                                      <p:to>
                                        <p:strVal val="visible"/>
                                      </p:to>
                                    </p:set>
                                    <p:animEffect transition="in" filter="box(out)">
                                      <p:cBhvr>
                                        <p:cTn id="38" dur="500"/>
                                        <p:tgtEl>
                                          <p:spTgt spid="61489"/>
                                        </p:tgtEl>
                                      </p:cBhvr>
                                    </p:animEffect>
                                  </p:childTnLst>
                                </p:cTn>
                              </p:par>
                            </p:childTnLst>
                          </p:cTn>
                        </p:par>
                        <p:par>
                          <p:cTn id="39" fill="hold">
                            <p:stCondLst>
                              <p:cond delay="500"/>
                            </p:stCondLst>
                            <p:childTnLst>
                              <p:par>
                                <p:cTn id="40" presetID="4" presetClass="entr" presetSubtype="32" fill="hold" grpId="0" nodeType="afterEffect">
                                  <p:stCondLst>
                                    <p:cond delay="2000"/>
                                  </p:stCondLst>
                                  <p:childTnLst>
                                    <p:set>
                                      <p:cBhvr>
                                        <p:cTn id="41" dur="1" fill="hold">
                                          <p:stCondLst>
                                            <p:cond delay="0"/>
                                          </p:stCondLst>
                                        </p:cTn>
                                        <p:tgtEl>
                                          <p:spTgt spid="61491">
                                            <p:txEl>
                                              <p:pRg st="0" end="0"/>
                                            </p:txEl>
                                          </p:spTgt>
                                        </p:tgtEl>
                                        <p:attrNameLst>
                                          <p:attrName>style.visibility</p:attrName>
                                        </p:attrNameLst>
                                      </p:cBhvr>
                                      <p:to>
                                        <p:strVal val="visible"/>
                                      </p:to>
                                    </p:set>
                                    <p:animEffect transition="in" filter="box(out)">
                                      <p:cBhvr>
                                        <p:cTn id="42" dur="500"/>
                                        <p:tgtEl>
                                          <p:spTgt spid="6149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61493"/>
                                        </p:tgtEl>
                                        <p:attrNameLst>
                                          <p:attrName>style.visibility</p:attrName>
                                        </p:attrNameLst>
                                      </p:cBhvr>
                                      <p:to>
                                        <p:strVal val="visible"/>
                                      </p:to>
                                    </p:set>
                                    <p:animEffect transition="in" filter="wipe(up)">
                                      <p:cBhvr>
                                        <p:cTn id="47" dur="500"/>
                                        <p:tgtEl>
                                          <p:spTgt spid="61493"/>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61490">
                                            <p:txEl>
                                              <p:pRg st="0" end="0"/>
                                            </p:txEl>
                                          </p:spTgt>
                                        </p:tgtEl>
                                        <p:attrNameLst>
                                          <p:attrName>style.visibility</p:attrName>
                                        </p:attrNameLst>
                                      </p:cBhvr>
                                      <p:to>
                                        <p:strVal val="visible"/>
                                      </p:to>
                                    </p:set>
                                    <p:animEffect transition="in" filter="box(out)">
                                      <p:cBhvr>
                                        <p:cTn id="52" dur="500"/>
                                        <p:tgtEl>
                                          <p:spTgt spid="61490">
                                            <p:txEl>
                                              <p:pRg st="0" end="0"/>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61470"/>
                                        </p:tgtEl>
                                        <p:attrNameLst>
                                          <p:attrName>style.visibility</p:attrName>
                                        </p:attrNameLst>
                                      </p:cBhvr>
                                      <p:to>
                                        <p:strVal val="visible"/>
                                      </p:to>
                                    </p:set>
                                    <p:animEffect transition="in" filter="wipe(up)">
                                      <p:cBhvr>
                                        <p:cTn id="55" dur="500"/>
                                        <p:tgtEl>
                                          <p:spTgt spid="61470"/>
                                        </p:tgtEl>
                                      </p:cBhvr>
                                    </p:animEffect>
                                  </p:childTnLst>
                                </p:cTn>
                              </p:par>
                              <p:par>
                                <p:cTn id="56" presetID="2" presetClass="entr" presetSubtype="8" fill="hold" grpId="0" nodeType="withEffect">
                                  <p:stCondLst>
                                    <p:cond delay="0"/>
                                  </p:stCondLst>
                                  <p:childTnLst>
                                    <p:set>
                                      <p:cBhvr>
                                        <p:cTn id="57" dur="1" fill="hold">
                                          <p:stCondLst>
                                            <p:cond delay="0"/>
                                          </p:stCondLst>
                                        </p:cTn>
                                        <p:tgtEl>
                                          <p:spTgt spid="61475"/>
                                        </p:tgtEl>
                                        <p:attrNameLst>
                                          <p:attrName>style.visibility</p:attrName>
                                        </p:attrNameLst>
                                      </p:cBhvr>
                                      <p:to>
                                        <p:strVal val="visible"/>
                                      </p:to>
                                    </p:set>
                                    <p:anim calcmode="lin" valueType="num">
                                      <p:cBhvr additive="base">
                                        <p:cTn id="58" dur="500" fill="hold"/>
                                        <p:tgtEl>
                                          <p:spTgt spid="61475"/>
                                        </p:tgtEl>
                                        <p:attrNameLst>
                                          <p:attrName>ppt_x</p:attrName>
                                        </p:attrNameLst>
                                      </p:cBhvr>
                                      <p:tavLst>
                                        <p:tav tm="0">
                                          <p:val>
                                            <p:strVal val="0-#ppt_w/2"/>
                                          </p:val>
                                        </p:tav>
                                        <p:tav tm="100000">
                                          <p:val>
                                            <p:strVal val="#ppt_x"/>
                                          </p:val>
                                        </p:tav>
                                      </p:tavLst>
                                    </p:anim>
                                    <p:anim calcmode="lin" valueType="num">
                                      <p:cBhvr additive="base">
                                        <p:cTn id="59" dur="500" fill="hold"/>
                                        <p:tgtEl>
                                          <p:spTgt spid="61475"/>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 presetClass="entr" presetSubtype="32" fill="hold" grpId="0" nodeType="clickEffect">
                                  <p:stCondLst>
                                    <p:cond delay="0"/>
                                  </p:stCondLst>
                                  <p:childTnLst>
                                    <p:set>
                                      <p:cBhvr>
                                        <p:cTn id="63" dur="1" fill="hold">
                                          <p:stCondLst>
                                            <p:cond delay="0"/>
                                          </p:stCondLst>
                                        </p:cTn>
                                        <p:tgtEl>
                                          <p:spTgt spid="61449">
                                            <p:txEl>
                                              <p:pRg st="0" end="0"/>
                                            </p:txEl>
                                          </p:spTgt>
                                        </p:tgtEl>
                                        <p:attrNameLst>
                                          <p:attrName>style.visibility</p:attrName>
                                        </p:attrNameLst>
                                      </p:cBhvr>
                                      <p:to>
                                        <p:strVal val="visible"/>
                                      </p:to>
                                    </p:set>
                                    <p:animEffect transition="in" filter="box(out)">
                                      <p:cBhvr>
                                        <p:cTn id="64" dur="500"/>
                                        <p:tgtEl>
                                          <p:spTgt spid="61449">
                                            <p:txEl>
                                              <p:pRg st="0" end="0"/>
                                            </p:txEl>
                                          </p:spTgt>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61474"/>
                                        </p:tgtEl>
                                        <p:attrNameLst>
                                          <p:attrName>style.visibility</p:attrName>
                                        </p:attrNameLst>
                                      </p:cBhvr>
                                      <p:to>
                                        <p:strVal val="visible"/>
                                      </p:to>
                                    </p:set>
                                    <p:animEffect transition="in" filter="wipe(up)">
                                      <p:cBhvr>
                                        <p:cTn id="67" dur="500"/>
                                        <p:tgtEl>
                                          <p:spTgt spid="61474"/>
                                        </p:tgtEl>
                                      </p:cBhvr>
                                    </p:animEffect>
                                  </p:childTnLst>
                                </p:cTn>
                              </p:par>
                              <p:par>
                                <p:cTn id="68" presetID="4" presetClass="entr" presetSubtype="32" fill="hold" grpId="0" nodeType="withEffect">
                                  <p:stCondLst>
                                    <p:cond delay="0"/>
                                  </p:stCondLst>
                                  <p:childTnLst>
                                    <p:set>
                                      <p:cBhvr>
                                        <p:cTn id="69" dur="1" fill="hold">
                                          <p:stCondLst>
                                            <p:cond delay="0"/>
                                          </p:stCondLst>
                                        </p:cTn>
                                        <p:tgtEl>
                                          <p:spTgt spid="61450"/>
                                        </p:tgtEl>
                                        <p:attrNameLst>
                                          <p:attrName>style.visibility</p:attrName>
                                        </p:attrNameLst>
                                      </p:cBhvr>
                                      <p:to>
                                        <p:strVal val="visible"/>
                                      </p:to>
                                    </p:set>
                                    <p:animEffect transition="in" filter="box(out)">
                                      <p:cBhvr>
                                        <p:cTn id="70" dur="500"/>
                                        <p:tgtEl>
                                          <p:spTgt spid="61450"/>
                                        </p:tgtEl>
                                      </p:cBhvr>
                                    </p:animEffect>
                                  </p:childTnLst>
                                </p:cTn>
                              </p:par>
                            </p:childTnLst>
                          </p:cTn>
                        </p:par>
                      </p:childTnLst>
                    </p:cTn>
                  </p:par>
                  <p:par>
                    <p:cTn id="71" fill="hold">
                      <p:stCondLst>
                        <p:cond delay="indefinite"/>
                      </p:stCondLst>
                      <p:childTnLst>
                        <p:par>
                          <p:cTn id="72" fill="hold">
                            <p:stCondLst>
                              <p:cond delay="0"/>
                            </p:stCondLst>
                            <p:childTnLst>
                              <p:par>
                                <p:cTn id="73" presetID="4" presetClass="entr" presetSubtype="32" fill="hold" grpId="0" nodeType="clickEffect">
                                  <p:stCondLst>
                                    <p:cond delay="0"/>
                                  </p:stCondLst>
                                  <p:childTnLst>
                                    <p:set>
                                      <p:cBhvr>
                                        <p:cTn id="74" dur="1" fill="hold">
                                          <p:stCondLst>
                                            <p:cond delay="0"/>
                                          </p:stCondLst>
                                        </p:cTn>
                                        <p:tgtEl>
                                          <p:spTgt spid="61484">
                                            <p:txEl>
                                              <p:pRg st="0" end="0"/>
                                            </p:txEl>
                                          </p:spTgt>
                                        </p:tgtEl>
                                        <p:attrNameLst>
                                          <p:attrName>style.visibility</p:attrName>
                                        </p:attrNameLst>
                                      </p:cBhvr>
                                      <p:to>
                                        <p:strVal val="visible"/>
                                      </p:to>
                                    </p:set>
                                    <p:animEffect transition="in" filter="box(out)">
                                      <p:cBhvr>
                                        <p:cTn id="75" dur="500"/>
                                        <p:tgtEl>
                                          <p:spTgt spid="61484">
                                            <p:txEl>
                                              <p:pRg st="0" end="0"/>
                                            </p:txEl>
                                          </p:spTgt>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61483"/>
                                        </p:tgtEl>
                                        <p:attrNameLst>
                                          <p:attrName>style.visibility</p:attrName>
                                        </p:attrNameLst>
                                      </p:cBhvr>
                                      <p:to>
                                        <p:strVal val="visible"/>
                                      </p:to>
                                    </p:set>
                                    <p:animEffect transition="in" filter="wipe(up)">
                                      <p:cBhvr>
                                        <p:cTn id="78" dur="500"/>
                                        <p:tgtEl>
                                          <p:spTgt spid="61483"/>
                                        </p:tgtEl>
                                      </p:cBhvr>
                                    </p:animEffect>
                                  </p:childTnLst>
                                </p:cTn>
                              </p:par>
                              <p:par>
                                <p:cTn id="79" presetID="4" presetClass="entr" presetSubtype="32" fill="hold" grpId="0" nodeType="withEffect">
                                  <p:stCondLst>
                                    <p:cond delay="0"/>
                                  </p:stCondLst>
                                  <p:childTnLst>
                                    <p:set>
                                      <p:cBhvr>
                                        <p:cTn id="80" dur="1" fill="hold">
                                          <p:stCondLst>
                                            <p:cond delay="0"/>
                                          </p:stCondLst>
                                        </p:cTn>
                                        <p:tgtEl>
                                          <p:spTgt spid="61456"/>
                                        </p:tgtEl>
                                        <p:attrNameLst>
                                          <p:attrName>style.visibility</p:attrName>
                                        </p:attrNameLst>
                                      </p:cBhvr>
                                      <p:to>
                                        <p:strVal val="visible"/>
                                      </p:to>
                                    </p:set>
                                    <p:animEffect transition="in" filter="box(out)">
                                      <p:cBhvr>
                                        <p:cTn id="81" dur="500"/>
                                        <p:tgtEl>
                                          <p:spTgt spid="61456"/>
                                        </p:tgtEl>
                                      </p:cBhvr>
                                    </p:animEffect>
                                  </p:childTnLst>
                                </p:cTn>
                              </p:par>
                            </p:childTnLst>
                          </p:cTn>
                        </p:par>
                        <p:par>
                          <p:cTn id="82" fill="hold">
                            <p:stCondLst>
                              <p:cond delay="500"/>
                            </p:stCondLst>
                            <p:childTnLst>
                              <p:par>
                                <p:cTn id="83" presetID="4" presetClass="entr" presetSubtype="32" fill="hold" grpId="0" nodeType="afterEffect">
                                  <p:stCondLst>
                                    <p:cond delay="2000"/>
                                  </p:stCondLst>
                                  <p:childTnLst>
                                    <p:set>
                                      <p:cBhvr>
                                        <p:cTn id="84" dur="1" fill="hold">
                                          <p:stCondLst>
                                            <p:cond delay="0"/>
                                          </p:stCondLst>
                                        </p:cTn>
                                        <p:tgtEl>
                                          <p:spTgt spid="61479">
                                            <p:txEl>
                                              <p:pRg st="0" end="0"/>
                                            </p:txEl>
                                          </p:spTgt>
                                        </p:tgtEl>
                                        <p:attrNameLst>
                                          <p:attrName>style.visibility</p:attrName>
                                        </p:attrNameLst>
                                      </p:cBhvr>
                                      <p:to>
                                        <p:strVal val="visible"/>
                                      </p:to>
                                    </p:set>
                                    <p:animEffect transition="in" filter="box(out)">
                                      <p:cBhvr>
                                        <p:cTn id="85" dur="500"/>
                                        <p:tgtEl>
                                          <p:spTgt spid="61479">
                                            <p:txEl>
                                              <p:pRg st="0" end="0"/>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1" fill="hold" grpId="0" nodeType="clickEffect">
                                  <p:stCondLst>
                                    <p:cond delay="0"/>
                                  </p:stCondLst>
                                  <p:childTnLst>
                                    <p:set>
                                      <p:cBhvr>
                                        <p:cTn id="89" dur="1" fill="hold">
                                          <p:stCondLst>
                                            <p:cond delay="0"/>
                                          </p:stCondLst>
                                        </p:cTn>
                                        <p:tgtEl>
                                          <p:spTgt spid="61442"/>
                                        </p:tgtEl>
                                        <p:attrNameLst>
                                          <p:attrName>style.visibility</p:attrName>
                                        </p:attrNameLst>
                                      </p:cBhvr>
                                      <p:to>
                                        <p:strVal val="visible"/>
                                      </p:to>
                                    </p:set>
                                    <p:animEffect transition="in" filter="wipe(up)">
                                      <p:cBhvr>
                                        <p:cTn id="90" dur="500"/>
                                        <p:tgtEl>
                                          <p:spTgt spid="61442"/>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61471"/>
                                        </p:tgtEl>
                                        <p:attrNameLst>
                                          <p:attrName>style.visibility</p:attrName>
                                        </p:attrNameLst>
                                      </p:cBhvr>
                                      <p:to>
                                        <p:strVal val="visible"/>
                                      </p:to>
                                    </p:set>
                                    <p:animEffect transition="in" filter="wipe(left)">
                                      <p:cBhvr>
                                        <p:cTn id="95" dur="500"/>
                                        <p:tgtEl>
                                          <p:spTgt spid="61471"/>
                                        </p:tgtEl>
                                      </p:cBhvr>
                                    </p:animEffect>
                                  </p:childTnLst>
                                </p:cTn>
                              </p:par>
                              <p:par>
                                <p:cTn id="96" presetID="4" presetClass="entr" presetSubtype="32" fill="hold" grpId="0" nodeType="withEffect">
                                  <p:stCondLst>
                                    <p:cond delay="0"/>
                                  </p:stCondLst>
                                  <p:childTnLst>
                                    <p:set>
                                      <p:cBhvr>
                                        <p:cTn id="97" dur="1" fill="hold">
                                          <p:stCondLst>
                                            <p:cond delay="0"/>
                                          </p:stCondLst>
                                        </p:cTn>
                                        <p:tgtEl>
                                          <p:spTgt spid="61460">
                                            <p:txEl>
                                              <p:pRg st="0" end="0"/>
                                            </p:txEl>
                                          </p:spTgt>
                                        </p:tgtEl>
                                        <p:attrNameLst>
                                          <p:attrName>style.visibility</p:attrName>
                                        </p:attrNameLst>
                                      </p:cBhvr>
                                      <p:to>
                                        <p:strVal val="visible"/>
                                      </p:to>
                                    </p:set>
                                    <p:animEffect transition="in" filter="box(out)">
                                      <p:cBhvr>
                                        <p:cTn id="98" dur="500"/>
                                        <p:tgtEl>
                                          <p:spTgt spid="61460">
                                            <p:txEl>
                                              <p:pRg st="0" end="0"/>
                                            </p:txEl>
                                          </p:spTgt>
                                        </p:tgtEl>
                                      </p:cBhvr>
                                    </p:animEffect>
                                  </p:childTnLst>
                                </p:cTn>
                              </p:par>
                              <p:par>
                                <p:cTn id="99" presetID="2" presetClass="entr" presetSubtype="8" fill="hold" grpId="0" nodeType="withEffect">
                                  <p:stCondLst>
                                    <p:cond delay="0"/>
                                  </p:stCondLst>
                                  <p:childTnLst>
                                    <p:set>
                                      <p:cBhvr>
                                        <p:cTn id="100" dur="1" fill="hold">
                                          <p:stCondLst>
                                            <p:cond delay="0"/>
                                          </p:stCondLst>
                                        </p:cTn>
                                        <p:tgtEl>
                                          <p:spTgt spid="61455"/>
                                        </p:tgtEl>
                                        <p:attrNameLst>
                                          <p:attrName>style.visibility</p:attrName>
                                        </p:attrNameLst>
                                      </p:cBhvr>
                                      <p:to>
                                        <p:strVal val="visible"/>
                                      </p:to>
                                    </p:set>
                                    <p:anim calcmode="lin" valueType="num">
                                      <p:cBhvr additive="base">
                                        <p:cTn id="101" dur="500" fill="hold"/>
                                        <p:tgtEl>
                                          <p:spTgt spid="61455"/>
                                        </p:tgtEl>
                                        <p:attrNameLst>
                                          <p:attrName>ppt_x</p:attrName>
                                        </p:attrNameLst>
                                      </p:cBhvr>
                                      <p:tavLst>
                                        <p:tav tm="0">
                                          <p:val>
                                            <p:strVal val="0-#ppt_w/2"/>
                                          </p:val>
                                        </p:tav>
                                        <p:tav tm="100000">
                                          <p:val>
                                            <p:strVal val="#ppt_x"/>
                                          </p:val>
                                        </p:tav>
                                      </p:tavLst>
                                    </p:anim>
                                    <p:anim calcmode="lin" valueType="num">
                                      <p:cBhvr additive="base">
                                        <p:cTn id="102" dur="500" fill="hold"/>
                                        <p:tgtEl>
                                          <p:spTgt spid="61455"/>
                                        </p:tgtEl>
                                        <p:attrNameLst>
                                          <p:attrName>ppt_y</p:attrName>
                                        </p:attrNameLst>
                                      </p:cBhvr>
                                      <p:tavLst>
                                        <p:tav tm="0">
                                          <p:val>
                                            <p:strVal val="#ppt_y"/>
                                          </p:val>
                                        </p:tav>
                                        <p:tav tm="100000">
                                          <p:val>
                                            <p:strVal val="#ppt_y"/>
                                          </p:val>
                                        </p:tav>
                                      </p:tavLst>
                                    </p:anim>
                                  </p:childTnLst>
                                </p:cTn>
                              </p:par>
                            </p:childTnLst>
                          </p:cTn>
                        </p:par>
                        <p:par>
                          <p:cTn id="103" fill="hold">
                            <p:stCondLst>
                              <p:cond delay="500"/>
                            </p:stCondLst>
                            <p:childTnLst>
                              <p:par>
                                <p:cTn id="104" presetID="4" presetClass="entr" presetSubtype="32" fill="hold" grpId="0" nodeType="afterEffect">
                                  <p:stCondLst>
                                    <p:cond delay="0"/>
                                  </p:stCondLst>
                                  <p:childTnLst>
                                    <p:set>
                                      <p:cBhvr>
                                        <p:cTn id="105" dur="1" fill="hold">
                                          <p:stCondLst>
                                            <p:cond delay="0"/>
                                          </p:stCondLst>
                                        </p:cTn>
                                        <p:tgtEl>
                                          <p:spTgt spid="61459">
                                            <p:txEl>
                                              <p:pRg st="0" end="0"/>
                                            </p:txEl>
                                          </p:spTgt>
                                        </p:tgtEl>
                                        <p:attrNameLst>
                                          <p:attrName>style.visibility</p:attrName>
                                        </p:attrNameLst>
                                      </p:cBhvr>
                                      <p:to>
                                        <p:strVal val="visible"/>
                                      </p:to>
                                    </p:set>
                                    <p:animEffect transition="in" filter="box(out)">
                                      <p:cBhvr>
                                        <p:cTn id="106" dur="500"/>
                                        <p:tgtEl>
                                          <p:spTgt spid="61459">
                                            <p:txEl>
                                              <p:pRg st="0" end="0"/>
                                            </p:txEl>
                                          </p:spTgt>
                                        </p:tgtEl>
                                      </p:cBhvr>
                                    </p:animEffect>
                                  </p:childTnLst>
                                </p:cTn>
                              </p:par>
                              <p:par>
                                <p:cTn id="107" presetID="22" presetClass="entr" presetSubtype="1" fill="hold" grpId="0" nodeType="withEffect">
                                  <p:stCondLst>
                                    <p:cond delay="2000"/>
                                  </p:stCondLst>
                                  <p:childTnLst>
                                    <p:set>
                                      <p:cBhvr>
                                        <p:cTn id="108" dur="1" fill="hold">
                                          <p:stCondLst>
                                            <p:cond delay="0"/>
                                          </p:stCondLst>
                                        </p:cTn>
                                        <p:tgtEl>
                                          <p:spTgt spid="61461"/>
                                        </p:tgtEl>
                                        <p:attrNameLst>
                                          <p:attrName>style.visibility</p:attrName>
                                        </p:attrNameLst>
                                      </p:cBhvr>
                                      <p:to>
                                        <p:strVal val="visible"/>
                                      </p:to>
                                    </p:set>
                                    <p:animEffect transition="in" filter="wipe(up)">
                                      <p:cBhvr>
                                        <p:cTn id="109" dur="500"/>
                                        <p:tgtEl>
                                          <p:spTgt spid="61461"/>
                                        </p:tgtEl>
                                      </p:cBhvr>
                                    </p:animEffect>
                                  </p:childTnLst>
                                </p:cTn>
                              </p:par>
                              <p:par>
                                <p:cTn id="110" presetID="4" presetClass="entr" presetSubtype="32" fill="hold" grpId="0" nodeType="withEffect">
                                  <p:stCondLst>
                                    <p:cond delay="2000"/>
                                  </p:stCondLst>
                                  <p:childTnLst>
                                    <p:set>
                                      <p:cBhvr>
                                        <p:cTn id="111" dur="1" fill="hold">
                                          <p:stCondLst>
                                            <p:cond delay="0"/>
                                          </p:stCondLst>
                                        </p:cTn>
                                        <p:tgtEl>
                                          <p:spTgt spid="61462"/>
                                        </p:tgtEl>
                                        <p:attrNameLst>
                                          <p:attrName>style.visibility</p:attrName>
                                        </p:attrNameLst>
                                      </p:cBhvr>
                                      <p:to>
                                        <p:strVal val="visible"/>
                                      </p:to>
                                    </p:set>
                                    <p:animEffect transition="in" filter="box(out)">
                                      <p:cBhvr>
                                        <p:cTn id="112" dur="500"/>
                                        <p:tgtEl>
                                          <p:spTgt spid="61462"/>
                                        </p:tgtEl>
                                      </p:cBhvr>
                                    </p:animEffect>
                                  </p:childTnLst>
                                </p:cTn>
                              </p:par>
                              <p:par>
                                <p:cTn id="113" presetID="4" presetClass="entr" presetSubtype="32" fill="hold" grpId="0" nodeType="withEffect">
                                  <p:stCondLst>
                                    <p:cond delay="2000"/>
                                  </p:stCondLst>
                                  <p:childTnLst>
                                    <p:set>
                                      <p:cBhvr>
                                        <p:cTn id="114" dur="1" fill="hold">
                                          <p:stCondLst>
                                            <p:cond delay="0"/>
                                          </p:stCondLst>
                                        </p:cTn>
                                        <p:tgtEl>
                                          <p:spTgt spid="61486">
                                            <p:txEl>
                                              <p:pRg st="0" end="0"/>
                                            </p:txEl>
                                          </p:spTgt>
                                        </p:tgtEl>
                                        <p:attrNameLst>
                                          <p:attrName>style.visibility</p:attrName>
                                        </p:attrNameLst>
                                      </p:cBhvr>
                                      <p:to>
                                        <p:strVal val="visible"/>
                                      </p:to>
                                    </p:set>
                                    <p:animEffect transition="in" filter="box(out)">
                                      <p:cBhvr>
                                        <p:cTn id="115" dur="500"/>
                                        <p:tgtEl>
                                          <p:spTgt spid="61486">
                                            <p:txEl>
                                              <p:pRg st="0" end="0"/>
                                            </p:txEl>
                                          </p:spTgt>
                                        </p:tgtEl>
                                      </p:cBhvr>
                                    </p:animEffect>
                                  </p:childTnLst>
                                </p:cTn>
                              </p:par>
                              <p:par>
                                <p:cTn id="116" presetID="22" presetClass="entr" presetSubtype="1" fill="hold" grpId="0" nodeType="withEffect">
                                  <p:stCondLst>
                                    <p:cond delay="2000"/>
                                  </p:stCondLst>
                                  <p:childTnLst>
                                    <p:set>
                                      <p:cBhvr>
                                        <p:cTn id="117" dur="1" fill="hold">
                                          <p:stCondLst>
                                            <p:cond delay="0"/>
                                          </p:stCondLst>
                                        </p:cTn>
                                        <p:tgtEl>
                                          <p:spTgt spid="61466"/>
                                        </p:tgtEl>
                                        <p:attrNameLst>
                                          <p:attrName>style.visibility</p:attrName>
                                        </p:attrNameLst>
                                      </p:cBhvr>
                                      <p:to>
                                        <p:strVal val="visible"/>
                                      </p:to>
                                    </p:set>
                                    <p:animEffect transition="in" filter="wipe(up)">
                                      <p:cBhvr>
                                        <p:cTn id="118" dur="500"/>
                                        <p:tgtEl>
                                          <p:spTgt spid="61466"/>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2" fill="hold" grpId="0" nodeType="clickEffect">
                                  <p:stCondLst>
                                    <p:cond delay="0"/>
                                  </p:stCondLst>
                                  <p:childTnLst>
                                    <p:set>
                                      <p:cBhvr>
                                        <p:cTn id="122" dur="1" fill="hold">
                                          <p:stCondLst>
                                            <p:cond delay="0"/>
                                          </p:stCondLst>
                                        </p:cTn>
                                        <p:tgtEl>
                                          <p:spTgt spid="61488"/>
                                        </p:tgtEl>
                                        <p:attrNameLst>
                                          <p:attrName>style.visibility</p:attrName>
                                        </p:attrNameLst>
                                      </p:cBhvr>
                                      <p:to>
                                        <p:strVal val="visible"/>
                                      </p:to>
                                    </p:set>
                                    <p:animEffect transition="in" filter="wipe(right)">
                                      <p:cBhvr>
                                        <p:cTn id="123" dur="500"/>
                                        <p:tgtEl>
                                          <p:spTgt spid="61488"/>
                                        </p:tgtEl>
                                      </p:cBhvr>
                                    </p:animEffect>
                                  </p:childTnLst>
                                </p:cTn>
                              </p:par>
                              <p:par>
                                <p:cTn id="124" presetID="4" presetClass="entr" presetSubtype="32" fill="hold" grpId="0" nodeType="withEffect">
                                  <p:stCondLst>
                                    <p:cond delay="0"/>
                                  </p:stCondLst>
                                  <p:childTnLst>
                                    <p:set>
                                      <p:cBhvr>
                                        <p:cTn id="125" dur="1" fill="hold">
                                          <p:stCondLst>
                                            <p:cond delay="0"/>
                                          </p:stCondLst>
                                        </p:cTn>
                                        <p:tgtEl>
                                          <p:spTgt spid="61487">
                                            <p:txEl>
                                              <p:pRg st="0" end="0"/>
                                            </p:txEl>
                                          </p:spTgt>
                                        </p:tgtEl>
                                        <p:attrNameLst>
                                          <p:attrName>style.visibility</p:attrName>
                                        </p:attrNameLst>
                                      </p:cBhvr>
                                      <p:to>
                                        <p:strVal val="visible"/>
                                      </p:to>
                                    </p:set>
                                    <p:animEffect transition="in" filter="box(out)">
                                      <p:cBhvr>
                                        <p:cTn id="126" dur="500"/>
                                        <p:tgtEl>
                                          <p:spTgt spid="61487">
                                            <p:txEl>
                                              <p:pRg st="0" end="0"/>
                                            </p:txEl>
                                          </p:spTgt>
                                        </p:tgtEl>
                                      </p:cBhvr>
                                    </p:animEffect>
                                  </p:childTnLst>
                                </p:cTn>
                              </p:par>
                            </p:childTnLst>
                          </p:cTn>
                        </p:par>
                      </p:childTnLst>
                    </p:cTn>
                  </p:par>
                  <p:par>
                    <p:cTn id="127" fill="hold">
                      <p:stCondLst>
                        <p:cond delay="indefinite"/>
                      </p:stCondLst>
                      <p:childTnLst>
                        <p:par>
                          <p:cTn id="128" fill="hold">
                            <p:stCondLst>
                              <p:cond delay="0"/>
                            </p:stCondLst>
                            <p:childTnLst>
                              <p:par>
                                <p:cTn id="129" presetID="4" presetClass="entr" presetSubtype="32" fill="hold" grpId="0" nodeType="clickEffect">
                                  <p:stCondLst>
                                    <p:cond delay="0"/>
                                  </p:stCondLst>
                                  <p:childTnLst>
                                    <p:set>
                                      <p:cBhvr>
                                        <p:cTn id="130" dur="1" fill="hold">
                                          <p:stCondLst>
                                            <p:cond delay="0"/>
                                          </p:stCondLst>
                                        </p:cTn>
                                        <p:tgtEl>
                                          <p:spTgt spid="61451">
                                            <p:txEl>
                                              <p:pRg st="0" end="0"/>
                                            </p:txEl>
                                          </p:spTgt>
                                        </p:tgtEl>
                                        <p:attrNameLst>
                                          <p:attrName>style.visibility</p:attrName>
                                        </p:attrNameLst>
                                      </p:cBhvr>
                                      <p:to>
                                        <p:strVal val="visible"/>
                                      </p:to>
                                    </p:set>
                                    <p:animEffect transition="in" filter="box(out)">
                                      <p:cBhvr>
                                        <p:cTn id="131" dur="500"/>
                                        <p:tgtEl>
                                          <p:spTgt spid="61451">
                                            <p:txEl>
                                              <p:pRg st="0" end="0"/>
                                            </p:txEl>
                                          </p:spTgt>
                                        </p:tgtEl>
                                      </p:cBhvr>
                                    </p:animEffect>
                                  </p:childTnLst>
                                </p:cTn>
                              </p:par>
                              <p:par>
                                <p:cTn id="132" presetID="22" presetClass="entr" presetSubtype="1" fill="hold" grpId="0" nodeType="withEffect">
                                  <p:stCondLst>
                                    <p:cond delay="0"/>
                                  </p:stCondLst>
                                  <p:childTnLst>
                                    <p:set>
                                      <p:cBhvr>
                                        <p:cTn id="133" dur="1" fill="hold">
                                          <p:stCondLst>
                                            <p:cond delay="0"/>
                                          </p:stCondLst>
                                        </p:cTn>
                                        <p:tgtEl>
                                          <p:spTgt spid="61478"/>
                                        </p:tgtEl>
                                        <p:attrNameLst>
                                          <p:attrName>style.visibility</p:attrName>
                                        </p:attrNameLst>
                                      </p:cBhvr>
                                      <p:to>
                                        <p:strVal val="visible"/>
                                      </p:to>
                                    </p:set>
                                    <p:animEffect transition="in" filter="wipe(up)">
                                      <p:cBhvr>
                                        <p:cTn id="134" dur="500"/>
                                        <p:tgtEl>
                                          <p:spTgt spid="61478"/>
                                        </p:tgtEl>
                                      </p:cBhvr>
                                    </p:animEffect>
                                  </p:childTnLst>
                                </p:cTn>
                              </p:par>
                              <p:par>
                                <p:cTn id="135" presetID="2" presetClass="entr" presetSubtype="8" fill="hold" grpId="0" nodeType="withEffect">
                                  <p:stCondLst>
                                    <p:cond delay="0"/>
                                  </p:stCondLst>
                                  <p:childTnLst>
                                    <p:set>
                                      <p:cBhvr>
                                        <p:cTn id="136" dur="1" fill="hold">
                                          <p:stCondLst>
                                            <p:cond delay="0"/>
                                          </p:stCondLst>
                                        </p:cTn>
                                        <p:tgtEl>
                                          <p:spTgt spid="61452"/>
                                        </p:tgtEl>
                                        <p:attrNameLst>
                                          <p:attrName>style.visibility</p:attrName>
                                        </p:attrNameLst>
                                      </p:cBhvr>
                                      <p:to>
                                        <p:strVal val="visible"/>
                                      </p:to>
                                    </p:set>
                                    <p:anim calcmode="lin" valueType="num">
                                      <p:cBhvr additive="base">
                                        <p:cTn id="137" dur="500" fill="hold"/>
                                        <p:tgtEl>
                                          <p:spTgt spid="61452"/>
                                        </p:tgtEl>
                                        <p:attrNameLst>
                                          <p:attrName>ppt_x</p:attrName>
                                        </p:attrNameLst>
                                      </p:cBhvr>
                                      <p:tavLst>
                                        <p:tav tm="0">
                                          <p:val>
                                            <p:strVal val="0-#ppt_w/2"/>
                                          </p:val>
                                        </p:tav>
                                        <p:tav tm="100000">
                                          <p:val>
                                            <p:strVal val="#ppt_x"/>
                                          </p:val>
                                        </p:tav>
                                      </p:tavLst>
                                    </p:anim>
                                    <p:anim calcmode="lin" valueType="num">
                                      <p:cBhvr additive="base">
                                        <p:cTn id="138" dur="500" fill="hold"/>
                                        <p:tgtEl>
                                          <p:spTgt spid="61452"/>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2" presetClass="entr" presetSubtype="2" fill="hold" grpId="0" nodeType="clickEffect">
                                  <p:stCondLst>
                                    <p:cond delay="0"/>
                                  </p:stCondLst>
                                  <p:childTnLst>
                                    <p:set>
                                      <p:cBhvr>
                                        <p:cTn id="142" dur="1" fill="hold">
                                          <p:stCondLst>
                                            <p:cond delay="0"/>
                                          </p:stCondLst>
                                        </p:cTn>
                                        <p:tgtEl>
                                          <p:spTgt spid="61457"/>
                                        </p:tgtEl>
                                        <p:attrNameLst>
                                          <p:attrName>style.visibility</p:attrName>
                                        </p:attrNameLst>
                                      </p:cBhvr>
                                      <p:to>
                                        <p:strVal val="visible"/>
                                      </p:to>
                                    </p:set>
                                    <p:animEffect transition="in" filter="wipe(right)">
                                      <p:cBhvr>
                                        <p:cTn id="143" dur="500"/>
                                        <p:tgtEl>
                                          <p:spTgt spid="61457"/>
                                        </p:tgtEl>
                                      </p:cBhvr>
                                    </p:animEffect>
                                  </p:childTnLst>
                                </p:cTn>
                              </p:par>
                              <p:par>
                                <p:cTn id="144" presetID="4" presetClass="entr" presetSubtype="32" fill="hold" grpId="0" nodeType="withEffect">
                                  <p:stCondLst>
                                    <p:cond delay="0"/>
                                  </p:stCondLst>
                                  <p:childTnLst>
                                    <p:set>
                                      <p:cBhvr>
                                        <p:cTn id="145" dur="1" fill="hold">
                                          <p:stCondLst>
                                            <p:cond delay="0"/>
                                          </p:stCondLst>
                                        </p:cTn>
                                        <p:tgtEl>
                                          <p:spTgt spid="61458">
                                            <p:txEl>
                                              <p:pRg st="0" end="0"/>
                                            </p:txEl>
                                          </p:spTgt>
                                        </p:tgtEl>
                                        <p:attrNameLst>
                                          <p:attrName>style.visibility</p:attrName>
                                        </p:attrNameLst>
                                      </p:cBhvr>
                                      <p:to>
                                        <p:strVal val="visible"/>
                                      </p:to>
                                    </p:set>
                                    <p:animEffect transition="in" filter="box(out)">
                                      <p:cBhvr>
                                        <p:cTn id="146" dur="500"/>
                                        <p:tgtEl>
                                          <p:spTgt spid="61458">
                                            <p:txEl>
                                              <p:pRg st="0" end="0"/>
                                            </p:txEl>
                                          </p:spTgt>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1" fill="hold" grpId="0" nodeType="clickEffect">
                                  <p:stCondLst>
                                    <p:cond delay="0"/>
                                  </p:stCondLst>
                                  <p:childTnLst>
                                    <p:set>
                                      <p:cBhvr>
                                        <p:cTn id="150" dur="1" fill="hold">
                                          <p:stCondLst>
                                            <p:cond delay="0"/>
                                          </p:stCondLst>
                                        </p:cTn>
                                        <p:tgtEl>
                                          <p:spTgt spid="61476"/>
                                        </p:tgtEl>
                                        <p:attrNameLst>
                                          <p:attrName>style.visibility</p:attrName>
                                        </p:attrNameLst>
                                      </p:cBhvr>
                                      <p:to>
                                        <p:strVal val="visible"/>
                                      </p:to>
                                    </p:set>
                                    <p:animEffect transition="in" filter="wipe(up)">
                                      <p:cBhvr>
                                        <p:cTn id="151" dur="500"/>
                                        <p:tgtEl>
                                          <p:spTgt spid="61476"/>
                                        </p:tgtEl>
                                      </p:cBhvr>
                                    </p:animEffect>
                                  </p:childTnLst>
                                </p:cTn>
                              </p:par>
                              <p:par>
                                <p:cTn id="152" presetID="4" presetClass="entr" presetSubtype="32" fill="hold" grpId="0" nodeType="withEffect">
                                  <p:stCondLst>
                                    <p:cond delay="0"/>
                                  </p:stCondLst>
                                  <p:childTnLst>
                                    <p:set>
                                      <p:cBhvr>
                                        <p:cTn id="153" dur="1" fill="hold">
                                          <p:stCondLst>
                                            <p:cond delay="0"/>
                                          </p:stCondLst>
                                        </p:cTn>
                                        <p:tgtEl>
                                          <p:spTgt spid="61453">
                                            <p:txEl>
                                              <p:pRg st="0" end="0"/>
                                            </p:txEl>
                                          </p:spTgt>
                                        </p:tgtEl>
                                        <p:attrNameLst>
                                          <p:attrName>style.visibility</p:attrName>
                                        </p:attrNameLst>
                                      </p:cBhvr>
                                      <p:to>
                                        <p:strVal val="visible"/>
                                      </p:to>
                                    </p:set>
                                    <p:animEffect transition="in" filter="box(out)">
                                      <p:cBhvr>
                                        <p:cTn id="154" dur="500"/>
                                        <p:tgtEl>
                                          <p:spTgt spid="61453">
                                            <p:txEl>
                                              <p:pRg st="0" end="0"/>
                                            </p:txEl>
                                          </p:spTgt>
                                        </p:tgtEl>
                                      </p:cBhvr>
                                    </p:animEffect>
                                  </p:childTnLst>
                                </p:cTn>
                              </p:par>
                              <p:par>
                                <p:cTn id="155" presetID="4" presetClass="entr" presetSubtype="32" fill="hold" grpId="0" nodeType="withEffect">
                                  <p:stCondLst>
                                    <p:cond delay="0"/>
                                  </p:stCondLst>
                                  <p:childTnLst>
                                    <p:set>
                                      <p:cBhvr>
                                        <p:cTn id="156" dur="1" fill="hold">
                                          <p:stCondLst>
                                            <p:cond delay="0"/>
                                          </p:stCondLst>
                                        </p:cTn>
                                        <p:tgtEl>
                                          <p:spTgt spid="61454"/>
                                        </p:tgtEl>
                                        <p:attrNameLst>
                                          <p:attrName>style.visibility</p:attrName>
                                        </p:attrNameLst>
                                      </p:cBhvr>
                                      <p:to>
                                        <p:strVal val="visible"/>
                                      </p:to>
                                    </p:set>
                                    <p:animEffect transition="in" filter="box(out)">
                                      <p:cBhvr>
                                        <p:cTn id="157" dur="500"/>
                                        <p:tgtEl>
                                          <p:spTgt spid="61454"/>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2" fill="hold" grpId="0" nodeType="clickEffect">
                                  <p:stCondLst>
                                    <p:cond delay="0"/>
                                  </p:stCondLst>
                                  <p:childTnLst>
                                    <p:set>
                                      <p:cBhvr>
                                        <p:cTn id="161" dur="1" fill="hold">
                                          <p:stCondLst>
                                            <p:cond delay="0"/>
                                          </p:stCondLst>
                                        </p:cTn>
                                        <p:tgtEl>
                                          <p:spTgt spid="61481"/>
                                        </p:tgtEl>
                                        <p:attrNameLst>
                                          <p:attrName>style.visibility</p:attrName>
                                        </p:attrNameLst>
                                      </p:cBhvr>
                                      <p:to>
                                        <p:strVal val="visible"/>
                                      </p:to>
                                    </p:set>
                                    <p:animEffect transition="in" filter="wipe(right)">
                                      <p:cBhvr>
                                        <p:cTn id="162" dur="500"/>
                                        <p:tgtEl>
                                          <p:spTgt spid="61481"/>
                                        </p:tgtEl>
                                      </p:cBhvr>
                                    </p:animEffect>
                                  </p:childTnLst>
                                </p:cTn>
                              </p:par>
                              <p:par>
                                <p:cTn id="163" presetID="4" presetClass="entr" presetSubtype="32" fill="hold" grpId="0" nodeType="withEffect">
                                  <p:stCondLst>
                                    <p:cond delay="0"/>
                                  </p:stCondLst>
                                  <p:childTnLst>
                                    <p:set>
                                      <p:cBhvr>
                                        <p:cTn id="164" dur="1" fill="hold">
                                          <p:stCondLst>
                                            <p:cond delay="0"/>
                                          </p:stCondLst>
                                        </p:cTn>
                                        <p:tgtEl>
                                          <p:spTgt spid="61482">
                                            <p:txEl>
                                              <p:pRg st="0" end="0"/>
                                            </p:txEl>
                                          </p:spTgt>
                                        </p:tgtEl>
                                        <p:attrNameLst>
                                          <p:attrName>style.visibility</p:attrName>
                                        </p:attrNameLst>
                                      </p:cBhvr>
                                      <p:to>
                                        <p:strVal val="visible"/>
                                      </p:to>
                                    </p:set>
                                    <p:animEffect transition="in" filter="box(out)">
                                      <p:cBhvr>
                                        <p:cTn id="165" dur="500"/>
                                        <p:tgtEl>
                                          <p:spTgt spid="61482">
                                            <p:txEl>
                                              <p:pRg st="0" end="0"/>
                                            </p:txEl>
                                          </p:spTgt>
                                        </p:tgtEl>
                                      </p:cBhvr>
                                    </p:animEffect>
                                  </p:childTnLst>
                                </p:cTn>
                              </p:par>
                            </p:childTnLst>
                          </p:cTn>
                        </p:par>
                      </p:childTnLst>
                    </p:cTn>
                  </p:par>
                  <p:par>
                    <p:cTn id="166" fill="hold">
                      <p:stCondLst>
                        <p:cond delay="indefinite"/>
                      </p:stCondLst>
                      <p:childTnLst>
                        <p:par>
                          <p:cTn id="167" fill="hold">
                            <p:stCondLst>
                              <p:cond delay="0"/>
                            </p:stCondLst>
                            <p:childTnLst>
                              <p:par>
                                <p:cTn id="168" presetID="22" presetClass="entr" presetSubtype="1" fill="hold" grpId="0" nodeType="clickEffect">
                                  <p:stCondLst>
                                    <p:cond delay="0"/>
                                  </p:stCondLst>
                                  <p:childTnLst>
                                    <p:set>
                                      <p:cBhvr>
                                        <p:cTn id="169" dur="1" fill="hold">
                                          <p:stCondLst>
                                            <p:cond delay="0"/>
                                          </p:stCondLst>
                                        </p:cTn>
                                        <p:tgtEl>
                                          <p:spTgt spid="61444"/>
                                        </p:tgtEl>
                                        <p:attrNameLst>
                                          <p:attrName>style.visibility</p:attrName>
                                        </p:attrNameLst>
                                      </p:cBhvr>
                                      <p:to>
                                        <p:strVal val="visible"/>
                                      </p:to>
                                    </p:set>
                                    <p:animEffect transition="in" filter="wipe(up)">
                                      <p:cBhvr>
                                        <p:cTn id="170" dur="500"/>
                                        <p:tgtEl>
                                          <p:spTgt spid="61444"/>
                                        </p:tgtEl>
                                      </p:cBhvr>
                                    </p:animEffect>
                                  </p:childTnLst>
                                </p:cTn>
                              </p:par>
                              <p:par>
                                <p:cTn id="171" presetID="4" presetClass="entr" presetSubtype="32" fill="hold" grpId="0" nodeType="withEffect">
                                  <p:stCondLst>
                                    <p:cond delay="0"/>
                                  </p:stCondLst>
                                  <p:childTnLst>
                                    <p:set>
                                      <p:cBhvr>
                                        <p:cTn id="172" dur="1" fill="hold">
                                          <p:stCondLst>
                                            <p:cond delay="0"/>
                                          </p:stCondLst>
                                        </p:cTn>
                                        <p:tgtEl>
                                          <p:spTgt spid="61480">
                                            <p:txEl>
                                              <p:pRg st="0" end="0"/>
                                            </p:txEl>
                                          </p:spTgt>
                                        </p:tgtEl>
                                        <p:attrNameLst>
                                          <p:attrName>style.visibility</p:attrName>
                                        </p:attrNameLst>
                                      </p:cBhvr>
                                      <p:to>
                                        <p:strVal val="visible"/>
                                      </p:to>
                                    </p:set>
                                    <p:animEffect transition="in" filter="box(out)">
                                      <p:cBhvr>
                                        <p:cTn id="173" dur="500"/>
                                        <p:tgtEl>
                                          <p:spTgt spid="61480">
                                            <p:txEl>
                                              <p:pRg st="0" end="0"/>
                                            </p:txEl>
                                          </p:spTgt>
                                        </p:tgtEl>
                                      </p:cBhvr>
                                    </p:animEffect>
                                  </p:childTnLst>
                                </p:cTn>
                              </p:par>
                            </p:childTnLst>
                          </p:cTn>
                        </p:par>
                      </p:childTnLst>
                    </p:cTn>
                  </p:par>
                  <p:par>
                    <p:cTn id="174" fill="hold">
                      <p:stCondLst>
                        <p:cond delay="indefinite"/>
                      </p:stCondLst>
                      <p:childTnLst>
                        <p:par>
                          <p:cTn id="175" fill="hold">
                            <p:stCondLst>
                              <p:cond delay="0"/>
                            </p:stCondLst>
                            <p:childTnLst>
                              <p:par>
                                <p:cTn id="176" presetID="4" presetClass="entr" presetSubtype="32" fill="hold" grpId="0" nodeType="clickEffect">
                                  <p:stCondLst>
                                    <p:cond delay="0"/>
                                  </p:stCondLst>
                                  <p:childTnLst>
                                    <p:set>
                                      <p:cBhvr>
                                        <p:cTn id="177" dur="1" fill="hold">
                                          <p:stCondLst>
                                            <p:cond delay="0"/>
                                          </p:stCondLst>
                                        </p:cTn>
                                        <p:tgtEl>
                                          <p:spTgt spid="61485">
                                            <p:txEl>
                                              <p:pRg st="0" end="0"/>
                                            </p:txEl>
                                          </p:spTgt>
                                        </p:tgtEl>
                                        <p:attrNameLst>
                                          <p:attrName>style.visibility</p:attrName>
                                        </p:attrNameLst>
                                      </p:cBhvr>
                                      <p:to>
                                        <p:strVal val="visible"/>
                                      </p:to>
                                    </p:set>
                                    <p:animEffect transition="in" filter="box(out)">
                                      <p:cBhvr>
                                        <p:cTn id="178" dur="500"/>
                                        <p:tgtEl>
                                          <p:spTgt spid="61485">
                                            <p:txEl>
                                              <p:pRg st="0" end="0"/>
                                            </p:txEl>
                                          </p:spTgt>
                                        </p:tgtEl>
                                      </p:cBhvr>
                                    </p:animEffect>
                                  </p:childTnLst>
                                </p:cTn>
                              </p:par>
                              <p:par>
                                <p:cTn id="179" presetID="22" presetClass="entr" presetSubtype="1" fill="hold" grpId="0" nodeType="withEffect">
                                  <p:stCondLst>
                                    <p:cond delay="0"/>
                                  </p:stCondLst>
                                  <p:childTnLst>
                                    <p:set>
                                      <p:cBhvr>
                                        <p:cTn id="180" dur="1" fill="hold">
                                          <p:stCondLst>
                                            <p:cond delay="0"/>
                                          </p:stCondLst>
                                        </p:cTn>
                                        <p:tgtEl>
                                          <p:spTgt spid="61464"/>
                                        </p:tgtEl>
                                        <p:attrNameLst>
                                          <p:attrName>style.visibility</p:attrName>
                                        </p:attrNameLst>
                                      </p:cBhvr>
                                      <p:to>
                                        <p:strVal val="visible"/>
                                      </p:to>
                                    </p:set>
                                    <p:animEffect transition="in" filter="wipe(up)">
                                      <p:cBhvr>
                                        <p:cTn id="181" dur="500"/>
                                        <p:tgtEl>
                                          <p:spTgt spid="61464"/>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4" fill="hold" grpId="0" nodeType="clickEffect">
                                  <p:stCondLst>
                                    <p:cond delay="0"/>
                                  </p:stCondLst>
                                  <p:childTnLst>
                                    <p:set>
                                      <p:cBhvr>
                                        <p:cTn id="185" dur="1" fill="hold">
                                          <p:stCondLst>
                                            <p:cond delay="0"/>
                                          </p:stCondLst>
                                        </p:cTn>
                                        <p:tgtEl>
                                          <p:spTgt spid="61477"/>
                                        </p:tgtEl>
                                        <p:attrNameLst>
                                          <p:attrName>style.visibility</p:attrName>
                                        </p:attrNameLst>
                                      </p:cBhvr>
                                      <p:to>
                                        <p:strVal val="visible"/>
                                      </p:to>
                                    </p:set>
                                    <p:animEffect transition="in" filter="wipe(down)">
                                      <p:cBhvr>
                                        <p:cTn id="186" dur="500"/>
                                        <p:tgtEl>
                                          <p:spTgt spid="61477"/>
                                        </p:tgtEl>
                                      </p:cBhvr>
                                    </p:animEffect>
                                  </p:childTnLst>
                                </p:cTn>
                              </p:par>
                              <p:par>
                                <p:cTn id="187" presetID="2" presetClass="entr" presetSubtype="8" fill="hold" grpId="0" nodeType="withEffect">
                                  <p:stCondLst>
                                    <p:cond delay="0"/>
                                  </p:stCondLst>
                                  <p:childTnLst>
                                    <p:set>
                                      <p:cBhvr>
                                        <p:cTn id="188" dur="1" fill="hold">
                                          <p:stCondLst>
                                            <p:cond delay="0"/>
                                          </p:stCondLst>
                                        </p:cTn>
                                        <p:tgtEl>
                                          <p:spTgt spid="61463"/>
                                        </p:tgtEl>
                                        <p:attrNameLst>
                                          <p:attrName>style.visibility</p:attrName>
                                        </p:attrNameLst>
                                      </p:cBhvr>
                                      <p:to>
                                        <p:strVal val="visible"/>
                                      </p:to>
                                    </p:set>
                                    <p:anim calcmode="lin" valueType="num">
                                      <p:cBhvr additive="base">
                                        <p:cTn id="189" dur="500" fill="hold"/>
                                        <p:tgtEl>
                                          <p:spTgt spid="61463"/>
                                        </p:tgtEl>
                                        <p:attrNameLst>
                                          <p:attrName>ppt_x</p:attrName>
                                        </p:attrNameLst>
                                      </p:cBhvr>
                                      <p:tavLst>
                                        <p:tav tm="0">
                                          <p:val>
                                            <p:strVal val="0-#ppt_w/2"/>
                                          </p:val>
                                        </p:tav>
                                        <p:tav tm="100000">
                                          <p:val>
                                            <p:strVal val="#ppt_x"/>
                                          </p:val>
                                        </p:tav>
                                      </p:tavLst>
                                    </p:anim>
                                    <p:anim calcmode="lin" valueType="num">
                                      <p:cBhvr additive="base">
                                        <p:cTn id="190" dur="500" fill="hold"/>
                                        <p:tgtEl>
                                          <p:spTgt spid="61463"/>
                                        </p:tgtEl>
                                        <p:attrNameLst>
                                          <p:attrName>ppt_y</p:attrName>
                                        </p:attrNameLst>
                                      </p:cBhvr>
                                      <p:tavLst>
                                        <p:tav tm="0">
                                          <p:val>
                                            <p:strVal val="#ppt_y"/>
                                          </p:val>
                                        </p:tav>
                                        <p:tav tm="100000">
                                          <p:val>
                                            <p:strVal val="#ppt_y"/>
                                          </p:val>
                                        </p:tav>
                                      </p:tavLst>
                                    </p:anim>
                                  </p:childTnLst>
                                </p:cTn>
                              </p:par>
                            </p:childTnLst>
                          </p:cTn>
                        </p:par>
                        <p:par>
                          <p:cTn id="191" fill="hold">
                            <p:stCondLst>
                              <p:cond delay="500"/>
                            </p:stCondLst>
                            <p:childTnLst>
                              <p:par>
                                <p:cTn id="192" presetID="4" presetClass="entr" presetSubtype="32" fill="hold" grpId="0" nodeType="afterEffect">
                                  <p:stCondLst>
                                    <p:cond delay="1000"/>
                                  </p:stCondLst>
                                  <p:childTnLst>
                                    <p:set>
                                      <p:cBhvr>
                                        <p:cTn id="193" dur="1" fill="hold">
                                          <p:stCondLst>
                                            <p:cond delay="0"/>
                                          </p:stCondLst>
                                        </p:cTn>
                                        <p:tgtEl>
                                          <p:spTgt spid="61465">
                                            <p:txEl>
                                              <p:pRg st="0" end="0"/>
                                            </p:txEl>
                                          </p:spTgt>
                                        </p:tgtEl>
                                        <p:attrNameLst>
                                          <p:attrName>style.visibility</p:attrName>
                                        </p:attrNameLst>
                                      </p:cBhvr>
                                      <p:to>
                                        <p:strVal val="visible"/>
                                      </p:to>
                                    </p:set>
                                    <p:animEffect transition="in" filter="box(out)">
                                      <p:cBhvr>
                                        <p:cTn id="194" dur="500"/>
                                        <p:tgtEl>
                                          <p:spTgt spid="61465">
                                            <p:txEl>
                                              <p:pRg st="0" end="0"/>
                                            </p:txEl>
                                          </p:spTgt>
                                        </p:tgtEl>
                                      </p:cBhvr>
                                    </p:animEffect>
                                  </p:childTnLst>
                                </p:cTn>
                              </p:par>
                            </p:childTnLst>
                          </p:cTn>
                        </p:par>
                      </p:childTnLst>
                    </p:cTn>
                  </p:par>
                  <p:par>
                    <p:cTn id="195" fill="hold">
                      <p:stCondLst>
                        <p:cond delay="indefinite"/>
                      </p:stCondLst>
                      <p:childTnLst>
                        <p:par>
                          <p:cTn id="196" fill="hold">
                            <p:stCondLst>
                              <p:cond delay="0"/>
                            </p:stCondLst>
                            <p:childTnLst>
                              <p:par>
                                <p:cTn id="197" presetID="22" presetClass="entr" presetSubtype="1" fill="hold" grpId="0" nodeType="clickEffect">
                                  <p:stCondLst>
                                    <p:cond delay="0"/>
                                  </p:stCondLst>
                                  <p:childTnLst>
                                    <p:set>
                                      <p:cBhvr>
                                        <p:cTn id="198" dur="1" fill="hold">
                                          <p:stCondLst>
                                            <p:cond delay="0"/>
                                          </p:stCondLst>
                                        </p:cTn>
                                        <p:tgtEl>
                                          <p:spTgt spid="61469"/>
                                        </p:tgtEl>
                                        <p:attrNameLst>
                                          <p:attrName>style.visibility</p:attrName>
                                        </p:attrNameLst>
                                      </p:cBhvr>
                                      <p:to>
                                        <p:strVal val="visible"/>
                                      </p:to>
                                    </p:set>
                                    <p:animEffect transition="in" filter="wipe(up)">
                                      <p:cBhvr>
                                        <p:cTn id="199" dur="500"/>
                                        <p:tgtEl>
                                          <p:spTgt spid="61469"/>
                                        </p:tgtEl>
                                      </p:cBhvr>
                                    </p:animEffect>
                                  </p:childTnLst>
                                </p:cTn>
                              </p:par>
                              <p:par>
                                <p:cTn id="200" presetID="22" presetClass="entr" presetSubtype="1" fill="hold" grpId="0" nodeType="withEffect">
                                  <p:stCondLst>
                                    <p:cond delay="0"/>
                                  </p:stCondLst>
                                  <p:childTnLst>
                                    <p:set>
                                      <p:cBhvr>
                                        <p:cTn id="201" dur="1" fill="hold">
                                          <p:stCondLst>
                                            <p:cond delay="0"/>
                                          </p:stCondLst>
                                        </p:cTn>
                                        <p:tgtEl>
                                          <p:spTgt spid="61468"/>
                                        </p:tgtEl>
                                        <p:attrNameLst>
                                          <p:attrName>style.visibility</p:attrName>
                                        </p:attrNameLst>
                                      </p:cBhvr>
                                      <p:to>
                                        <p:strVal val="visible"/>
                                      </p:to>
                                    </p:set>
                                    <p:animEffect transition="in" filter="wipe(up)">
                                      <p:cBhvr>
                                        <p:cTn id="202" dur="500"/>
                                        <p:tgtEl>
                                          <p:spTgt spid="61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animBg="1"/>
      <p:bldP spid="61443" grpId="0" animBg="1"/>
      <p:bldP spid="61444" grpId="0" animBg="1"/>
      <p:bldP spid="61446" grpId="0" animBg="1" autoUpdateAnimBg="0"/>
      <p:bldP spid="61447" grpId="0"/>
      <p:bldP spid="61448" grpId="0" build="p" autoUpdateAnimBg="0" advAuto="2000"/>
      <p:bldP spid="61449" grpId="0" build="p" autoUpdateAnimBg="0" advAuto="2000"/>
      <p:bldP spid="61450" grpId="0" animBg="1" autoUpdateAnimBg="0"/>
      <p:bldP spid="61451" grpId="0" build="p" autoUpdateAnimBg="0" advAuto="2000"/>
      <p:bldP spid="61452" grpId="0" animBg="1" autoUpdateAnimBg="0"/>
      <p:bldP spid="61453" grpId="0" build="p" autoUpdateAnimBg="0" advAuto="1000"/>
      <p:bldP spid="61454" grpId="0" animBg="1" autoUpdateAnimBg="0"/>
      <p:bldP spid="61455" grpId="0" animBg="1" autoUpdateAnimBg="0"/>
      <p:bldP spid="61456" grpId="0" animBg="1" autoUpdateAnimBg="0"/>
      <p:bldP spid="61457" grpId="0" animBg="1"/>
      <p:bldP spid="61458" grpId="0" build="p" autoUpdateAnimBg="0" advAuto="2000"/>
      <p:bldP spid="61459" grpId="0" build="p" autoUpdateAnimBg="0" advAuto="1000"/>
      <p:bldP spid="61460" grpId="0" build="p" autoUpdateAnimBg="0" advAuto="2000"/>
      <p:bldP spid="61461" grpId="0" animBg="1"/>
      <p:bldP spid="61462" grpId="0" animBg="1" autoUpdateAnimBg="0"/>
      <p:bldP spid="61463" grpId="0" animBg="1" autoUpdateAnimBg="0"/>
      <p:bldP spid="61464" grpId="0" animBg="1"/>
      <p:bldP spid="61465" grpId="0" build="p" autoUpdateAnimBg="0" advAuto="1000"/>
      <p:bldP spid="61466" grpId="0" animBg="1"/>
      <p:bldP spid="61467" grpId="0" animBg="1" autoUpdateAnimBg="0"/>
      <p:bldP spid="61468" grpId="0" animBg="1"/>
      <p:bldP spid="61469" grpId="0" autoUpdateAnimBg="0"/>
      <p:bldP spid="61470" grpId="0" animBg="1"/>
      <p:bldP spid="61471" grpId="0" animBg="1"/>
      <p:bldP spid="61472" grpId="0" animBg="1"/>
      <p:bldP spid="61473" grpId="0" animBg="1" autoUpdateAnimBg="0"/>
      <p:bldP spid="61474" grpId="0" animBg="1"/>
      <p:bldP spid="61475" grpId="0" animBg="1" autoUpdateAnimBg="0"/>
      <p:bldP spid="61476" grpId="0" animBg="1"/>
      <p:bldP spid="61477" grpId="0" animBg="1"/>
      <p:bldP spid="61478" grpId="0" animBg="1"/>
      <p:bldP spid="61479" grpId="0" build="p" autoUpdateAnimBg="0" advAuto="2000"/>
      <p:bldP spid="61480" grpId="0" build="p" autoUpdateAnimBg="0" advAuto="2000"/>
      <p:bldP spid="61481" grpId="0" animBg="1"/>
      <p:bldP spid="61482" grpId="0" build="p" autoUpdateAnimBg="0" advAuto="1000"/>
      <p:bldP spid="61483" grpId="0" animBg="1"/>
      <p:bldP spid="61484" grpId="0" build="p" autoUpdateAnimBg="0" advAuto="1000"/>
      <p:bldP spid="61485" grpId="0" build="p" autoUpdateAnimBg="0" advAuto="1000"/>
      <p:bldP spid="61486" grpId="0" build="p" autoUpdateAnimBg="0" advAuto="2000"/>
      <p:bldP spid="61487" grpId="0" build="p" autoUpdateAnimBg="0" advAuto="1000"/>
      <p:bldP spid="61488" grpId="0" animBg="1"/>
      <p:bldP spid="61489" grpId="0" animBg="1" autoUpdateAnimBg="0"/>
      <p:bldP spid="61490" grpId="0" build="p" autoUpdateAnimBg="0" advAuto="2000"/>
      <p:bldP spid="61491" grpId="0" build="p" autoUpdateAnimBg="0" advAuto="2000"/>
      <p:bldP spid="6149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ucanr.org/sites/ipm/IPMRepository/F/h.I-DM-FAUR-AD.005.jpg"/>
          <p:cNvPicPr>
            <a:picLocks noChangeAspect="1" noChangeArrowheads="1"/>
          </p:cNvPicPr>
          <p:nvPr/>
        </p:nvPicPr>
        <p:blipFill>
          <a:blip r:embed="rId3" cstate="print"/>
          <a:srcRect/>
          <a:stretch>
            <a:fillRect/>
          </a:stretch>
        </p:blipFill>
        <p:spPr bwMode="auto">
          <a:xfrm>
            <a:off x="4648200" y="1144588"/>
            <a:ext cx="4343400" cy="2515536"/>
          </a:xfrm>
          <a:prstGeom prst="rect">
            <a:avLst/>
          </a:prstGeom>
          <a:noFill/>
        </p:spPr>
      </p:pic>
      <p:sp>
        <p:nvSpPr>
          <p:cNvPr id="3" name="Title 2"/>
          <p:cNvSpPr>
            <a:spLocks noGrp="1"/>
          </p:cNvSpPr>
          <p:nvPr>
            <p:ph type="title"/>
          </p:nvPr>
        </p:nvSpPr>
        <p:spPr>
          <a:xfrm>
            <a:off x="193637" y="421196"/>
            <a:ext cx="8747217" cy="723392"/>
          </a:xfrm>
        </p:spPr>
        <p:txBody>
          <a:bodyPr/>
          <a:lstStyle/>
          <a:p>
            <a:r>
              <a:rPr lang="en-US" b="1" dirty="0" smtClean="0">
                <a:effectLst>
                  <a:outerShdw blurRad="38100" dist="38100" dir="2700000" algn="tl">
                    <a:srgbClr val="FFFFFF"/>
                  </a:outerShdw>
                </a:effectLst>
                <a:latin typeface="Arial" charset="0"/>
              </a:rPr>
              <a:t>Four groups of Plant Pests</a:t>
            </a:r>
            <a:endParaRPr lang="en-US" b="1" dirty="0"/>
          </a:p>
        </p:txBody>
      </p:sp>
      <p:pic>
        <p:nvPicPr>
          <p:cNvPr id="4" name="Picture 11" descr="broadleaf plantian"/>
          <p:cNvPicPr>
            <a:picLocks noGrp="1" noChangeAspect="1" noChangeArrowheads="1"/>
          </p:cNvPicPr>
          <p:nvPr>
            <p:ph sz="quarter" idx="1"/>
          </p:nvPr>
        </p:nvPicPr>
        <p:blipFill>
          <a:blip r:embed="rId4" cstate="print"/>
          <a:srcRect/>
          <a:stretch>
            <a:fillRect/>
          </a:stretch>
        </p:blipFill>
        <p:spPr>
          <a:xfrm>
            <a:off x="228600" y="1133475"/>
            <a:ext cx="4267200" cy="2622550"/>
          </a:xfrm>
          <a:noFill/>
          <a:ln/>
        </p:spPr>
      </p:pic>
      <p:pic>
        <p:nvPicPr>
          <p:cNvPr id="6" name="Picture 14" descr="powdery mildew"/>
          <p:cNvPicPr>
            <a:picLocks noChangeAspect="1" noChangeArrowheads="1"/>
          </p:cNvPicPr>
          <p:nvPr/>
        </p:nvPicPr>
        <p:blipFill>
          <a:blip r:embed="rId5" cstate="print">
            <a:lum bright="6000" contrast="30000"/>
          </a:blip>
          <a:srcRect l="10216"/>
          <a:stretch>
            <a:fillRect/>
          </a:stretch>
        </p:blipFill>
        <p:spPr>
          <a:xfrm>
            <a:off x="4648200" y="3810000"/>
            <a:ext cx="2151063" cy="2895600"/>
          </a:xfrm>
          <a:prstGeom prst="rect">
            <a:avLst/>
          </a:prstGeom>
          <a:noFill/>
          <a:ln/>
        </p:spPr>
      </p:pic>
      <p:pic>
        <p:nvPicPr>
          <p:cNvPr id="7" name="Picture 23" descr="deer in garden"/>
          <p:cNvPicPr>
            <a:picLocks noChangeAspect="1" noChangeArrowheads="1"/>
          </p:cNvPicPr>
          <p:nvPr/>
        </p:nvPicPr>
        <p:blipFill>
          <a:blip r:embed="rId6" cstate="print"/>
          <a:srcRect t="14999" r="19376" b="17500"/>
          <a:stretch>
            <a:fillRect/>
          </a:stretch>
        </p:blipFill>
        <p:spPr bwMode="auto">
          <a:xfrm>
            <a:off x="228600" y="3810000"/>
            <a:ext cx="4267200" cy="2987675"/>
          </a:xfrm>
          <a:prstGeom prst="rect">
            <a:avLst/>
          </a:prstGeom>
          <a:noFill/>
        </p:spPr>
      </p:pic>
      <p:pic>
        <p:nvPicPr>
          <p:cNvPr id="8" name="Picture 21" descr="wheat disease"/>
          <p:cNvPicPr>
            <a:picLocks noChangeAspect="1" noChangeArrowheads="1"/>
          </p:cNvPicPr>
          <p:nvPr/>
        </p:nvPicPr>
        <p:blipFill>
          <a:blip r:embed="rId7" cstate="print"/>
          <a:srcRect r="10938"/>
          <a:stretch>
            <a:fillRect/>
          </a:stretch>
        </p:blipFill>
        <p:spPr bwMode="auto">
          <a:xfrm>
            <a:off x="6858000" y="3810000"/>
            <a:ext cx="2133600" cy="2360749"/>
          </a:xfrm>
          <a:prstGeom prst="rect">
            <a:avLst/>
          </a:prstGeom>
          <a:noFill/>
        </p:spPr>
      </p:pic>
      <p:sp>
        <p:nvSpPr>
          <p:cNvPr id="9" name="Text Box 15"/>
          <p:cNvSpPr txBox="1">
            <a:spLocks noChangeArrowheads="1"/>
          </p:cNvSpPr>
          <p:nvPr/>
        </p:nvSpPr>
        <p:spPr bwMode="auto">
          <a:xfrm>
            <a:off x="381000" y="1295400"/>
            <a:ext cx="1371600" cy="457200"/>
          </a:xfrm>
          <a:prstGeom prst="rect">
            <a:avLst/>
          </a:prstGeom>
          <a:noFill/>
          <a:ln w="9525">
            <a:noFill/>
            <a:miter lim="800000"/>
            <a:headEnd/>
            <a:tailEnd/>
          </a:ln>
          <a:effectLst/>
        </p:spPr>
        <p:txBody>
          <a:bodyPr>
            <a:spAutoFit/>
          </a:bodyPr>
          <a:lstStyle/>
          <a:p>
            <a:pPr algn="ctr">
              <a:spcBef>
                <a:spcPct val="50000"/>
              </a:spcBef>
            </a:pPr>
            <a:r>
              <a:rPr lang="en-US" sz="2400" b="1" dirty="0">
                <a:solidFill>
                  <a:schemeClr val="bg1"/>
                </a:solidFill>
              </a:rPr>
              <a:t>Weeds</a:t>
            </a:r>
          </a:p>
        </p:txBody>
      </p:sp>
      <p:sp>
        <p:nvSpPr>
          <p:cNvPr id="10" name="Text Box 16"/>
          <p:cNvSpPr txBox="1">
            <a:spLocks noChangeArrowheads="1"/>
          </p:cNvSpPr>
          <p:nvPr/>
        </p:nvSpPr>
        <p:spPr bwMode="auto">
          <a:xfrm>
            <a:off x="4495800" y="3124200"/>
            <a:ext cx="3259540" cy="461665"/>
          </a:xfrm>
          <a:prstGeom prst="rect">
            <a:avLst/>
          </a:prstGeom>
          <a:noFill/>
          <a:ln w="9525">
            <a:noFill/>
            <a:miter lim="800000"/>
            <a:headEnd/>
            <a:tailEnd/>
          </a:ln>
          <a:effectLst/>
        </p:spPr>
        <p:txBody>
          <a:bodyPr wrap="square">
            <a:spAutoFit/>
          </a:bodyPr>
          <a:lstStyle/>
          <a:p>
            <a:pPr algn="ctr">
              <a:spcBef>
                <a:spcPct val="50000"/>
              </a:spcBef>
            </a:pPr>
            <a:r>
              <a:rPr lang="en-US" sz="2400" b="1" dirty="0" smtClean="0">
                <a:solidFill>
                  <a:schemeClr val="bg1"/>
                </a:solidFill>
              </a:rPr>
              <a:t>Invertebrates Insects</a:t>
            </a:r>
            <a:endParaRPr lang="en-US" sz="2400" b="1" dirty="0">
              <a:solidFill>
                <a:schemeClr val="bg1"/>
              </a:solidFill>
            </a:endParaRPr>
          </a:p>
        </p:txBody>
      </p:sp>
      <p:sp>
        <p:nvSpPr>
          <p:cNvPr id="11" name="Text Box 24"/>
          <p:cNvSpPr txBox="1">
            <a:spLocks noChangeArrowheads="1"/>
          </p:cNvSpPr>
          <p:nvPr/>
        </p:nvSpPr>
        <p:spPr bwMode="auto">
          <a:xfrm>
            <a:off x="2514600" y="6172200"/>
            <a:ext cx="1981200" cy="457200"/>
          </a:xfrm>
          <a:prstGeom prst="rect">
            <a:avLst/>
          </a:prstGeom>
          <a:noFill/>
          <a:ln w="9525">
            <a:noFill/>
            <a:miter lim="800000"/>
            <a:headEnd/>
            <a:tailEnd/>
          </a:ln>
          <a:effectLst/>
        </p:spPr>
        <p:txBody>
          <a:bodyPr>
            <a:spAutoFit/>
          </a:bodyPr>
          <a:lstStyle/>
          <a:p>
            <a:pPr algn="ctr">
              <a:spcBef>
                <a:spcPct val="50000"/>
              </a:spcBef>
            </a:pPr>
            <a:r>
              <a:rPr lang="en-US" sz="2400" b="1" dirty="0">
                <a:solidFill>
                  <a:schemeClr val="bg1"/>
                </a:solidFill>
              </a:rPr>
              <a:t>Vertebrates</a:t>
            </a:r>
            <a:endParaRPr lang="en-US" sz="2400" dirty="0">
              <a:solidFill>
                <a:schemeClr val="bg1"/>
              </a:solidFill>
            </a:endParaRPr>
          </a:p>
        </p:txBody>
      </p:sp>
      <p:sp>
        <p:nvSpPr>
          <p:cNvPr id="12" name="Rectangle 11"/>
          <p:cNvSpPr/>
          <p:nvPr/>
        </p:nvSpPr>
        <p:spPr>
          <a:xfrm>
            <a:off x="5958327" y="5618202"/>
            <a:ext cx="1681871" cy="369332"/>
          </a:xfrm>
          <a:prstGeom prst="rect">
            <a:avLst/>
          </a:prstGeom>
          <a:solidFill>
            <a:srgbClr val="FF0000"/>
          </a:solidFill>
        </p:spPr>
        <p:txBody>
          <a:bodyPr wrap="none">
            <a:spAutoFit/>
          </a:bodyPr>
          <a:lstStyle/>
          <a:p>
            <a:pPr>
              <a:spcBef>
                <a:spcPct val="50000"/>
              </a:spcBef>
            </a:pPr>
            <a:r>
              <a:rPr lang="en-US" b="1" dirty="0" smtClean="0">
                <a:solidFill>
                  <a:schemeClr val="bg1"/>
                </a:solidFill>
              </a:rPr>
              <a:t>Disease Agents</a:t>
            </a:r>
            <a:endParaRPr lang="en-US" b="1" dirty="0">
              <a:solidFill>
                <a:schemeClr val="bg1"/>
              </a:solidFill>
            </a:endParaRPr>
          </a:p>
        </p:txBody>
      </p:sp>
      <p:sp>
        <p:nvSpPr>
          <p:cNvPr id="13" name="Slide Number Placeholder 12"/>
          <p:cNvSpPr>
            <a:spLocks noGrp="1"/>
          </p:cNvSpPr>
          <p:nvPr>
            <p:ph type="sldNum" sz="quarter" idx="12"/>
          </p:nvPr>
        </p:nvSpPr>
        <p:spPr/>
        <p:txBody>
          <a:bodyPr/>
          <a:lstStyle/>
          <a:p>
            <a:fld id="{DD407A6C-0FCC-40BD-976D-3BE7A11C4DA2}"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672021"/>
            <a:ext cx="5920559" cy="4687836"/>
          </a:xfrm>
        </p:spPr>
        <p:txBody>
          <a:bodyPr/>
          <a:lstStyle/>
          <a:p>
            <a:pPr>
              <a:spcBef>
                <a:spcPct val="50000"/>
              </a:spcBef>
              <a:buFont typeface="Wingdings" pitchFamily="2" charset="2"/>
              <a:buChar char="q"/>
            </a:pPr>
            <a:r>
              <a:rPr lang="en-US" b="1" dirty="0" smtClean="0">
                <a:solidFill>
                  <a:schemeClr val="tx2"/>
                </a:solidFill>
              </a:rPr>
              <a:t>Weeds are undesirable plants- “any plant growing out of place”</a:t>
            </a:r>
          </a:p>
          <a:p>
            <a:pPr>
              <a:spcBef>
                <a:spcPct val="50000"/>
              </a:spcBef>
              <a:buFont typeface="Wingdings" pitchFamily="2" charset="2"/>
              <a:buChar char="q"/>
            </a:pPr>
            <a:r>
              <a:rPr lang="en-US" b="1" dirty="0" smtClean="0">
                <a:solidFill>
                  <a:schemeClr val="tx2"/>
                </a:solidFill>
              </a:rPr>
              <a:t> Weeds compete for light, nutrients, water and space</a:t>
            </a:r>
          </a:p>
          <a:p>
            <a:pPr>
              <a:spcBef>
                <a:spcPct val="50000"/>
              </a:spcBef>
              <a:buFont typeface="Wingdings" pitchFamily="2" charset="2"/>
              <a:buChar char="q"/>
            </a:pPr>
            <a:r>
              <a:rPr lang="en-US" b="1" dirty="0" smtClean="0">
                <a:solidFill>
                  <a:schemeClr val="tx2"/>
                </a:solidFill>
              </a:rPr>
              <a:t> Interfere with farming/gardening</a:t>
            </a:r>
          </a:p>
          <a:p>
            <a:pPr>
              <a:spcBef>
                <a:spcPct val="50000"/>
              </a:spcBef>
              <a:buFont typeface="Wingdings" pitchFamily="2" charset="2"/>
              <a:buChar char="q"/>
            </a:pPr>
            <a:r>
              <a:rPr lang="en-US" b="1" dirty="0" smtClean="0">
                <a:solidFill>
                  <a:schemeClr val="tx2"/>
                </a:solidFill>
              </a:rPr>
              <a:t> Harbor insects &amp; disease</a:t>
            </a:r>
          </a:p>
          <a:p>
            <a:pPr>
              <a:spcBef>
                <a:spcPct val="50000"/>
              </a:spcBef>
              <a:buFont typeface="Wingdings" pitchFamily="2" charset="2"/>
              <a:buChar char="q"/>
            </a:pPr>
            <a:r>
              <a:rPr lang="en-US" b="1" dirty="0" smtClean="0">
                <a:solidFill>
                  <a:schemeClr val="tx2"/>
                </a:solidFill>
              </a:rPr>
              <a:t> Very persistent and often difficult to eradicate</a:t>
            </a:r>
          </a:p>
          <a:p>
            <a:pPr>
              <a:buNone/>
            </a:pPr>
            <a:endParaRPr lang="en-US" dirty="0"/>
          </a:p>
        </p:txBody>
      </p:sp>
      <p:sp>
        <p:nvSpPr>
          <p:cNvPr id="4" name="WordArt 13"/>
          <p:cNvSpPr>
            <a:spLocks noGrp="1" noChangeArrowheads="1" noChangeShapeType="1" noTextEdit="1"/>
          </p:cNvSpPr>
          <p:nvPr>
            <p:ph type="title"/>
          </p:nvPr>
        </p:nvSpPr>
        <p:spPr bwMode="auto">
          <a:xfrm>
            <a:off x="382138" y="421196"/>
            <a:ext cx="4353636" cy="970028"/>
          </a:xfrm>
          <a:prstGeom prst="rect">
            <a:avLst/>
          </a:prstGeom>
        </p:spPr>
        <p:txBody>
          <a:bodyPr wrap="none" fromWordArt="1">
            <a:prstTxWarp prst="textDeflate">
              <a:avLst>
                <a:gd name="adj" fmla="val 26227"/>
              </a:avLst>
            </a:prstTxWarp>
          </a:bodyPr>
          <a:lstStyle/>
          <a:p>
            <a:pPr algn="ctr"/>
            <a:r>
              <a:rPr lang="en-US" sz="3600" kern="10" dirty="0">
                <a:ln w="9525">
                  <a:solidFill>
                    <a:srgbClr val="000000"/>
                  </a:solidFill>
                  <a:round/>
                  <a:headEnd/>
                  <a:tailEnd/>
                </a:ln>
                <a:latin typeface="Impact"/>
              </a:rPr>
              <a:t>Weeds</a:t>
            </a:r>
          </a:p>
        </p:txBody>
      </p:sp>
      <p:pic>
        <p:nvPicPr>
          <p:cNvPr id="5" name="Picture 9" descr="broadleaf plantian"/>
          <p:cNvPicPr>
            <a:picLocks noChangeAspect="1" noChangeArrowheads="1"/>
          </p:cNvPicPr>
          <p:nvPr/>
        </p:nvPicPr>
        <p:blipFill>
          <a:blip r:embed="rId2" cstate="print"/>
          <a:srcRect/>
          <a:stretch>
            <a:fillRect/>
          </a:stretch>
        </p:blipFill>
        <p:spPr bwMode="auto">
          <a:xfrm>
            <a:off x="6642100" y="3657600"/>
            <a:ext cx="2451100" cy="1828800"/>
          </a:xfrm>
          <a:prstGeom prst="rect">
            <a:avLst/>
          </a:prstGeom>
          <a:noFill/>
        </p:spPr>
      </p:pic>
      <p:pic>
        <p:nvPicPr>
          <p:cNvPr id="6" name="Picture 10" descr="kikuyu grass"/>
          <p:cNvPicPr>
            <a:picLocks noChangeAspect="1" noChangeArrowheads="1"/>
          </p:cNvPicPr>
          <p:nvPr/>
        </p:nvPicPr>
        <p:blipFill>
          <a:blip r:embed="rId3" cstate="print"/>
          <a:srcRect/>
          <a:stretch>
            <a:fillRect/>
          </a:stretch>
        </p:blipFill>
        <p:spPr bwMode="auto">
          <a:xfrm>
            <a:off x="6642100" y="1828800"/>
            <a:ext cx="2451100" cy="1828800"/>
          </a:xfrm>
          <a:prstGeom prst="rect">
            <a:avLst/>
          </a:prstGeom>
          <a:noFill/>
        </p:spPr>
      </p:pic>
      <p:pic>
        <p:nvPicPr>
          <p:cNvPr id="7" name="Picture 11" descr="puslane"/>
          <p:cNvPicPr>
            <a:picLocks noChangeAspect="1" noChangeArrowheads="1"/>
          </p:cNvPicPr>
          <p:nvPr/>
        </p:nvPicPr>
        <p:blipFill>
          <a:blip r:embed="rId4" cstate="print"/>
          <a:srcRect/>
          <a:stretch>
            <a:fillRect/>
          </a:stretch>
        </p:blipFill>
        <p:spPr bwMode="auto">
          <a:xfrm>
            <a:off x="5175984" y="5240740"/>
            <a:ext cx="1876425" cy="1371600"/>
          </a:xfrm>
          <a:prstGeom prst="rect">
            <a:avLst/>
          </a:prstGeom>
          <a:ln>
            <a:noFill/>
          </a:ln>
          <a:effectLst>
            <a:outerShdw blurRad="292100" dist="139700" dir="2700000" algn="tl" rotWithShape="0">
              <a:srgbClr val="333333">
                <a:alpha val="65000"/>
              </a:srgbClr>
            </a:outerShdw>
          </a:effectLst>
        </p:spPr>
      </p:pic>
      <p:pic>
        <p:nvPicPr>
          <p:cNvPr id="8" name="Picture 12" descr="nutsedge"/>
          <p:cNvPicPr>
            <a:picLocks noChangeAspect="1" noChangeArrowheads="1"/>
          </p:cNvPicPr>
          <p:nvPr/>
        </p:nvPicPr>
        <p:blipFill>
          <a:blip r:embed="rId5" cstate="print"/>
          <a:srcRect/>
          <a:stretch>
            <a:fillRect/>
          </a:stretch>
        </p:blipFill>
        <p:spPr bwMode="auto">
          <a:xfrm>
            <a:off x="7315200" y="0"/>
            <a:ext cx="1828800" cy="1828800"/>
          </a:xfrm>
          <a:prstGeom prst="rect">
            <a:avLst/>
          </a:prstGeom>
          <a:ln>
            <a:noFill/>
          </a:ln>
          <a:effectLst>
            <a:outerShdw blurRad="292100" dist="139700" dir="2700000" algn="tl" rotWithShape="0">
              <a:srgbClr val="333333">
                <a:alpha val="65000"/>
              </a:srgbClr>
            </a:outerShdw>
          </a:effectLst>
        </p:spPr>
      </p:pic>
      <p:sp>
        <p:nvSpPr>
          <p:cNvPr id="9" name="Slide Number Placeholder 8"/>
          <p:cNvSpPr>
            <a:spLocks noGrp="1"/>
          </p:cNvSpPr>
          <p:nvPr>
            <p:ph type="sldNum" sz="quarter" idx="12"/>
          </p:nvPr>
        </p:nvSpPr>
        <p:spPr/>
        <p:txBody>
          <a:bodyPr/>
          <a:lstStyle/>
          <a:p>
            <a:fld id="{DD407A6C-0FCC-40BD-976D-3BE7A11C4DA2}"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161097"/>
            <a:ext cx="8747216" cy="4454142"/>
          </a:xfrm>
        </p:spPr>
        <p:txBody>
          <a:bodyPr/>
          <a:lstStyle/>
          <a:p>
            <a:pPr>
              <a:spcBef>
                <a:spcPct val="50000"/>
              </a:spcBef>
            </a:pPr>
            <a:r>
              <a:rPr lang="en-US" b="1" u="sng" dirty="0" smtClean="0">
                <a:solidFill>
                  <a:schemeClr val="tx1"/>
                </a:solidFill>
              </a:rPr>
              <a:t>If you want to get rid of weeds, you must know how to</a:t>
            </a:r>
            <a:r>
              <a:rPr lang="en-US" b="1" dirty="0" smtClean="0">
                <a:solidFill>
                  <a:schemeClr val="tx1"/>
                </a:solidFill>
              </a:rPr>
              <a:t> </a:t>
            </a:r>
            <a:r>
              <a:rPr lang="en-US" b="1" u="sng" dirty="0" smtClean="0">
                <a:solidFill>
                  <a:schemeClr val="tx1"/>
                </a:solidFill>
              </a:rPr>
              <a:t>identify them and understand their life cycles.  </a:t>
            </a:r>
          </a:p>
          <a:p>
            <a:endParaRPr lang="en-US" dirty="0"/>
          </a:p>
        </p:txBody>
      </p:sp>
      <p:sp>
        <p:nvSpPr>
          <p:cNvPr id="4" name="Rectangle 16"/>
          <p:cNvSpPr>
            <a:spLocks noGrp="1" noRot="1" noChangeArrowheads="1"/>
          </p:cNvSpPr>
          <p:nvPr>
            <p:ph type="title"/>
          </p:nvPr>
        </p:nvSpPr>
        <p:spPr>
          <a:xfrm>
            <a:off x="147645" y="191069"/>
            <a:ext cx="8747217" cy="970028"/>
          </a:xfrm>
        </p:spPr>
        <p:txBody>
          <a:bodyPr/>
          <a:lstStyle/>
          <a:p>
            <a:r>
              <a:rPr lang="en-US" b="1" dirty="0"/>
              <a:t>Identification is Key!</a:t>
            </a:r>
          </a:p>
        </p:txBody>
      </p:sp>
      <p:sp>
        <p:nvSpPr>
          <p:cNvPr id="5" name="Text Box 24"/>
          <p:cNvSpPr txBox="1">
            <a:spLocks noChangeArrowheads="1"/>
          </p:cNvSpPr>
          <p:nvPr/>
        </p:nvSpPr>
        <p:spPr bwMode="auto">
          <a:xfrm>
            <a:off x="418531" y="2457570"/>
            <a:ext cx="3886200" cy="4185761"/>
          </a:xfrm>
          <a:prstGeom prst="rect">
            <a:avLst/>
          </a:prstGeom>
          <a:noFill/>
          <a:ln w="9525">
            <a:solidFill>
              <a:srgbClr val="500000"/>
            </a:solidFill>
            <a:miter lim="800000"/>
            <a:headEnd/>
            <a:tailEnd/>
          </a:ln>
          <a:effectLst/>
        </p:spPr>
        <p:txBody>
          <a:bodyPr>
            <a:spAutoFit/>
          </a:bodyPr>
          <a:lstStyle/>
          <a:p>
            <a:pPr algn="ctr">
              <a:spcBef>
                <a:spcPct val="50000"/>
              </a:spcBef>
            </a:pPr>
            <a:r>
              <a:rPr lang="en-US" sz="3200" b="1" dirty="0">
                <a:solidFill>
                  <a:srgbClr val="500000"/>
                </a:solidFill>
              </a:rPr>
              <a:t>Life Cycles</a:t>
            </a:r>
            <a:r>
              <a:rPr lang="en-US" sz="3200" dirty="0">
                <a:solidFill>
                  <a:srgbClr val="500000"/>
                </a:solidFill>
              </a:rPr>
              <a:t>:</a:t>
            </a:r>
          </a:p>
          <a:p>
            <a:pPr>
              <a:spcBef>
                <a:spcPct val="50000"/>
              </a:spcBef>
              <a:buFontTx/>
              <a:buChar char="•"/>
            </a:pPr>
            <a:r>
              <a:rPr lang="en-US" sz="2400" b="1" dirty="0"/>
              <a:t> </a:t>
            </a:r>
            <a:r>
              <a:rPr lang="en-US" sz="2400" b="1" u="sng" dirty="0"/>
              <a:t>Biennial</a:t>
            </a:r>
            <a:r>
              <a:rPr lang="en-US" sz="2400" b="1" dirty="0"/>
              <a:t> - Survives for 	2 growing seasons</a:t>
            </a:r>
          </a:p>
          <a:p>
            <a:pPr>
              <a:spcBef>
                <a:spcPct val="50000"/>
              </a:spcBef>
              <a:buFontTx/>
              <a:buChar char="•"/>
            </a:pPr>
            <a:r>
              <a:rPr lang="en-US" sz="2400" b="1" dirty="0"/>
              <a:t> </a:t>
            </a:r>
            <a:r>
              <a:rPr lang="en-US" sz="2400" b="1" u="sng" dirty="0"/>
              <a:t>Perennial</a:t>
            </a:r>
            <a:r>
              <a:rPr lang="en-US" sz="2400" b="1" dirty="0"/>
              <a:t> - Survives for 	many years.</a:t>
            </a:r>
          </a:p>
          <a:p>
            <a:pPr>
              <a:spcBef>
                <a:spcPct val="50000"/>
              </a:spcBef>
              <a:buFontTx/>
              <a:buChar char="•"/>
            </a:pPr>
            <a:r>
              <a:rPr lang="en-US" sz="2400" dirty="0"/>
              <a:t> </a:t>
            </a:r>
            <a:r>
              <a:rPr lang="en-US" sz="2400" b="1" u="sng" dirty="0"/>
              <a:t>Annual</a:t>
            </a:r>
            <a:r>
              <a:rPr lang="en-US" sz="2400" b="1" dirty="0"/>
              <a:t> - Survives only 	one season</a:t>
            </a:r>
            <a:r>
              <a:rPr lang="en-US" sz="2400" b="1" dirty="0" smtClean="0"/>
              <a:t>.</a:t>
            </a:r>
          </a:p>
          <a:p>
            <a:pPr lvl="1">
              <a:spcBef>
                <a:spcPct val="50000"/>
              </a:spcBef>
              <a:buFontTx/>
              <a:buChar char="•"/>
            </a:pPr>
            <a:r>
              <a:rPr lang="en-US" b="1" dirty="0" smtClean="0"/>
              <a:t>Winter annual</a:t>
            </a:r>
          </a:p>
          <a:p>
            <a:pPr lvl="1">
              <a:spcBef>
                <a:spcPct val="50000"/>
              </a:spcBef>
              <a:buFontTx/>
              <a:buChar char="•"/>
            </a:pPr>
            <a:r>
              <a:rPr lang="en-US" b="1" dirty="0" smtClean="0"/>
              <a:t>Summer annual</a:t>
            </a:r>
            <a:endParaRPr lang="en-US" b="1" dirty="0"/>
          </a:p>
        </p:txBody>
      </p:sp>
      <p:pic>
        <p:nvPicPr>
          <p:cNvPr id="6" name="Picture 23" descr="Va"/>
          <p:cNvPicPr>
            <a:picLocks noChangeAspect="1" noChangeArrowheads="1"/>
          </p:cNvPicPr>
          <p:nvPr/>
        </p:nvPicPr>
        <p:blipFill>
          <a:blip r:embed="rId2" cstate="print"/>
          <a:srcRect/>
          <a:stretch>
            <a:fillRect/>
          </a:stretch>
        </p:blipFill>
        <p:spPr bwMode="auto">
          <a:xfrm>
            <a:off x="4521254" y="2457570"/>
            <a:ext cx="4419600" cy="33274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xfrm>
            <a:off x="193638" y="237799"/>
            <a:ext cx="4978864" cy="970028"/>
          </a:xfrm>
        </p:spPr>
        <p:txBody>
          <a:bodyPr/>
          <a:lstStyle/>
          <a:p>
            <a:pPr algn="ctr"/>
            <a:r>
              <a:rPr lang="en-US" b="1" dirty="0"/>
              <a:t>Categories of Weeds</a:t>
            </a:r>
          </a:p>
        </p:txBody>
      </p:sp>
      <p:pic>
        <p:nvPicPr>
          <p:cNvPr id="24581" name="Picture 5" descr="weed_broadleaf"/>
          <p:cNvPicPr>
            <a:picLocks noChangeAspect="1" noChangeArrowheads="1"/>
          </p:cNvPicPr>
          <p:nvPr/>
        </p:nvPicPr>
        <p:blipFill>
          <a:blip r:embed="rId2" cstate="print"/>
          <a:srcRect/>
          <a:stretch>
            <a:fillRect/>
          </a:stretch>
        </p:blipFill>
        <p:spPr bwMode="auto">
          <a:xfrm>
            <a:off x="304800" y="3886200"/>
            <a:ext cx="2571750" cy="2676525"/>
          </a:xfrm>
          <a:prstGeom prst="rect">
            <a:avLst/>
          </a:prstGeom>
          <a:noFill/>
          <a:ln w="38100">
            <a:solidFill>
              <a:srgbClr val="000000"/>
            </a:solidFill>
            <a:miter lim="800000"/>
            <a:headEnd/>
            <a:tailEnd/>
          </a:ln>
        </p:spPr>
      </p:pic>
      <p:pic>
        <p:nvPicPr>
          <p:cNvPr id="24582" name="Picture 6" descr="grasses"/>
          <p:cNvPicPr>
            <a:picLocks noChangeAspect="1" noChangeArrowheads="1"/>
          </p:cNvPicPr>
          <p:nvPr/>
        </p:nvPicPr>
        <p:blipFill>
          <a:blip r:embed="rId3" cstate="print"/>
          <a:srcRect/>
          <a:stretch>
            <a:fillRect/>
          </a:stretch>
        </p:blipFill>
        <p:spPr bwMode="auto">
          <a:xfrm>
            <a:off x="3124200" y="2971800"/>
            <a:ext cx="3000375" cy="3552825"/>
          </a:xfrm>
          <a:prstGeom prst="rect">
            <a:avLst/>
          </a:prstGeom>
          <a:noFill/>
          <a:ln w="38100">
            <a:solidFill>
              <a:srgbClr val="000000"/>
            </a:solidFill>
            <a:miter lim="800000"/>
            <a:headEnd/>
            <a:tailEnd/>
          </a:ln>
        </p:spPr>
      </p:pic>
      <p:pic>
        <p:nvPicPr>
          <p:cNvPr id="24584" name="Picture 8" descr="sedgecharac"/>
          <p:cNvPicPr>
            <a:picLocks noChangeAspect="1" noChangeArrowheads="1"/>
          </p:cNvPicPr>
          <p:nvPr/>
        </p:nvPicPr>
        <p:blipFill>
          <a:blip r:embed="rId4" cstate="print"/>
          <a:srcRect/>
          <a:stretch>
            <a:fillRect/>
          </a:stretch>
        </p:blipFill>
        <p:spPr bwMode="auto">
          <a:xfrm>
            <a:off x="6400800" y="3905250"/>
            <a:ext cx="2305050" cy="2114550"/>
          </a:xfrm>
          <a:prstGeom prst="rect">
            <a:avLst/>
          </a:prstGeom>
          <a:noFill/>
          <a:ln w="38100">
            <a:solidFill>
              <a:srgbClr val="000000"/>
            </a:solidFill>
            <a:miter lim="800000"/>
            <a:headEnd/>
            <a:tailEnd/>
          </a:ln>
        </p:spPr>
      </p:pic>
      <p:sp>
        <p:nvSpPr>
          <p:cNvPr id="24585" name="Text Box 9"/>
          <p:cNvSpPr txBox="1">
            <a:spLocks noChangeArrowheads="1"/>
          </p:cNvSpPr>
          <p:nvPr/>
        </p:nvSpPr>
        <p:spPr bwMode="auto">
          <a:xfrm>
            <a:off x="381000" y="3048000"/>
            <a:ext cx="2362200" cy="701675"/>
          </a:xfrm>
          <a:prstGeom prst="rect">
            <a:avLst/>
          </a:prstGeom>
          <a:solidFill>
            <a:schemeClr val="accent2"/>
          </a:solidFill>
          <a:ln w="9525">
            <a:noFill/>
            <a:miter lim="800000"/>
            <a:headEnd/>
            <a:tailEnd/>
          </a:ln>
          <a:effectLst/>
        </p:spPr>
        <p:txBody>
          <a:bodyPr>
            <a:spAutoFit/>
          </a:bodyPr>
          <a:lstStyle/>
          <a:p>
            <a:pPr algn="ctr">
              <a:spcBef>
                <a:spcPct val="50000"/>
              </a:spcBef>
            </a:pPr>
            <a:r>
              <a:rPr lang="en-US" sz="4000" dirty="0">
                <a:solidFill>
                  <a:srgbClr val="FFFF00"/>
                </a:solidFill>
              </a:rPr>
              <a:t>Broadleaf</a:t>
            </a:r>
          </a:p>
        </p:txBody>
      </p:sp>
      <p:sp>
        <p:nvSpPr>
          <p:cNvPr id="24586" name="Text Box 10"/>
          <p:cNvSpPr txBox="1">
            <a:spLocks noChangeArrowheads="1"/>
          </p:cNvSpPr>
          <p:nvPr/>
        </p:nvSpPr>
        <p:spPr bwMode="auto">
          <a:xfrm>
            <a:off x="3411940" y="2133600"/>
            <a:ext cx="2497542" cy="701675"/>
          </a:xfrm>
          <a:prstGeom prst="rect">
            <a:avLst/>
          </a:prstGeom>
          <a:solidFill>
            <a:schemeClr val="accent2"/>
          </a:solidFill>
          <a:ln w="9525">
            <a:noFill/>
            <a:miter lim="800000"/>
            <a:headEnd/>
            <a:tailEnd/>
          </a:ln>
          <a:effectLst/>
        </p:spPr>
        <p:txBody>
          <a:bodyPr wrap="square">
            <a:spAutoFit/>
          </a:bodyPr>
          <a:lstStyle/>
          <a:p>
            <a:pPr algn="ctr">
              <a:spcBef>
                <a:spcPct val="50000"/>
              </a:spcBef>
            </a:pPr>
            <a:r>
              <a:rPr lang="en-US" sz="4000" dirty="0">
                <a:solidFill>
                  <a:srgbClr val="FFFF00"/>
                </a:solidFill>
              </a:rPr>
              <a:t>Grass</a:t>
            </a:r>
          </a:p>
        </p:txBody>
      </p:sp>
      <p:sp>
        <p:nvSpPr>
          <p:cNvPr id="24587" name="Text Box 11"/>
          <p:cNvSpPr txBox="1">
            <a:spLocks noChangeArrowheads="1"/>
          </p:cNvSpPr>
          <p:nvPr/>
        </p:nvSpPr>
        <p:spPr bwMode="auto">
          <a:xfrm>
            <a:off x="6477000" y="3048000"/>
            <a:ext cx="2209800" cy="701675"/>
          </a:xfrm>
          <a:prstGeom prst="rect">
            <a:avLst/>
          </a:prstGeom>
          <a:solidFill>
            <a:schemeClr val="accent2"/>
          </a:solidFill>
          <a:ln w="9525">
            <a:noFill/>
            <a:miter lim="800000"/>
            <a:headEnd/>
            <a:tailEnd/>
          </a:ln>
          <a:effectLst/>
        </p:spPr>
        <p:txBody>
          <a:bodyPr>
            <a:spAutoFit/>
          </a:bodyPr>
          <a:lstStyle/>
          <a:p>
            <a:pPr algn="ctr">
              <a:spcBef>
                <a:spcPct val="50000"/>
              </a:spcBef>
            </a:pPr>
            <a:r>
              <a:rPr lang="en-US" sz="4000" dirty="0">
                <a:solidFill>
                  <a:srgbClr val="FFFF00"/>
                </a:solidFill>
              </a:rPr>
              <a:t>Sedge</a:t>
            </a:r>
          </a:p>
        </p:txBody>
      </p:sp>
      <p:pic>
        <p:nvPicPr>
          <p:cNvPr id="24589" name="Picture 13" descr="MCNA01275_0000[1]"/>
          <p:cNvPicPr>
            <a:picLocks noChangeAspect="1" noChangeArrowheads="1"/>
          </p:cNvPicPr>
          <p:nvPr/>
        </p:nvPicPr>
        <p:blipFill>
          <a:blip r:embed="rId5" cstate="print"/>
          <a:srcRect/>
          <a:stretch>
            <a:fillRect/>
          </a:stretch>
        </p:blipFill>
        <p:spPr bwMode="auto">
          <a:xfrm>
            <a:off x="2995684" y="1207827"/>
            <a:ext cx="3405116" cy="762000"/>
          </a:xfrm>
          <a:prstGeom prst="rect">
            <a:avLst/>
          </a:prstGeom>
          <a:noFill/>
        </p:spPr>
      </p:pic>
      <p:sp>
        <p:nvSpPr>
          <p:cNvPr id="24590" name="AutoShape 14"/>
          <p:cNvSpPr>
            <a:spLocks noChangeArrowheads="1"/>
          </p:cNvSpPr>
          <p:nvPr/>
        </p:nvSpPr>
        <p:spPr bwMode="auto">
          <a:xfrm>
            <a:off x="8153400" y="5427260"/>
            <a:ext cx="381000" cy="304800"/>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11" name="Slide Number Placeholder 10"/>
          <p:cNvSpPr>
            <a:spLocks noGrp="1"/>
          </p:cNvSpPr>
          <p:nvPr>
            <p:ph type="sldNum" sz="quarter" idx="12"/>
          </p:nvPr>
        </p:nvSpPr>
        <p:spPr/>
        <p:txBody>
          <a:bodyPr/>
          <a:lstStyle/>
          <a:p>
            <a:fld id="{DD407A6C-0FCC-40BD-976D-3BE7A11C4DA2}"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a:xfrm>
            <a:off x="228600" y="244475"/>
            <a:ext cx="8610600" cy="1355725"/>
          </a:xfrm>
        </p:spPr>
        <p:txBody>
          <a:bodyPr/>
          <a:lstStyle/>
          <a:p>
            <a:r>
              <a:rPr lang="en-US" b="1" dirty="0"/>
              <a:t>Weeds – Winter Annuals</a:t>
            </a:r>
            <a:r>
              <a:rPr lang="en-US" sz="4000" dirty="0"/>
              <a:t/>
            </a:r>
            <a:br>
              <a:rPr lang="en-US" sz="4000" dirty="0"/>
            </a:br>
            <a:endParaRPr lang="en-US" sz="4000" u="sng" dirty="0"/>
          </a:p>
        </p:txBody>
      </p:sp>
      <p:pic>
        <p:nvPicPr>
          <p:cNvPr id="57349" name="Picture 5" descr="chickweed"/>
          <p:cNvPicPr>
            <a:picLocks noChangeAspect="1" noChangeArrowheads="1"/>
          </p:cNvPicPr>
          <p:nvPr/>
        </p:nvPicPr>
        <p:blipFill>
          <a:blip r:embed="rId2" cstate="print"/>
          <a:srcRect/>
          <a:stretch>
            <a:fillRect/>
          </a:stretch>
        </p:blipFill>
        <p:spPr bwMode="auto">
          <a:xfrm>
            <a:off x="5067300" y="1143000"/>
            <a:ext cx="4038600" cy="2833688"/>
          </a:xfrm>
          <a:prstGeom prst="rect">
            <a:avLst/>
          </a:prstGeom>
          <a:ln>
            <a:noFill/>
          </a:ln>
          <a:effectLst>
            <a:outerShdw blurRad="292100" dist="139700" dir="2700000" algn="tl" rotWithShape="0">
              <a:srgbClr val="333333">
                <a:alpha val="65000"/>
              </a:srgbClr>
            </a:outerShdw>
          </a:effectLst>
        </p:spPr>
      </p:pic>
      <p:pic>
        <p:nvPicPr>
          <p:cNvPr id="57355" name="Picture 11" descr="whiteclover_flower"/>
          <p:cNvPicPr>
            <a:picLocks noChangeAspect="1" noChangeArrowheads="1"/>
          </p:cNvPicPr>
          <p:nvPr/>
        </p:nvPicPr>
        <p:blipFill>
          <a:blip r:embed="rId3" cstate="print"/>
          <a:srcRect l="24001" r="19920"/>
          <a:stretch>
            <a:fillRect/>
          </a:stretch>
        </p:blipFill>
        <p:spPr bwMode="auto">
          <a:xfrm>
            <a:off x="2590800" y="1676400"/>
            <a:ext cx="2365375" cy="2857500"/>
          </a:xfrm>
          <a:prstGeom prst="rect">
            <a:avLst/>
          </a:prstGeom>
          <a:noFill/>
          <a:ln w="38100" cmpd="dbl">
            <a:solidFill>
              <a:srgbClr val="FFFF00"/>
            </a:solidFill>
            <a:miter lim="800000"/>
            <a:headEnd/>
            <a:tailEnd/>
          </a:ln>
        </p:spPr>
      </p:pic>
      <p:pic>
        <p:nvPicPr>
          <p:cNvPr id="57356" name="Picture 12" descr="whiteclover_leaflet"/>
          <p:cNvPicPr>
            <a:picLocks noChangeAspect="1" noChangeArrowheads="1"/>
          </p:cNvPicPr>
          <p:nvPr/>
        </p:nvPicPr>
        <p:blipFill>
          <a:blip r:embed="rId4" cstate="print"/>
          <a:srcRect/>
          <a:stretch>
            <a:fillRect/>
          </a:stretch>
        </p:blipFill>
        <p:spPr bwMode="auto">
          <a:xfrm>
            <a:off x="3276600" y="4557713"/>
            <a:ext cx="2209800" cy="2003425"/>
          </a:xfrm>
          <a:prstGeom prst="rect">
            <a:avLst/>
          </a:prstGeom>
          <a:noFill/>
          <a:ln w="38100" cmpd="dbl">
            <a:solidFill>
              <a:srgbClr val="FFFF00"/>
            </a:solidFill>
            <a:miter lim="800000"/>
            <a:headEnd/>
            <a:tailEnd/>
          </a:ln>
        </p:spPr>
      </p:pic>
      <p:pic>
        <p:nvPicPr>
          <p:cNvPr id="57358" name="Picture 14" descr="henbit deadnettle"/>
          <p:cNvPicPr>
            <a:picLocks noChangeAspect="1" noChangeArrowheads="1"/>
          </p:cNvPicPr>
          <p:nvPr/>
        </p:nvPicPr>
        <p:blipFill>
          <a:blip r:embed="rId5" cstate="print"/>
          <a:srcRect b="6000"/>
          <a:stretch>
            <a:fillRect/>
          </a:stretch>
        </p:blipFill>
        <p:spPr bwMode="auto">
          <a:xfrm>
            <a:off x="0" y="1143000"/>
            <a:ext cx="2273300" cy="3581400"/>
          </a:xfrm>
          <a:prstGeom prst="rect">
            <a:avLst/>
          </a:prstGeom>
          <a:ln>
            <a:noFill/>
          </a:ln>
          <a:effectLst>
            <a:outerShdw blurRad="292100" dist="139700" dir="2700000" algn="tl" rotWithShape="0">
              <a:srgbClr val="333333">
                <a:alpha val="65000"/>
              </a:srgbClr>
            </a:outerShdw>
          </a:effectLst>
        </p:spPr>
      </p:pic>
      <p:pic>
        <p:nvPicPr>
          <p:cNvPr id="57360" name="Picture 16" descr="40a"/>
          <p:cNvPicPr>
            <a:picLocks noChangeAspect="1" noChangeArrowheads="1"/>
          </p:cNvPicPr>
          <p:nvPr/>
        </p:nvPicPr>
        <p:blipFill>
          <a:blip r:embed="rId6" cstate="print"/>
          <a:srcRect l="6000" r="6000"/>
          <a:stretch>
            <a:fillRect/>
          </a:stretch>
        </p:blipFill>
        <p:spPr bwMode="auto">
          <a:xfrm>
            <a:off x="5791200" y="4114800"/>
            <a:ext cx="3352800" cy="2743200"/>
          </a:xfrm>
          <a:prstGeom prst="rect">
            <a:avLst/>
          </a:prstGeom>
          <a:noFill/>
        </p:spPr>
      </p:pic>
      <p:sp>
        <p:nvSpPr>
          <p:cNvPr id="57361" name="Text Box 17"/>
          <p:cNvSpPr txBox="1">
            <a:spLocks noChangeArrowheads="1"/>
          </p:cNvSpPr>
          <p:nvPr/>
        </p:nvSpPr>
        <p:spPr bwMode="auto">
          <a:xfrm>
            <a:off x="7086600" y="1143000"/>
            <a:ext cx="1828800" cy="366713"/>
          </a:xfrm>
          <a:prstGeom prst="rect">
            <a:avLst/>
          </a:prstGeom>
          <a:noFill/>
          <a:ln w="9525">
            <a:noFill/>
            <a:miter lim="800000"/>
            <a:headEnd/>
            <a:tailEnd/>
          </a:ln>
          <a:effectLst/>
        </p:spPr>
        <p:txBody>
          <a:bodyPr>
            <a:spAutoFit/>
          </a:bodyPr>
          <a:lstStyle/>
          <a:p>
            <a:pPr>
              <a:spcBef>
                <a:spcPct val="50000"/>
              </a:spcBef>
            </a:pPr>
            <a:r>
              <a:rPr lang="en-US" b="1" dirty="0">
                <a:solidFill>
                  <a:srgbClr val="FFFF00"/>
                </a:solidFill>
              </a:rPr>
              <a:t>Chickweed</a:t>
            </a:r>
          </a:p>
        </p:txBody>
      </p:sp>
      <p:sp>
        <p:nvSpPr>
          <p:cNvPr id="57362" name="Text Box 18"/>
          <p:cNvSpPr txBox="1">
            <a:spLocks noChangeArrowheads="1"/>
          </p:cNvSpPr>
          <p:nvPr/>
        </p:nvSpPr>
        <p:spPr bwMode="auto">
          <a:xfrm>
            <a:off x="2628900" y="1843087"/>
            <a:ext cx="1600200" cy="366713"/>
          </a:xfrm>
          <a:prstGeom prst="rect">
            <a:avLst/>
          </a:prstGeom>
          <a:noFill/>
          <a:ln w="9525">
            <a:noFill/>
            <a:miter lim="800000"/>
            <a:headEnd/>
            <a:tailEnd/>
          </a:ln>
          <a:effectLst/>
        </p:spPr>
        <p:txBody>
          <a:bodyPr>
            <a:spAutoFit/>
          </a:bodyPr>
          <a:lstStyle/>
          <a:p>
            <a:pPr>
              <a:spcBef>
                <a:spcPct val="50000"/>
              </a:spcBef>
            </a:pPr>
            <a:r>
              <a:rPr lang="en-US" b="1" dirty="0">
                <a:solidFill>
                  <a:srgbClr val="FFFF00"/>
                </a:solidFill>
              </a:rPr>
              <a:t>Clover</a:t>
            </a:r>
          </a:p>
        </p:txBody>
      </p:sp>
      <p:sp>
        <p:nvSpPr>
          <p:cNvPr id="57363" name="Text Box 19"/>
          <p:cNvSpPr txBox="1">
            <a:spLocks noChangeArrowheads="1"/>
          </p:cNvSpPr>
          <p:nvPr/>
        </p:nvSpPr>
        <p:spPr bwMode="auto">
          <a:xfrm>
            <a:off x="6934200" y="6324600"/>
            <a:ext cx="2209800" cy="366713"/>
          </a:xfrm>
          <a:prstGeom prst="rect">
            <a:avLst/>
          </a:prstGeom>
          <a:noFill/>
          <a:ln w="9525">
            <a:noFill/>
            <a:miter lim="800000"/>
            <a:headEnd/>
            <a:tailEnd/>
          </a:ln>
          <a:effectLst/>
        </p:spPr>
        <p:txBody>
          <a:bodyPr>
            <a:spAutoFit/>
          </a:bodyPr>
          <a:lstStyle/>
          <a:p>
            <a:pPr>
              <a:spcBef>
                <a:spcPct val="50000"/>
              </a:spcBef>
            </a:pPr>
            <a:r>
              <a:rPr lang="en-US" b="1" dirty="0">
                <a:solidFill>
                  <a:srgbClr val="FFFF00"/>
                </a:solidFill>
              </a:rPr>
              <a:t>Annual Bluegrass</a:t>
            </a:r>
          </a:p>
        </p:txBody>
      </p:sp>
      <p:sp>
        <p:nvSpPr>
          <p:cNvPr id="57364" name="Text Box 20"/>
          <p:cNvSpPr txBox="1">
            <a:spLocks noChangeArrowheads="1"/>
          </p:cNvSpPr>
          <p:nvPr/>
        </p:nvSpPr>
        <p:spPr bwMode="auto">
          <a:xfrm>
            <a:off x="152400" y="4191000"/>
            <a:ext cx="871182" cy="366713"/>
          </a:xfrm>
          <a:prstGeom prst="rect">
            <a:avLst/>
          </a:prstGeom>
          <a:noFill/>
          <a:ln w="9525">
            <a:noFill/>
            <a:miter lim="800000"/>
            <a:headEnd/>
            <a:tailEnd/>
          </a:ln>
          <a:effectLst/>
        </p:spPr>
        <p:txBody>
          <a:bodyPr wrap="square">
            <a:spAutoFit/>
          </a:bodyPr>
          <a:lstStyle/>
          <a:p>
            <a:pPr>
              <a:spcBef>
                <a:spcPct val="50000"/>
              </a:spcBef>
            </a:pPr>
            <a:r>
              <a:rPr lang="en-US" b="1" dirty="0">
                <a:solidFill>
                  <a:srgbClr val="FFFF00"/>
                </a:solidFill>
              </a:rPr>
              <a:t>Henbit</a:t>
            </a:r>
          </a:p>
        </p:txBody>
      </p:sp>
      <p:pic>
        <p:nvPicPr>
          <p:cNvPr id="57368" name="Picture 24" descr="weed_carpetweed_lg"/>
          <p:cNvPicPr>
            <a:picLocks noChangeAspect="1" noChangeArrowheads="1"/>
          </p:cNvPicPr>
          <p:nvPr/>
        </p:nvPicPr>
        <p:blipFill>
          <a:blip r:embed="rId7" cstate="print"/>
          <a:srcRect l="8571" t="12381" r="2856" b="15237"/>
          <a:stretch>
            <a:fillRect/>
          </a:stretch>
        </p:blipFill>
        <p:spPr bwMode="auto">
          <a:xfrm>
            <a:off x="0" y="4851400"/>
            <a:ext cx="3276600" cy="2006600"/>
          </a:xfrm>
          <a:prstGeom prst="rect">
            <a:avLst/>
          </a:prstGeom>
          <a:noFill/>
        </p:spPr>
      </p:pic>
      <p:sp>
        <p:nvSpPr>
          <p:cNvPr id="57369" name="Text Box 25"/>
          <p:cNvSpPr txBox="1">
            <a:spLocks noChangeArrowheads="1"/>
          </p:cNvSpPr>
          <p:nvPr/>
        </p:nvSpPr>
        <p:spPr bwMode="auto">
          <a:xfrm>
            <a:off x="0" y="4876800"/>
            <a:ext cx="3048000" cy="366713"/>
          </a:xfrm>
          <a:prstGeom prst="rect">
            <a:avLst/>
          </a:prstGeom>
          <a:noFill/>
          <a:ln w="9525">
            <a:noFill/>
            <a:miter lim="800000"/>
            <a:headEnd/>
            <a:tailEnd/>
          </a:ln>
          <a:effectLst/>
        </p:spPr>
        <p:txBody>
          <a:bodyPr>
            <a:spAutoFit/>
          </a:bodyPr>
          <a:lstStyle/>
          <a:p>
            <a:pPr>
              <a:spcBef>
                <a:spcPct val="50000"/>
              </a:spcBef>
            </a:pPr>
            <a:r>
              <a:rPr lang="en-US" b="1" dirty="0">
                <a:solidFill>
                  <a:srgbClr val="FFFF00"/>
                </a:solidFill>
              </a:rPr>
              <a:t>Bedstraw or Carpetweed</a:t>
            </a:r>
          </a:p>
        </p:txBody>
      </p:sp>
      <p:sp>
        <p:nvSpPr>
          <p:cNvPr id="14" name="Slide Number Placeholder 13"/>
          <p:cNvSpPr>
            <a:spLocks noGrp="1"/>
          </p:cNvSpPr>
          <p:nvPr>
            <p:ph type="sldNum" sz="quarter" idx="12"/>
          </p:nvPr>
        </p:nvSpPr>
        <p:spPr/>
        <p:txBody>
          <a:bodyPr/>
          <a:lstStyle/>
          <a:p>
            <a:fld id="{DD407A6C-0FCC-40BD-976D-3BE7A11C4DA2}" type="slidenum">
              <a:rPr lang="en-US" smtClean="0"/>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a:xfrm>
            <a:off x="76200" y="244475"/>
            <a:ext cx="7467600" cy="822325"/>
          </a:xfrm>
        </p:spPr>
        <p:txBody>
          <a:bodyPr>
            <a:normAutofit fontScale="90000"/>
          </a:bodyPr>
          <a:lstStyle/>
          <a:p>
            <a:r>
              <a:rPr lang="en-US" sz="4000" b="1" dirty="0">
                <a:effectLst>
                  <a:outerShdw blurRad="38100" dist="38100" dir="2700000" algn="tl">
                    <a:srgbClr val="FFFFFF"/>
                  </a:outerShdw>
                </a:effectLst>
              </a:rPr>
              <a:t>Weeds – </a:t>
            </a:r>
            <a:r>
              <a:rPr lang="en-US" sz="4000" b="1" u="sng" dirty="0">
                <a:effectLst>
                  <a:outerShdw blurRad="38100" dist="38100" dir="2700000" algn="tl">
                    <a:srgbClr val="FFFFFF"/>
                  </a:outerShdw>
                </a:effectLst>
              </a:rPr>
              <a:t>Summer Annuals</a:t>
            </a:r>
            <a:r>
              <a:rPr lang="en-US" sz="4000" dirty="0">
                <a:solidFill>
                  <a:srgbClr val="000000"/>
                </a:solidFill>
                <a:effectLst>
                  <a:outerShdw blurRad="38100" dist="38100" dir="2700000" algn="tl">
                    <a:srgbClr val="FFFFFF"/>
                  </a:outerShdw>
                </a:effectLst>
              </a:rPr>
              <a:t/>
            </a:r>
            <a:br>
              <a:rPr lang="en-US" sz="4000" dirty="0">
                <a:solidFill>
                  <a:srgbClr val="000000"/>
                </a:solidFill>
                <a:effectLst>
                  <a:outerShdw blurRad="38100" dist="38100" dir="2700000" algn="tl">
                    <a:srgbClr val="FFFFFF"/>
                  </a:outerShdw>
                </a:effectLst>
              </a:rPr>
            </a:br>
            <a:endParaRPr lang="en-US" sz="4000" u="sng" dirty="0">
              <a:solidFill>
                <a:srgbClr val="000000"/>
              </a:solidFill>
              <a:effectLst>
                <a:outerShdw blurRad="38100" dist="38100" dir="2700000" algn="tl">
                  <a:srgbClr val="FFFFFF"/>
                </a:outerShdw>
              </a:effectLst>
            </a:endParaRPr>
          </a:p>
        </p:txBody>
      </p:sp>
      <p:pic>
        <p:nvPicPr>
          <p:cNvPr id="59408" name="Picture 16" descr="Crabgrass Smooth"/>
          <p:cNvPicPr>
            <a:picLocks noChangeAspect="1" noChangeArrowheads="1"/>
          </p:cNvPicPr>
          <p:nvPr/>
        </p:nvPicPr>
        <p:blipFill>
          <a:blip r:embed="rId2" cstate="print"/>
          <a:srcRect l="1254" r="2408"/>
          <a:stretch>
            <a:fillRect/>
          </a:stretch>
        </p:blipFill>
        <p:spPr bwMode="auto">
          <a:xfrm>
            <a:off x="0" y="3962400"/>
            <a:ext cx="3352800" cy="2895600"/>
          </a:xfrm>
          <a:prstGeom prst="rect">
            <a:avLst/>
          </a:prstGeom>
          <a:noFill/>
        </p:spPr>
      </p:pic>
      <p:pic>
        <p:nvPicPr>
          <p:cNvPr id="59410" name="Picture 18" descr="Image%2011a%20Ragweed%20Pollin">
            <a:hlinkClick r:id="rId3"/>
          </p:cNvPr>
          <p:cNvPicPr>
            <a:picLocks noChangeAspect="1" noChangeArrowheads="1"/>
          </p:cNvPicPr>
          <p:nvPr/>
        </p:nvPicPr>
        <p:blipFill>
          <a:blip r:embed="rId4" cstate="print"/>
          <a:srcRect l="16000" t="6667" r="9334" b="10001"/>
          <a:stretch>
            <a:fillRect/>
          </a:stretch>
        </p:blipFill>
        <p:spPr bwMode="auto">
          <a:xfrm>
            <a:off x="7010400" y="838200"/>
            <a:ext cx="2133600" cy="1905000"/>
          </a:xfrm>
          <a:prstGeom prst="rect">
            <a:avLst/>
          </a:prstGeom>
          <a:ln>
            <a:noFill/>
          </a:ln>
          <a:effectLst>
            <a:outerShdw blurRad="292100" dist="139700" dir="2700000" algn="tl" rotWithShape="0">
              <a:srgbClr val="333333">
                <a:alpha val="65000"/>
              </a:srgbClr>
            </a:outerShdw>
          </a:effectLst>
        </p:spPr>
      </p:pic>
      <p:pic>
        <p:nvPicPr>
          <p:cNvPr id="59414" name="Picture 22" descr="Photo by Elizabeth J. Czarapata. Click for an enlarged version.">
            <a:hlinkClick r:id="rId5"/>
          </p:cNvPr>
          <p:cNvPicPr>
            <a:picLocks noChangeAspect="1" noChangeArrowheads="1"/>
          </p:cNvPicPr>
          <p:nvPr/>
        </p:nvPicPr>
        <p:blipFill>
          <a:blip r:embed="rId6" cstate="print"/>
          <a:srcRect t="3980"/>
          <a:stretch>
            <a:fillRect/>
          </a:stretch>
        </p:blipFill>
        <p:spPr bwMode="auto">
          <a:xfrm>
            <a:off x="6103938" y="2906973"/>
            <a:ext cx="3040062" cy="3951027"/>
          </a:xfrm>
          <a:prstGeom prst="rect">
            <a:avLst/>
          </a:prstGeom>
          <a:noFill/>
        </p:spPr>
      </p:pic>
      <p:pic>
        <p:nvPicPr>
          <p:cNvPr id="59416" name="Picture 24" descr="Golden-rod_-Canadian"/>
          <p:cNvPicPr>
            <a:picLocks noChangeAspect="1" noChangeArrowheads="1"/>
          </p:cNvPicPr>
          <p:nvPr/>
        </p:nvPicPr>
        <p:blipFill>
          <a:blip r:embed="rId7" cstate="print"/>
          <a:srcRect/>
          <a:stretch>
            <a:fillRect/>
          </a:stretch>
        </p:blipFill>
        <p:spPr bwMode="auto">
          <a:xfrm>
            <a:off x="3581400" y="3581400"/>
            <a:ext cx="2457450" cy="3276600"/>
          </a:xfrm>
          <a:prstGeom prst="rect">
            <a:avLst/>
          </a:prstGeom>
          <a:noFill/>
          <a:ln w="38100" cmpd="dbl">
            <a:solidFill>
              <a:srgbClr val="FFFF00"/>
            </a:solidFill>
            <a:miter lim="800000"/>
            <a:headEnd/>
            <a:tailEnd/>
          </a:ln>
        </p:spPr>
      </p:pic>
      <p:pic>
        <p:nvPicPr>
          <p:cNvPr id="59417" name="Picture 25" descr="JSC%20980828%20Spurge%201"/>
          <p:cNvPicPr>
            <a:picLocks noChangeAspect="1" noChangeArrowheads="1"/>
          </p:cNvPicPr>
          <p:nvPr/>
        </p:nvPicPr>
        <p:blipFill>
          <a:blip r:embed="rId8" cstate="print"/>
          <a:srcRect r="41176" b="30667"/>
          <a:stretch>
            <a:fillRect/>
          </a:stretch>
        </p:blipFill>
        <p:spPr bwMode="auto">
          <a:xfrm>
            <a:off x="0" y="838200"/>
            <a:ext cx="3505200" cy="2971800"/>
          </a:xfrm>
          <a:prstGeom prst="rect">
            <a:avLst/>
          </a:prstGeom>
          <a:noFill/>
        </p:spPr>
      </p:pic>
      <p:pic>
        <p:nvPicPr>
          <p:cNvPr id="59418" name="Picture 26" descr="Common ragweed vegetative plants"/>
          <p:cNvPicPr>
            <a:picLocks noChangeAspect="1" noChangeArrowheads="1"/>
          </p:cNvPicPr>
          <p:nvPr/>
        </p:nvPicPr>
        <p:blipFill>
          <a:blip r:embed="rId9" cstate="print"/>
          <a:srcRect/>
          <a:stretch>
            <a:fillRect/>
          </a:stretch>
        </p:blipFill>
        <p:spPr bwMode="auto">
          <a:xfrm>
            <a:off x="3657600" y="838200"/>
            <a:ext cx="3390900" cy="2560638"/>
          </a:xfrm>
          <a:prstGeom prst="rect">
            <a:avLst/>
          </a:prstGeom>
          <a:ln>
            <a:noFill/>
          </a:ln>
          <a:effectLst>
            <a:outerShdw blurRad="292100" dist="139700" dir="2700000" algn="tl" rotWithShape="0">
              <a:srgbClr val="333333">
                <a:alpha val="65000"/>
              </a:srgbClr>
            </a:outerShdw>
          </a:effectLst>
        </p:spPr>
      </p:pic>
      <p:sp>
        <p:nvSpPr>
          <p:cNvPr id="59419" name="Text Box 27"/>
          <p:cNvSpPr txBox="1">
            <a:spLocks noChangeArrowheads="1"/>
          </p:cNvSpPr>
          <p:nvPr/>
        </p:nvSpPr>
        <p:spPr bwMode="auto">
          <a:xfrm>
            <a:off x="5791200" y="914400"/>
            <a:ext cx="1219200" cy="366713"/>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a:solidFill>
                  <a:srgbClr val="FFFF00"/>
                </a:solidFill>
              </a:rPr>
              <a:t>Ragweed</a:t>
            </a:r>
          </a:p>
        </p:txBody>
      </p:sp>
      <p:sp>
        <p:nvSpPr>
          <p:cNvPr id="59420" name="Text Box 28"/>
          <p:cNvSpPr txBox="1">
            <a:spLocks noChangeArrowheads="1"/>
          </p:cNvSpPr>
          <p:nvPr/>
        </p:nvSpPr>
        <p:spPr bwMode="auto">
          <a:xfrm>
            <a:off x="0" y="914400"/>
            <a:ext cx="996287" cy="366713"/>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a:solidFill>
                  <a:srgbClr val="FFFF00"/>
                </a:solidFill>
              </a:rPr>
              <a:t>Spurge</a:t>
            </a:r>
          </a:p>
        </p:txBody>
      </p:sp>
      <p:sp>
        <p:nvSpPr>
          <p:cNvPr id="59421" name="Text Box 29"/>
          <p:cNvSpPr txBox="1">
            <a:spLocks noChangeArrowheads="1"/>
          </p:cNvSpPr>
          <p:nvPr/>
        </p:nvSpPr>
        <p:spPr bwMode="auto">
          <a:xfrm>
            <a:off x="0" y="5029200"/>
            <a:ext cx="1214651" cy="366713"/>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a:solidFill>
                  <a:srgbClr val="FFFF00"/>
                </a:solidFill>
              </a:rPr>
              <a:t>Crabgrass</a:t>
            </a:r>
          </a:p>
        </p:txBody>
      </p:sp>
      <p:sp>
        <p:nvSpPr>
          <p:cNvPr id="59422" name="Text Box 30"/>
          <p:cNvSpPr txBox="1">
            <a:spLocks noChangeArrowheads="1"/>
          </p:cNvSpPr>
          <p:nvPr/>
        </p:nvSpPr>
        <p:spPr bwMode="auto">
          <a:xfrm>
            <a:off x="3810000" y="6280666"/>
            <a:ext cx="1444388" cy="369332"/>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smtClean="0"/>
              <a:t>  Goldenrod</a:t>
            </a:r>
            <a:endParaRPr lang="en-US" b="1" dirty="0"/>
          </a:p>
        </p:txBody>
      </p:sp>
      <p:pic>
        <p:nvPicPr>
          <p:cNvPr id="59424" name="Picture 32" descr="Spurge"/>
          <p:cNvPicPr>
            <a:picLocks noChangeAspect="1" noChangeArrowheads="1"/>
          </p:cNvPicPr>
          <p:nvPr/>
        </p:nvPicPr>
        <p:blipFill>
          <a:blip r:embed="rId10" cstate="print"/>
          <a:srcRect/>
          <a:stretch>
            <a:fillRect/>
          </a:stretch>
        </p:blipFill>
        <p:spPr bwMode="auto">
          <a:xfrm>
            <a:off x="1447800" y="2492375"/>
            <a:ext cx="2057400" cy="1327150"/>
          </a:xfrm>
          <a:prstGeom prst="rect">
            <a:avLst/>
          </a:prstGeom>
          <a:ln>
            <a:noFill/>
          </a:ln>
          <a:effectLst>
            <a:outerShdw blurRad="292100" dist="139700" dir="2700000" algn="tl" rotWithShape="0">
              <a:srgbClr val="333333">
                <a:alpha val="65000"/>
              </a:srgbClr>
            </a:outerShdw>
          </a:effectLst>
        </p:spPr>
      </p:pic>
      <p:sp>
        <p:nvSpPr>
          <p:cNvPr id="14" name="Text Box 27"/>
          <p:cNvSpPr txBox="1">
            <a:spLocks noChangeArrowheads="1"/>
          </p:cNvSpPr>
          <p:nvPr/>
        </p:nvSpPr>
        <p:spPr bwMode="auto">
          <a:xfrm>
            <a:off x="7758752" y="6466641"/>
            <a:ext cx="1219200" cy="366713"/>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a:solidFill>
                  <a:srgbClr val="FFFF00"/>
                </a:solidFill>
              </a:rPr>
              <a:t>Ragweed</a:t>
            </a:r>
          </a:p>
        </p:txBody>
      </p:sp>
      <p:sp>
        <p:nvSpPr>
          <p:cNvPr id="15" name="Slide Number Placeholder 14"/>
          <p:cNvSpPr>
            <a:spLocks noGrp="1"/>
          </p:cNvSpPr>
          <p:nvPr>
            <p:ph type="sldNum" sz="quarter" idx="12"/>
          </p:nvPr>
        </p:nvSpPr>
        <p:spPr/>
        <p:txBody>
          <a:bodyPr/>
          <a:lstStyle/>
          <a:p>
            <a:fld id="{DD407A6C-0FCC-40BD-976D-3BE7A11C4DA2}" type="slidenum">
              <a:rPr lang="en-US" smtClean="0"/>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3637" y="0"/>
            <a:ext cx="8747217" cy="970028"/>
          </a:xfrm>
        </p:spPr>
        <p:txBody>
          <a:bodyPr/>
          <a:lstStyle/>
          <a:p>
            <a:r>
              <a:rPr lang="en-US" b="1" dirty="0" smtClean="0">
                <a:effectLst>
                  <a:outerShdw blurRad="38100" dist="38100" dir="2700000" algn="tl">
                    <a:srgbClr val="FFFFFF"/>
                  </a:outerShdw>
                </a:effectLst>
              </a:rPr>
              <a:t>More Annuals</a:t>
            </a:r>
            <a:endParaRPr lang="en-US" b="1" dirty="0"/>
          </a:p>
        </p:txBody>
      </p:sp>
      <p:pic>
        <p:nvPicPr>
          <p:cNvPr id="4" name="Picture 1032" descr="photo of Queen Anne's lace by J.M. Schoenecker"/>
          <p:cNvPicPr>
            <a:picLocks noChangeAspect="1" noChangeArrowheads="1"/>
          </p:cNvPicPr>
          <p:nvPr/>
        </p:nvPicPr>
        <p:blipFill>
          <a:blip r:embed="rId2" cstate="print"/>
          <a:srcRect/>
          <a:stretch>
            <a:fillRect/>
          </a:stretch>
        </p:blipFill>
        <p:spPr bwMode="auto">
          <a:xfrm>
            <a:off x="0" y="1295400"/>
            <a:ext cx="2941638" cy="3200400"/>
          </a:xfrm>
          <a:prstGeom prst="rect">
            <a:avLst/>
          </a:prstGeom>
          <a:noFill/>
        </p:spPr>
      </p:pic>
      <p:sp>
        <p:nvSpPr>
          <p:cNvPr id="5" name="Text Box 1039"/>
          <p:cNvSpPr txBox="1">
            <a:spLocks noChangeArrowheads="1"/>
          </p:cNvSpPr>
          <p:nvPr/>
        </p:nvSpPr>
        <p:spPr bwMode="auto">
          <a:xfrm>
            <a:off x="0" y="1371600"/>
            <a:ext cx="2514600" cy="366713"/>
          </a:xfrm>
          <a:prstGeom prst="rect">
            <a:avLst/>
          </a:prstGeom>
          <a:noFill/>
          <a:ln w="9525">
            <a:noFill/>
            <a:miter lim="800000"/>
            <a:headEnd/>
            <a:tailEnd/>
          </a:ln>
          <a:effectLst/>
        </p:spPr>
        <p:txBody>
          <a:bodyPr>
            <a:spAutoFit/>
          </a:bodyPr>
          <a:lstStyle/>
          <a:p>
            <a:pPr>
              <a:spcBef>
                <a:spcPct val="50000"/>
              </a:spcBef>
            </a:pPr>
            <a:r>
              <a:rPr lang="en-US" b="1" dirty="0">
                <a:solidFill>
                  <a:srgbClr val="FFFF00"/>
                </a:solidFill>
              </a:rPr>
              <a:t>Queen Anne’s Lace</a:t>
            </a:r>
          </a:p>
        </p:txBody>
      </p:sp>
      <p:pic>
        <p:nvPicPr>
          <p:cNvPr id="6" name="Picture 1041" descr="aster"/>
          <p:cNvPicPr>
            <a:picLocks noChangeAspect="1" noChangeArrowheads="1"/>
          </p:cNvPicPr>
          <p:nvPr/>
        </p:nvPicPr>
        <p:blipFill>
          <a:blip r:embed="rId3" cstate="print"/>
          <a:srcRect l="28665" t="15619" r="12703" b="11496"/>
          <a:stretch>
            <a:fillRect/>
          </a:stretch>
        </p:blipFill>
        <p:spPr bwMode="auto">
          <a:xfrm>
            <a:off x="5715000" y="852985"/>
            <a:ext cx="3429000" cy="3200400"/>
          </a:xfrm>
          <a:prstGeom prst="rect">
            <a:avLst/>
          </a:prstGeom>
          <a:noFill/>
        </p:spPr>
      </p:pic>
      <p:sp>
        <p:nvSpPr>
          <p:cNvPr id="7" name="Text Box 1044"/>
          <p:cNvSpPr txBox="1">
            <a:spLocks noChangeArrowheads="1"/>
          </p:cNvSpPr>
          <p:nvPr/>
        </p:nvSpPr>
        <p:spPr bwMode="auto">
          <a:xfrm>
            <a:off x="5791200" y="900113"/>
            <a:ext cx="896203" cy="366713"/>
          </a:xfrm>
          <a:prstGeom prst="rect">
            <a:avLst/>
          </a:prstGeom>
          <a:noFill/>
          <a:ln w="9525">
            <a:noFill/>
            <a:miter lim="800000"/>
            <a:headEnd/>
            <a:tailEnd/>
          </a:ln>
          <a:effectLst/>
        </p:spPr>
        <p:txBody>
          <a:bodyPr wrap="square">
            <a:spAutoFit/>
          </a:bodyPr>
          <a:lstStyle/>
          <a:p>
            <a:pPr>
              <a:spcBef>
                <a:spcPct val="50000"/>
              </a:spcBef>
            </a:pPr>
            <a:r>
              <a:rPr lang="en-US" b="1" dirty="0">
                <a:solidFill>
                  <a:srgbClr val="FFFF00"/>
                </a:solidFill>
              </a:rPr>
              <a:t>Asters</a:t>
            </a:r>
          </a:p>
        </p:txBody>
      </p:sp>
      <p:pic>
        <p:nvPicPr>
          <p:cNvPr id="8" name="Picture 1043" descr="aster"/>
          <p:cNvPicPr>
            <a:picLocks noChangeAspect="1" noChangeArrowheads="1"/>
          </p:cNvPicPr>
          <p:nvPr/>
        </p:nvPicPr>
        <p:blipFill>
          <a:blip r:embed="rId4" cstate="print"/>
          <a:srcRect t="8351" r="9608"/>
          <a:stretch>
            <a:fillRect/>
          </a:stretch>
        </p:blipFill>
        <p:spPr bwMode="auto">
          <a:xfrm>
            <a:off x="3410803" y="1391224"/>
            <a:ext cx="2924175" cy="2225675"/>
          </a:xfrm>
          <a:prstGeom prst="rect">
            <a:avLst/>
          </a:prstGeom>
          <a:noFill/>
        </p:spPr>
      </p:pic>
      <p:pic>
        <p:nvPicPr>
          <p:cNvPr id="9" name="Picture 1048" descr="sowthistle_spiny739"/>
          <p:cNvPicPr>
            <a:picLocks noChangeAspect="1" noChangeArrowheads="1"/>
          </p:cNvPicPr>
          <p:nvPr/>
        </p:nvPicPr>
        <p:blipFill>
          <a:blip r:embed="rId5" cstate="print"/>
          <a:srcRect r="5354"/>
          <a:stretch>
            <a:fillRect/>
          </a:stretch>
        </p:blipFill>
        <p:spPr bwMode="auto">
          <a:xfrm>
            <a:off x="3052763" y="3581400"/>
            <a:ext cx="2357437" cy="3276600"/>
          </a:xfrm>
          <a:prstGeom prst="rect">
            <a:avLst/>
          </a:prstGeom>
          <a:noFill/>
        </p:spPr>
      </p:pic>
      <p:sp>
        <p:nvSpPr>
          <p:cNvPr id="10" name="Rectangle 9"/>
          <p:cNvSpPr/>
          <p:nvPr/>
        </p:nvSpPr>
        <p:spPr>
          <a:xfrm>
            <a:off x="3237585" y="6223379"/>
            <a:ext cx="2074607" cy="369332"/>
          </a:xfrm>
          <a:prstGeom prst="rect">
            <a:avLst/>
          </a:prstGeom>
          <a:solidFill>
            <a:schemeClr val="accent2"/>
          </a:solidFill>
          <a:ln>
            <a:solidFill>
              <a:schemeClr val="accent1"/>
            </a:solidFill>
          </a:ln>
        </p:spPr>
        <p:txBody>
          <a:bodyPr wrap="none">
            <a:spAutoFit/>
          </a:bodyPr>
          <a:lstStyle/>
          <a:p>
            <a:pPr>
              <a:spcBef>
                <a:spcPct val="50000"/>
              </a:spcBef>
            </a:pPr>
            <a:r>
              <a:rPr lang="en-US" b="1" dirty="0" smtClean="0">
                <a:solidFill>
                  <a:srgbClr val="FFFF00"/>
                </a:solidFill>
              </a:rPr>
              <a:t>Annual Sow Thistle</a:t>
            </a:r>
            <a:endParaRPr lang="en-US" b="1" dirty="0">
              <a:solidFill>
                <a:srgbClr val="FFFF00"/>
              </a:solidFill>
            </a:endParaRPr>
          </a:p>
        </p:txBody>
      </p:sp>
      <p:pic>
        <p:nvPicPr>
          <p:cNvPr id="11" name="Picture 1051" descr="vetch772"/>
          <p:cNvPicPr>
            <a:picLocks noChangeAspect="1" noChangeArrowheads="1"/>
          </p:cNvPicPr>
          <p:nvPr/>
        </p:nvPicPr>
        <p:blipFill>
          <a:blip r:embed="rId6" cstate="print"/>
          <a:srcRect/>
          <a:stretch>
            <a:fillRect/>
          </a:stretch>
        </p:blipFill>
        <p:spPr bwMode="auto">
          <a:xfrm>
            <a:off x="6090747" y="3729535"/>
            <a:ext cx="2850107" cy="2493844"/>
          </a:xfrm>
          <a:prstGeom prst="rect">
            <a:avLst/>
          </a:prstGeom>
          <a:noFill/>
        </p:spPr>
      </p:pic>
      <p:sp>
        <p:nvSpPr>
          <p:cNvPr id="12" name="Text Box 1052"/>
          <p:cNvSpPr txBox="1">
            <a:spLocks noChangeArrowheads="1"/>
          </p:cNvSpPr>
          <p:nvPr/>
        </p:nvSpPr>
        <p:spPr bwMode="auto">
          <a:xfrm>
            <a:off x="6882317" y="3870028"/>
            <a:ext cx="791570" cy="366713"/>
          </a:xfrm>
          <a:prstGeom prst="rect">
            <a:avLst/>
          </a:prstGeom>
          <a:noFill/>
          <a:ln w="9525">
            <a:noFill/>
            <a:miter lim="800000"/>
            <a:headEnd/>
            <a:tailEnd/>
          </a:ln>
          <a:effectLst/>
        </p:spPr>
        <p:txBody>
          <a:bodyPr wrap="square">
            <a:spAutoFit/>
          </a:bodyPr>
          <a:lstStyle/>
          <a:p>
            <a:pPr>
              <a:spcBef>
                <a:spcPct val="50000"/>
              </a:spcBef>
            </a:pPr>
            <a:r>
              <a:rPr lang="en-US" b="1" dirty="0">
                <a:solidFill>
                  <a:srgbClr val="FFFF00"/>
                </a:solidFill>
              </a:rPr>
              <a:t>Vetch</a:t>
            </a:r>
          </a:p>
        </p:txBody>
      </p:sp>
      <p:sp>
        <p:nvSpPr>
          <p:cNvPr id="13" name="Slide Number Placeholder 12"/>
          <p:cNvSpPr>
            <a:spLocks noGrp="1"/>
          </p:cNvSpPr>
          <p:nvPr>
            <p:ph type="sldNum" sz="quarter" idx="12"/>
          </p:nvPr>
        </p:nvSpPr>
        <p:spPr/>
        <p:txBody>
          <a:bodyPr/>
          <a:lstStyle/>
          <a:p>
            <a:fld id="{DD407A6C-0FCC-40BD-976D-3BE7A11C4DA2}"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228600" y="244475"/>
            <a:ext cx="4191000" cy="822325"/>
          </a:xfrm>
        </p:spPr>
        <p:txBody>
          <a:bodyPr/>
          <a:lstStyle/>
          <a:p>
            <a:pPr algn="ctr"/>
            <a:r>
              <a:rPr lang="en-US" b="1" dirty="0"/>
              <a:t>Perennial Weeds</a:t>
            </a:r>
          </a:p>
        </p:txBody>
      </p:sp>
      <p:sp>
        <p:nvSpPr>
          <p:cNvPr id="25607" name="Text Box 7"/>
          <p:cNvSpPr txBox="1">
            <a:spLocks noChangeArrowheads="1"/>
          </p:cNvSpPr>
          <p:nvPr/>
        </p:nvSpPr>
        <p:spPr bwMode="auto">
          <a:xfrm>
            <a:off x="2133600" y="4038600"/>
            <a:ext cx="2667000" cy="366713"/>
          </a:xfrm>
          <a:prstGeom prst="rect">
            <a:avLst/>
          </a:prstGeom>
          <a:noFill/>
          <a:ln w="9525">
            <a:noFill/>
            <a:miter lim="800000"/>
            <a:headEnd/>
            <a:tailEnd/>
          </a:ln>
          <a:effectLst/>
        </p:spPr>
        <p:txBody>
          <a:bodyPr>
            <a:spAutoFit/>
          </a:bodyPr>
          <a:lstStyle/>
          <a:p>
            <a:pPr algn="ctr">
              <a:spcBef>
                <a:spcPct val="50000"/>
              </a:spcBef>
            </a:pPr>
            <a:r>
              <a:rPr lang="en-US" b="1"/>
              <a:t>Purslane</a:t>
            </a:r>
          </a:p>
        </p:txBody>
      </p:sp>
      <p:sp>
        <p:nvSpPr>
          <p:cNvPr id="25615" name="Text Box 15"/>
          <p:cNvSpPr txBox="1">
            <a:spLocks noChangeArrowheads="1"/>
          </p:cNvSpPr>
          <p:nvPr/>
        </p:nvSpPr>
        <p:spPr bwMode="auto">
          <a:xfrm>
            <a:off x="6537325" y="5903913"/>
            <a:ext cx="2149475" cy="366712"/>
          </a:xfrm>
          <a:prstGeom prst="rect">
            <a:avLst/>
          </a:prstGeom>
          <a:noFill/>
          <a:ln w="9525">
            <a:noFill/>
            <a:miter lim="800000"/>
            <a:headEnd/>
            <a:tailEnd/>
          </a:ln>
          <a:effectLst/>
        </p:spPr>
        <p:txBody>
          <a:bodyPr>
            <a:spAutoFit/>
          </a:bodyPr>
          <a:lstStyle/>
          <a:p>
            <a:endParaRPr lang="en-US"/>
          </a:p>
        </p:txBody>
      </p:sp>
      <p:pic>
        <p:nvPicPr>
          <p:cNvPr id="25618" name="Picture 18" descr="Purslane Leaves and Stems"/>
          <p:cNvPicPr>
            <a:picLocks noChangeAspect="1" noChangeArrowheads="1"/>
          </p:cNvPicPr>
          <p:nvPr/>
        </p:nvPicPr>
        <p:blipFill>
          <a:blip r:embed="rId2" cstate="print"/>
          <a:srcRect/>
          <a:stretch>
            <a:fillRect/>
          </a:stretch>
        </p:blipFill>
        <p:spPr bwMode="auto">
          <a:xfrm>
            <a:off x="381000" y="1676400"/>
            <a:ext cx="3886200" cy="3171825"/>
          </a:xfrm>
          <a:prstGeom prst="rect">
            <a:avLst/>
          </a:prstGeom>
          <a:noFill/>
        </p:spPr>
      </p:pic>
      <p:sp>
        <p:nvSpPr>
          <p:cNvPr id="25620" name="Text Box 20"/>
          <p:cNvSpPr txBox="1">
            <a:spLocks noChangeArrowheads="1"/>
          </p:cNvSpPr>
          <p:nvPr/>
        </p:nvSpPr>
        <p:spPr bwMode="auto">
          <a:xfrm>
            <a:off x="2971800" y="4495800"/>
            <a:ext cx="1219200" cy="366713"/>
          </a:xfrm>
          <a:prstGeom prst="rect">
            <a:avLst/>
          </a:prstGeom>
          <a:noFill/>
          <a:ln w="9525">
            <a:noFill/>
            <a:miter lim="800000"/>
            <a:headEnd/>
            <a:tailEnd/>
          </a:ln>
          <a:effectLst/>
        </p:spPr>
        <p:txBody>
          <a:bodyPr>
            <a:spAutoFit/>
          </a:bodyPr>
          <a:lstStyle/>
          <a:p>
            <a:pPr>
              <a:spcBef>
                <a:spcPct val="50000"/>
              </a:spcBef>
            </a:pPr>
            <a:r>
              <a:rPr lang="en-US" b="1" dirty="0" err="1">
                <a:solidFill>
                  <a:srgbClr val="FFFF00"/>
                </a:solidFill>
              </a:rPr>
              <a:t>Purslane</a:t>
            </a:r>
            <a:endParaRPr lang="en-US" b="1" dirty="0">
              <a:solidFill>
                <a:srgbClr val="FFFF00"/>
              </a:solidFill>
            </a:endParaRPr>
          </a:p>
        </p:txBody>
      </p:sp>
      <p:pic>
        <p:nvPicPr>
          <p:cNvPr id="25622" name="Picture 22" descr="purslane076"/>
          <p:cNvPicPr>
            <a:picLocks noChangeAspect="1" noChangeArrowheads="1"/>
          </p:cNvPicPr>
          <p:nvPr/>
        </p:nvPicPr>
        <p:blipFill>
          <a:blip r:embed="rId3" cstate="print"/>
          <a:srcRect t="20227" r="62308" b="37387"/>
          <a:stretch>
            <a:fillRect/>
          </a:stretch>
        </p:blipFill>
        <p:spPr bwMode="auto">
          <a:xfrm>
            <a:off x="3429000" y="1219200"/>
            <a:ext cx="1508125" cy="1447800"/>
          </a:xfrm>
          <a:prstGeom prst="rect">
            <a:avLst/>
          </a:prstGeom>
          <a:noFill/>
        </p:spPr>
      </p:pic>
      <p:pic>
        <p:nvPicPr>
          <p:cNvPr id="25624" name="Picture 24" descr="Purslane"/>
          <p:cNvPicPr>
            <a:picLocks noChangeAspect="1" noChangeArrowheads="1"/>
          </p:cNvPicPr>
          <p:nvPr/>
        </p:nvPicPr>
        <p:blipFill>
          <a:blip r:embed="rId4" cstate="print"/>
          <a:srcRect l="28667" t="60667" r="42000" b="5556"/>
          <a:stretch>
            <a:fillRect/>
          </a:stretch>
        </p:blipFill>
        <p:spPr bwMode="auto">
          <a:xfrm>
            <a:off x="0" y="990600"/>
            <a:ext cx="1676400" cy="1447800"/>
          </a:xfrm>
          <a:prstGeom prst="rect">
            <a:avLst/>
          </a:prstGeom>
          <a:noFill/>
        </p:spPr>
      </p:pic>
      <p:pic>
        <p:nvPicPr>
          <p:cNvPr id="25626" name="Picture 26" descr="bermudagrass%20mature"/>
          <p:cNvPicPr>
            <a:picLocks noChangeAspect="1" noChangeArrowheads="1"/>
          </p:cNvPicPr>
          <p:nvPr/>
        </p:nvPicPr>
        <p:blipFill>
          <a:blip r:embed="rId5" cstate="print"/>
          <a:srcRect l="13792" t="10771"/>
          <a:stretch>
            <a:fillRect/>
          </a:stretch>
        </p:blipFill>
        <p:spPr bwMode="auto">
          <a:xfrm>
            <a:off x="4343400" y="3594100"/>
            <a:ext cx="4800600" cy="3263900"/>
          </a:xfrm>
          <a:prstGeom prst="rect">
            <a:avLst/>
          </a:prstGeom>
          <a:noFill/>
        </p:spPr>
      </p:pic>
      <p:sp>
        <p:nvSpPr>
          <p:cNvPr id="25627" name="Text Box 27"/>
          <p:cNvSpPr txBox="1">
            <a:spLocks noChangeArrowheads="1"/>
          </p:cNvSpPr>
          <p:nvPr/>
        </p:nvSpPr>
        <p:spPr bwMode="auto">
          <a:xfrm>
            <a:off x="4419600" y="3657600"/>
            <a:ext cx="1905000" cy="366713"/>
          </a:xfrm>
          <a:prstGeom prst="rect">
            <a:avLst/>
          </a:prstGeom>
          <a:noFill/>
          <a:ln w="9525">
            <a:noFill/>
            <a:miter lim="800000"/>
            <a:headEnd/>
            <a:tailEnd/>
          </a:ln>
          <a:effectLst/>
        </p:spPr>
        <p:txBody>
          <a:bodyPr>
            <a:spAutoFit/>
          </a:bodyPr>
          <a:lstStyle/>
          <a:p>
            <a:pPr>
              <a:spcBef>
                <a:spcPct val="50000"/>
              </a:spcBef>
            </a:pPr>
            <a:r>
              <a:rPr lang="en-US" b="1" dirty="0" err="1">
                <a:solidFill>
                  <a:srgbClr val="FFFF00"/>
                </a:solidFill>
              </a:rPr>
              <a:t>Bermudagrass</a:t>
            </a:r>
            <a:endParaRPr lang="en-US" b="1" dirty="0">
              <a:solidFill>
                <a:srgbClr val="FFFF00"/>
              </a:solidFill>
            </a:endParaRPr>
          </a:p>
        </p:txBody>
      </p:sp>
      <p:pic>
        <p:nvPicPr>
          <p:cNvPr id="25631" name="Picture 31" descr="12_dichondra"/>
          <p:cNvPicPr>
            <a:picLocks noChangeAspect="1" noChangeArrowheads="1"/>
          </p:cNvPicPr>
          <p:nvPr/>
        </p:nvPicPr>
        <p:blipFill>
          <a:blip r:embed="rId6" cstate="print"/>
          <a:srcRect b="36000"/>
          <a:stretch>
            <a:fillRect/>
          </a:stretch>
        </p:blipFill>
        <p:spPr bwMode="auto">
          <a:xfrm>
            <a:off x="0" y="4848225"/>
            <a:ext cx="1981200" cy="1889125"/>
          </a:xfrm>
          <a:prstGeom prst="rect">
            <a:avLst/>
          </a:prstGeom>
          <a:noFill/>
        </p:spPr>
      </p:pic>
      <p:pic>
        <p:nvPicPr>
          <p:cNvPr id="25633" name="Picture 33" descr="260191984425177"/>
          <p:cNvPicPr>
            <a:picLocks noChangeAspect="1" noChangeArrowheads="1"/>
          </p:cNvPicPr>
          <p:nvPr/>
        </p:nvPicPr>
        <p:blipFill>
          <a:blip r:embed="rId7" cstate="print"/>
          <a:srcRect/>
          <a:stretch>
            <a:fillRect/>
          </a:stretch>
        </p:blipFill>
        <p:spPr bwMode="auto">
          <a:xfrm>
            <a:off x="1600200" y="4960938"/>
            <a:ext cx="2514600" cy="1885950"/>
          </a:xfrm>
          <a:prstGeom prst="rect">
            <a:avLst/>
          </a:prstGeom>
          <a:noFill/>
        </p:spPr>
      </p:pic>
      <p:sp>
        <p:nvSpPr>
          <p:cNvPr id="25634" name="Text Box 34"/>
          <p:cNvSpPr txBox="1">
            <a:spLocks noChangeArrowheads="1"/>
          </p:cNvSpPr>
          <p:nvPr/>
        </p:nvSpPr>
        <p:spPr bwMode="auto">
          <a:xfrm>
            <a:off x="0" y="5105400"/>
            <a:ext cx="1600200" cy="366713"/>
          </a:xfrm>
          <a:prstGeom prst="rect">
            <a:avLst/>
          </a:prstGeom>
          <a:noFill/>
          <a:ln w="9525">
            <a:noFill/>
            <a:miter lim="800000"/>
            <a:headEnd/>
            <a:tailEnd/>
          </a:ln>
          <a:effectLst/>
        </p:spPr>
        <p:txBody>
          <a:bodyPr>
            <a:spAutoFit/>
          </a:bodyPr>
          <a:lstStyle/>
          <a:p>
            <a:pPr>
              <a:spcBef>
                <a:spcPct val="50000"/>
              </a:spcBef>
            </a:pPr>
            <a:r>
              <a:rPr lang="en-US" b="1" dirty="0" err="1">
                <a:solidFill>
                  <a:srgbClr val="FFFF00"/>
                </a:solidFill>
              </a:rPr>
              <a:t>Dichondra</a:t>
            </a:r>
            <a:endParaRPr lang="en-US" b="1" dirty="0">
              <a:solidFill>
                <a:srgbClr val="FFFF00"/>
              </a:solidFill>
            </a:endParaRPr>
          </a:p>
        </p:txBody>
      </p:sp>
      <p:pic>
        <p:nvPicPr>
          <p:cNvPr id="25636" name="Picture 36" descr="dollarweed2"/>
          <p:cNvPicPr>
            <a:picLocks noChangeAspect="1" noChangeArrowheads="1"/>
          </p:cNvPicPr>
          <p:nvPr/>
        </p:nvPicPr>
        <p:blipFill>
          <a:blip r:embed="rId8" cstate="print"/>
          <a:srcRect b="14828"/>
          <a:stretch>
            <a:fillRect/>
          </a:stretch>
        </p:blipFill>
        <p:spPr bwMode="auto">
          <a:xfrm>
            <a:off x="5105400" y="1219200"/>
            <a:ext cx="3581400" cy="2292350"/>
          </a:xfrm>
          <a:prstGeom prst="rect">
            <a:avLst/>
          </a:prstGeom>
          <a:noFill/>
        </p:spPr>
      </p:pic>
      <p:pic>
        <p:nvPicPr>
          <p:cNvPr id="25640" name="Picture 40" descr="turf"/>
          <p:cNvPicPr>
            <a:picLocks noChangeAspect="1" noChangeArrowheads="1"/>
          </p:cNvPicPr>
          <p:nvPr/>
        </p:nvPicPr>
        <p:blipFill>
          <a:blip r:embed="rId9" cstate="print"/>
          <a:srcRect l="11752" r="8566" b="17816"/>
          <a:stretch>
            <a:fillRect/>
          </a:stretch>
        </p:blipFill>
        <p:spPr bwMode="auto">
          <a:xfrm>
            <a:off x="6934200" y="304800"/>
            <a:ext cx="2209800" cy="1579563"/>
          </a:xfrm>
          <a:prstGeom prst="rect">
            <a:avLst/>
          </a:prstGeom>
          <a:noFill/>
        </p:spPr>
      </p:pic>
      <p:sp>
        <p:nvSpPr>
          <p:cNvPr id="25641" name="Text Box 41"/>
          <p:cNvSpPr txBox="1">
            <a:spLocks noChangeArrowheads="1"/>
          </p:cNvSpPr>
          <p:nvPr/>
        </p:nvSpPr>
        <p:spPr bwMode="auto">
          <a:xfrm>
            <a:off x="7086600" y="3124200"/>
            <a:ext cx="1524000" cy="366713"/>
          </a:xfrm>
          <a:prstGeom prst="rect">
            <a:avLst/>
          </a:prstGeom>
          <a:noFill/>
          <a:ln w="9525">
            <a:noFill/>
            <a:miter lim="800000"/>
            <a:headEnd/>
            <a:tailEnd/>
          </a:ln>
          <a:effectLst/>
        </p:spPr>
        <p:txBody>
          <a:bodyPr>
            <a:spAutoFit/>
          </a:bodyPr>
          <a:lstStyle/>
          <a:p>
            <a:pPr>
              <a:spcBef>
                <a:spcPct val="50000"/>
              </a:spcBef>
            </a:pPr>
            <a:r>
              <a:rPr lang="en-US" b="1" dirty="0" err="1">
                <a:solidFill>
                  <a:srgbClr val="FFFF00"/>
                </a:solidFill>
              </a:rPr>
              <a:t>Dollarweed</a:t>
            </a:r>
            <a:endParaRPr lang="en-US" b="1" dirty="0">
              <a:solidFill>
                <a:srgbClr val="FFFF00"/>
              </a:solidFill>
            </a:endParaRPr>
          </a:p>
        </p:txBody>
      </p:sp>
      <p:sp>
        <p:nvSpPr>
          <p:cNvPr id="17" name="Slide Number Placeholder 16"/>
          <p:cNvSpPr>
            <a:spLocks noGrp="1"/>
          </p:cNvSpPr>
          <p:nvPr>
            <p:ph type="sldNum" sz="quarter" idx="12"/>
          </p:nvPr>
        </p:nvSpPr>
        <p:spPr/>
        <p:txBody>
          <a:bodyPr/>
          <a:lstStyle/>
          <a:p>
            <a:fld id="{DD407A6C-0FCC-40BD-976D-3BE7A11C4DA2}" type="slidenum">
              <a:rPr lang="en-US" smtClean="0"/>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a:xfrm>
            <a:off x="177420" y="244475"/>
            <a:ext cx="6299579" cy="974725"/>
          </a:xfrm>
        </p:spPr>
        <p:txBody>
          <a:bodyPr/>
          <a:lstStyle/>
          <a:p>
            <a:r>
              <a:rPr lang="en-US" b="1" dirty="0"/>
              <a:t>Perennial Weeds</a:t>
            </a:r>
          </a:p>
        </p:txBody>
      </p:sp>
      <p:sp>
        <p:nvSpPr>
          <p:cNvPr id="64522" name="Text Box 10"/>
          <p:cNvSpPr txBox="1">
            <a:spLocks noChangeArrowheads="1"/>
          </p:cNvSpPr>
          <p:nvPr/>
        </p:nvSpPr>
        <p:spPr bwMode="auto">
          <a:xfrm>
            <a:off x="6537325" y="5903913"/>
            <a:ext cx="2149475" cy="366712"/>
          </a:xfrm>
          <a:prstGeom prst="rect">
            <a:avLst/>
          </a:prstGeom>
          <a:noFill/>
          <a:ln w="9525">
            <a:noFill/>
            <a:miter lim="800000"/>
            <a:headEnd/>
            <a:tailEnd/>
          </a:ln>
          <a:effectLst/>
        </p:spPr>
        <p:txBody>
          <a:bodyPr>
            <a:spAutoFit/>
          </a:bodyPr>
          <a:lstStyle/>
          <a:p>
            <a:endParaRPr lang="en-US"/>
          </a:p>
        </p:txBody>
      </p:sp>
      <p:pic>
        <p:nvPicPr>
          <p:cNvPr id="64525" name="Picture 13" descr="florida-betony1"/>
          <p:cNvPicPr>
            <a:picLocks noChangeAspect="1" noChangeArrowheads="1"/>
          </p:cNvPicPr>
          <p:nvPr/>
        </p:nvPicPr>
        <p:blipFill>
          <a:blip r:embed="rId2" cstate="print"/>
          <a:srcRect/>
          <a:stretch>
            <a:fillRect/>
          </a:stretch>
        </p:blipFill>
        <p:spPr bwMode="auto">
          <a:xfrm>
            <a:off x="2895600" y="1295400"/>
            <a:ext cx="2540000" cy="3200400"/>
          </a:xfrm>
          <a:prstGeom prst="rect">
            <a:avLst/>
          </a:prstGeom>
          <a:noFill/>
        </p:spPr>
      </p:pic>
      <p:sp>
        <p:nvSpPr>
          <p:cNvPr id="64526" name="Text Box 14"/>
          <p:cNvSpPr txBox="1">
            <a:spLocks noChangeArrowheads="1"/>
          </p:cNvSpPr>
          <p:nvPr/>
        </p:nvSpPr>
        <p:spPr bwMode="auto">
          <a:xfrm>
            <a:off x="2819400" y="4038600"/>
            <a:ext cx="1698009" cy="366713"/>
          </a:xfrm>
          <a:prstGeom prst="rect">
            <a:avLst/>
          </a:prstGeom>
          <a:noFill/>
          <a:ln w="9525">
            <a:noFill/>
            <a:miter lim="800000"/>
            <a:headEnd/>
            <a:tailEnd/>
          </a:ln>
          <a:effectLst/>
        </p:spPr>
        <p:txBody>
          <a:bodyPr wrap="square">
            <a:spAutoFit/>
          </a:bodyPr>
          <a:lstStyle/>
          <a:p>
            <a:pPr>
              <a:spcBef>
                <a:spcPct val="50000"/>
              </a:spcBef>
            </a:pPr>
            <a:r>
              <a:rPr lang="en-US" b="1" dirty="0">
                <a:solidFill>
                  <a:srgbClr val="FFFF00"/>
                </a:solidFill>
              </a:rPr>
              <a:t>Florida Betony</a:t>
            </a:r>
          </a:p>
        </p:txBody>
      </p:sp>
      <p:pic>
        <p:nvPicPr>
          <p:cNvPr id="64528" name="Picture 16" descr="florida-betony3"/>
          <p:cNvPicPr>
            <a:picLocks noChangeAspect="1" noChangeArrowheads="1"/>
          </p:cNvPicPr>
          <p:nvPr/>
        </p:nvPicPr>
        <p:blipFill>
          <a:blip r:embed="rId3" cstate="print"/>
          <a:srcRect l="12500" r="25000"/>
          <a:stretch>
            <a:fillRect/>
          </a:stretch>
        </p:blipFill>
        <p:spPr bwMode="auto">
          <a:xfrm>
            <a:off x="2895600" y="1295400"/>
            <a:ext cx="908050" cy="1174750"/>
          </a:xfrm>
          <a:prstGeom prst="rect">
            <a:avLst/>
          </a:prstGeom>
          <a:noFill/>
        </p:spPr>
      </p:pic>
      <p:pic>
        <p:nvPicPr>
          <p:cNvPr id="64530" name="Picture 18" descr="dallisgrass"/>
          <p:cNvPicPr>
            <a:picLocks noChangeAspect="1" noChangeArrowheads="1"/>
          </p:cNvPicPr>
          <p:nvPr/>
        </p:nvPicPr>
        <p:blipFill>
          <a:blip r:embed="rId4" cstate="print"/>
          <a:srcRect/>
          <a:stretch>
            <a:fillRect/>
          </a:stretch>
        </p:blipFill>
        <p:spPr bwMode="auto">
          <a:xfrm>
            <a:off x="5562600" y="1371600"/>
            <a:ext cx="3581400" cy="2686050"/>
          </a:xfrm>
          <a:prstGeom prst="rect">
            <a:avLst/>
          </a:prstGeom>
          <a:noFill/>
        </p:spPr>
      </p:pic>
      <p:sp>
        <p:nvSpPr>
          <p:cNvPr id="64531" name="Text Box 19"/>
          <p:cNvSpPr txBox="1">
            <a:spLocks noChangeArrowheads="1"/>
          </p:cNvSpPr>
          <p:nvPr/>
        </p:nvSpPr>
        <p:spPr bwMode="auto">
          <a:xfrm>
            <a:off x="6477000" y="3581400"/>
            <a:ext cx="2667000" cy="366713"/>
          </a:xfrm>
          <a:prstGeom prst="rect">
            <a:avLst/>
          </a:prstGeom>
          <a:noFill/>
          <a:ln w="9525">
            <a:noFill/>
            <a:miter lim="800000"/>
            <a:headEnd/>
            <a:tailEnd/>
          </a:ln>
          <a:effectLst/>
        </p:spPr>
        <p:txBody>
          <a:bodyPr>
            <a:spAutoFit/>
          </a:bodyPr>
          <a:lstStyle/>
          <a:p>
            <a:pPr algn="ctr">
              <a:spcBef>
                <a:spcPct val="50000"/>
              </a:spcBef>
            </a:pPr>
            <a:r>
              <a:rPr lang="en-US" b="1" dirty="0" err="1">
                <a:solidFill>
                  <a:srgbClr val="FFFF00"/>
                </a:solidFill>
              </a:rPr>
              <a:t>Dallisgrass</a:t>
            </a:r>
            <a:endParaRPr lang="en-US" b="1" dirty="0">
              <a:solidFill>
                <a:srgbClr val="FFFF00"/>
              </a:solidFill>
            </a:endParaRPr>
          </a:p>
        </p:txBody>
      </p:sp>
      <p:pic>
        <p:nvPicPr>
          <p:cNvPr id="64533" name="Picture 21" descr="Dallisgrass">
            <a:hlinkClick r:id="rId5"/>
          </p:cNvPr>
          <p:cNvPicPr>
            <a:picLocks noChangeAspect="1" noChangeArrowheads="1"/>
          </p:cNvPicPr>
          <p:nvPr/>
        </p:nvPicPr>
        <p:blipFill>
          <a:blip r:embed="rId6" cstate="print"/>
          <a:srcRect/>
          <a:stretch>
            <a:fillRect/>
          </a:stretch>
        </p:blipFill>
        <p:spPr bwMode="auto">
          <a:xfrm>
            <a:off x="7239000" y="457200"/>
            <a:ext cx="1905000" cy="1228725"/>
          </a:xfrm>
          <a:prstGeom prst="rect">
            <a:avLst/>
          </a:prstGeom>
          <a:noFill/>
        </p:spPr>
      </p:pic>
      <p:pic>
        <p:nvPicPr>
          <p:cNvPr id="64535" name="Picture 23" descr="weed_dandilion_lg"/>
          <p:cNvPicPr>
            <a:picLocks noChangeAspect="1" noChangeArrowheads="1"/>
          </p:cNvPicPr>
          <p:nvPr/>
        </p:nvPicPr>
        <p:blipFill>
          <a:blip r:embed="rId7" cstate="print"/>
          <a:srcRect/>
          <a:stretch>
            <a:fillRect/>
          </a:stretch>
        </p:blipFill>
        <p:spPr bwMode="auto">
          <a:xfrm>
            <a:off x="5943600" y="4191000"/>
            <a:ext cx="3200400" cy="2667000"/>
          </a:xfrm>
          <a:prstGeom prst="rect">
            <a:avLst/>
          </a:prstGeom>
          <a:noFill/>
        </p:spPr>
      </p:pic>
      <p:sp>
        <p:nvSpPr>
          <p:cNvPr id="64537" name="Text Box 25"/>
          <p:cNvSpPr txBox="1">
            <a:spLocks noChangeArrowheads="1"/>
          </p:cNvSpPr>
          <p:nvPr/>
        </p:nvSpPr>
        <p:spPr bwMode="auto">
          <a:xfrm>
            <a:off x="7924800" y="6491288"/>
            <a:ext cx="1219200" cy="366712"/>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a:solidFill>
                  <a:srgbClr val="FFFF00"/>
                </a:solidFill>
              </a:rPr>
              <a:t>Dandelion</a:t>
            </a:r>
          </a:p>
        </p:txBody>
      </p:sp>
      <p:pic>
        <p:nvPicPr>
          <p:cNvPr id="64539" name="Picture 27" descr="weed_cinquefoil_lg"/>
          <p:cNvPicPr>
            <a:picLocks noChangeAspect="1" noChangeArrowheads="1"/>
          </p:cNvPicPr>
          <p:nvPr/>
        </p:nvPicPr>
        <p:blipFill>
          <a:blip r:embed="rId8" cstate="print"/>
          <a:srcRect/>
          <a:stretch>
            <a:fillRect/>
          </a:stretch>
        </p:blipFill>
        <p:spPr bwMode="auto">
          <a:xfrm>
            <a:off x="2971800" y="4691063"/>
            <a:ext cx="2895600" cy="2166937"/>
          </a:xfrm>
          <a:prstGeom prst="rect">
            <a:avLst/>
          </a:prstGeom>
          <a:noFill/>
        </p:spPr>
      </p:pic>
      <p:sp>
        <p:nvSpPr>
          <p:cNvPr id="64540" name="Text Box 28"/>
          <p:cNvSpPr txBox="1">
            <a:spLocks noChangeArrowheads="1"/>
          </p:cNvSpPr>
          <p:nvPr/>
        </p:nvSpPr>
        <p:spPr bwMode="auto">
          <a:xfrm>
            <a:off x="3810000" y="6477000"/>
            <a:ext cx="19812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64541" name="Text Box 29"/>
          <p:cNvSpPr txBox="1">
            <a:spLocks noChangeArrowheads="1"/>
          </p:cNvSpPr>
          <p:nvPr/>
        </p:nvSpPr>
        <p:spPr bwMode="auto">
          <a:xfrm>
            <a:off x="3962400" y="6491288"/>
            <a:ext cx="2057400" cy="366712"/>
          </a:xfrm>
          <a:prstGeom prst="rect">
            <a:avLst/>
          </a:prstGeom>
          <a:solidFill>
            <a:schemeClr val="accent2"/>
          </a:solidFill>
          <a:ln w="9525">
            <a:noFill/>
            <a:miter lim="800000"/>
            <a:headEnd/>
            <a:tailEnd/>
          </a:ln>
          <a:effectLst/>
        </p:spPr>
        <p:txBody>
          <a:bodyPr>
            <a:spAutoFit/>
          </a:bodyPr>
          <a:lstStyle/>
          <a:p>
            <a:pPr>
              <a:spcBef>
                <a:spcPct val="50000"/>
              </a:spcBef>
            </a:pPr>
            <a:r>
              <a:rPr lang="en-US" b="1" dirty="0">
                <a:solidFill>
                  <a:srgbClr val="FFFF00"/>
                </a:solidFill>
              </a:rPr>
              <a:t>Wild Strawberry</a:t>
            </a:r>
          </a:p>
        </p:txBody>
      </p:sp>
      <p:pic>
        <p:nvPicPr>
          <p:cNvPr id="64543" name="Picture 31" descr="purple_nutsedge"/>
          <p:cNvPicPr>
            <a:picLocks noChangeAspect="1" noChangeArrowheads="1"/>
          </p:cNvPicPr>
          <p:nvPr/>
        </p:nvPicPr>
        <p:blipFill>
          <a:blip r:embed="rId9" cstate="print"/>
          <a:srcRect/>
          <a:stretch>
            <a:fillRect/>
          </a:stretch>
        </p:blipFill>
        <p:spPr bwMode="auto">
          <a:xfrm>
            <a:off x="0" y="1371600"/>
            <a:ext cx="2763838" cy="3629025"/>
          </a:xfrm>
          <a:prstGeom prst="rect">
            <a:avLst/>
          </a:prstGeom>
          <a:noFill/>
        </p:spPr>
      </p:pic>
      <p:sp>
        <p:nvSpPr>
          <p:cNvPr id="64544" name="Text Box 32"/>
          <p:cNvSpPr txBox="1">
            <a:spLocks noChangeArrowheads="1"/>
          </p:cNvSpPr>
          <p:nvPr/>
        </p:nvSpPr>
        <p:spPr bwMode="auto">
          <a:xfrm>
            <a:off x="0" y="1447800"/>
            <a:ext cx="1255594" cy="646331"/>
          </a:xfrm>
          <a:prstGeom prst="rect">
            <a:avLst/>
          </a:prstGeom>
          <a:solidFill>
            <a:schemeClr val="accent2"/>
          </a:solidFill>
          <a:ln w="9525">
            <a:noFill/>
            <a:miter lim="800000"/>
            <a:headEnd/>
            <a:tailEnd/>
          </a:ln>
          <a:effectLst/>
        </p:spPr>
        <p:txBody>
          <a:bodyPr wrap="square">
            <a:spAutoFit/>
          </a:bodyPr>
          <a:lstStyle/>
          <a:p>
            <a:pPr algn="ctr">
              <a:spcBef>
                <a:spcPct val="50000"/>
              </a:spcBef>
            </a:pPr>
            <a:r>
              <a:rPr lang="en-US" b="1" dirty="0">
                <a:solidFill>
                  <a:srgbClr val="FFFF00"/>
                </a:solidFill>
              </a:rPr>
              <a:t>Purple </a:t>
            </a:r>
            <a:r>
              <a:rPr lang="en-US" b="1" dirty="0" err="1">
                <a:solidFill>
                  <a:srgbClr val="FFFF00"/>
                </a:solidFill>
              </a:rPr>
              <a:t>Nutsedge</a:t>
            </a:r>
            <a:endParaRPr lang="en-US" b="1" dirty="0">
              <a:solidFill>
                <a:srgbClr val="FFFF00"/>
              </a:solidFill>
            </a:endParaRPr>
          </a:p>
        </p:txBody>
      </p:sp>
      <p:pic>
        <p:nvPicPr>
          <p:cNvPr id="64546" name="Picture 34" descr="yellownutsedge3">
            <a:hlinkClick r:id="rId10"/>
          </p:cNvPr>
          <p:cNvPicPr>
            <a:picLocks noChangeAspect="1" noChangeArrowheads="1"/>
          </p:cNvPicPr>
          <p:nvPr/>
        </p:nvPicPr>
        <p:blipFill>
          <a:blip r:embed="rId11" cstate="print"/>
          <a:srcRect/>
          <a:stretch>
            <a:fillRect/>
          </a:stretch>
        </p:blipFill>
        <p:spPr bwMode="auto">
          <a:xfrm>
            <a:off x="0" y="4191000"/>
            <a:ext cx="781050" cy="1047750"/>
          </a:xfrm>
          <a:prstGeom prst="rect">
            <a:avLst/>
          </a:prstGeom>
          <a:noFill/>
        </p:spPr>
      </p:pic>
      <p:pic>
        <p:nvPicPr>
          <p:cNvPr id="64548" name="Picture 36" descr="purple"/>
          <p:cNvPicPr>
            <a:picLocks noChangeAspect="1" noChangeArrowheads="1"/>
          </p:cNvPicPr>
          <p:nvPr/>
        </p:nvPicPr>
        <p:blipFill>
          <a:blip r:embed="rId12" cstate="print"/>
          <a:srcRect/>
          <a:stretch>
            <a:fillRect/>
          </a:stretch>
        </p:blipFill>
        <p:spPr bwMode="auto">
          <a:xfrm>
            <a:off x="838200" y="4953000"/>
            <a:ext cx="1581150" cy="1714500"/>
          </a:xfrm>
          <a:prstGeom prst="rect">
            <a:avLst/>
          </a:prstGeom>
          <a:noFill/>
        </p:spPr>
      </p:pic>
      <p:sp>
        <p:nvSpPr>
          <p:cNvPr id="19" name="Slide Number Placeholder 18"/>
          <p:cNvSpPr>
            <a:spLocks noGrp="1"/>
          </p:cNvSpPr>
          <p:nvPr>
            <p:ph type="sldNum" sz="quarter" idx="12"/>
          </p:nvPr>
        </p:nvSpPr>
        <p:spPr/>
        <p:txBody>
          <a:bodyPr/>
          <a:lstStyle/>
          <a:p>
            <a:fld id="{DD407A6C-0FCC-40BD-976D-3BE7A11C4DA2}" type="slidenum">
              <a:rPr lang="en-US" smtClean="0"/>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672022"/>
            <a:ext cx="6507413" cy="4454142"/>
          </a:xfrm>
        </p:spPr>
        <p:txBody>
          <a:bodyPr/>
          <a:lstStyle/>
          <a:p>
            <a:pPr>
              <a:spcBef>
                <a:spcPct val="50000"/>
              </a:spcBef>
            </a:pPr>
            <a:r>
              <a:rPr lang="en-US" b="1" dirty="0" smtClean="0">
                <a:solidFill>
                  <a:schemeClr val="tx1"/>
                </a:solidFill>
              </a:rPr>
              <a:t>Disease Agents cause disease in plants and animals.  They include:</a:t>
            </a:r>
          </a:p>
          <a:p>
            <a:pPr lvl="2">
              <a:spcBef>
                <a:spcPct val="50000"/>
              </a:spcBef>
              <a:buFontTx/>
              <a:buChar char="•"/>
            </a:pPr>
            <a:r>
              <a:rPr lang="en-US" sz="3600" dirty="0" smtClean="0">
                <a:solidFill>
                  <a:srgbClr val="500000"/>
                </a:solidFill>
              </a:rPr>
              <a:t> Bacteria</a:t>
            </a:r>
          </a:p>
          <a:p>
            <a:pPr lvl="3">
              <a:spcBef>
                <a:spcPct val="50000"/>
              </a:spcBef>
              <a:buFontTx/>
              <a:buChar char="•"/>
            </a:pPr>
            <a:r>
              <a:rPr lang="en-US" sz="3600" dirty="0" smtClean="0">
                <a:solidFill>
                  <a:srgbClr val="500000"/>
                </a:solidFill>
              </a:rPr>
              <a:t> Fungi</a:t>
            </a:r>
          </a:p>
          <a:p>
            <a:pPr lvl="4">
              <a:spcBef>
                <a:spcPct val="50000"/>
              </a:spcBef>
              <a:buFontTx/>
              <a:buChar char="•"/>
            </a:pPr>
            <a:r>
              <a:rPr lang="en-US" sz="3600" dirty="0" smtClean="0">
                <a:solidFill>
                  <a:srgbClr val="500000"/>
                </a:solidFill>
              </a:rPr>
              <a:t> Viruses</a:t>
            </a:r>
          </a:p>
          <a:p>
            <a:endParaRPr lang="en-US" dirty="0"/>
          </a:p>
        </p:txBody>
      </p:sp>
      <p:sp>
        <p:nvSpPr>
          <p:cNvPr id="4" name="WordArt 2"/>
          <p:cNvSpPr>
            <a:spLocks noChangeArrowheads="1" noChangeShapeType="1" noTextEdit="1"/>
          </p:cNvSpPr>
          <p:nvPr/>
        </p:nvSpPr>
        <p:spPr bwMode="auto">
          <a:xfrm>
            <a:off x="304800" y="341194"/>
            <a:ext cx="4403678" cy="1089546"/>
          </a:xfrm>
          <a:prstGeom prst="rect">
            <a:avLst/>
          </a:prstGeom>
        </p:spPr>
        <p:txBody>
          <a:bodyPr wrap="none" fromWordArt="1">
            <a:prstTxWarp prst="textDeflate">
              <a:avLst>
                <a:gd name="adj" fmla="val 26227"/>
              </a:avLst>
            </a:prstTxWarp>
          </a:bodyPr>
          <a:lstStyle/>
          <a:p>
            <a:pPr algn="ctr"/>
            <a:r>
              <a:rPr lang="en-US" sz="3600" kern="10" dirty="0">
                <a:ln w="9525">
                  <a:solidFill>
                    <a:srgbClr val="000000"/>
                  </a:solidFill>
                  <a:round/>
                  <a:headEnd/>
                  <a:tailEnd/>
                </a:ln>
                <a:solidFill>
                  <a:srgbClr val="500000"/>
                </a:solidFill>
                <a:latin typeface="Impact"/>
              </a:rPr>
              <a:t>Disease Agents</a:t>
            </a:r>
          </a:p>
        </p:txBody>
      </p:sp>
      <p:pic>
        <p:nvPicPr>
          <p:cNvPr id="5" name="Picture 5" descr="fireblight"/>
          <p:cNvPicPr>
            <a:picLocks noChangeAspect="1" noChangeArrowheads="1"/>
          </p:cNvPicPr>
          <p:nvPr/>
        </p:nvPicPr>
        <p:blipFill>
          <a:blip r:embed="rId2" cstate="print"/>
          <a:srcRect/>
          <a:stretch>
            <a:fillRect/>
          </a:stretch>
        </p:blipFill>
        <p:spPr bwMode="auto">
          <a:xfrm>
            <a:off x="7239000" y="755176"/>
            <a:ext cx="1905000" cy="2451100"/>
          </a:xfrm>
          <a:prstGeom prst="rect">
            <a:avLst/>
          </a:prstGeom>
          <a:ln>
            <a:noFill/>
          </a:ln>
          <a:effectLst>
            <a:outerShdw blurRad="292100" dist="139700" dir="2700000" algn="tl" rotWithShape="0">
              <a:srgbClr val="333333">
                <a:alpha val="65000"/>
              </a:srgbClr>
            </a:outerShdw>
          </a:effectLst>
        </p:spPr>
      </p:pic>
      <p:sp>
        <p:nvSpPr>
          <p:cNvPr id="6" name="Text Box 6"/>
          <p:cNvSpPr txBox="1">
            <a:spLocks noChangeArrowheads="1"/>
          </p:cNvSpPr>
          <p:nvPr/>
        </p:nvSpPr>
        <p:spPr bwMode="auto">
          <a:xfrm>
            <a:off x="7239000" y="3206276"/>
            <a:ext cx="1905000" cy="915988"/>
          </a:xfrm>
          <a:prstGeom prst="rect">
            <a:avLst/>
          </a:prstGeom>
          <a:solidFill>
            <a:schemeClr val="accent2"/>
          </a:solidFill>
          <a:ln w="9525">
            <a:noFill/>
            <a:miter lim="800000"/>
            <a:headEnd/>
            <a:tailEnd/>
          </a:ln>
          <a:effectLst/>
        </p:spPr>
        <p:txBody>
          <a:bodyPr wrap="square">
            <a:spAutoFit/>
          </a:bodyPr>
          <a:lstStyle/>
          <a:p>
            <a:pPr algn="ctr">
              <a:spcBef>
                <a:spcPct val="50000"/>
              </a:spcBef>
            </a:pPr>
            <a:r>
              <a:rPr lang="en-US" b="1" dirty="0">
                <a:solidFill>
                  <a:srgbClr val="500000"/>
                </a:solidFill>
              </a:rPr>
              <a:t>Fire Blight is a bacterial disease of fruit trees.</a:t>
            </a:r>
          </a:p>
        </p:txBody>
      </p:sp>
      <p:pic>
        <p:nvPicPr>
          <p:cNvPr id="7" name="Picture 7" descr="Disease Triangle"/>
          <p:cNvPicPr>
            <a:picLocks noChangeAspect="1" noChangeArrowheads="1"/>
          </p:cNvPicPr>
          <p:nvPr/>
        </p:nvPicPr>
        <p:blipFill>
          <a:blip r:embed="rId3" cstate="print"/>
          <a:srcRect/>
          <a:stretch>
            <a:fillRect/>
          </a:stretch>
        </p:blipFill>
        <p:spPr bwMode="auto">
          <a:xfrm>
            <a:off x="3581400" y="3492879"/>
            <a:ext cx="3657600" cy="3159125"/>
          </a:xfrm>
          <a:prstGeom prst="rect">
            <a:avLst/>
          </a:prstGeom>
          <a:noFill/>
        </p:spPr>
      </p:pic>
      <p:sp>
        <p:nvSpPr>
          <p:cNvPr id="8" name="Text Box 8"/>
          <p:cNvSpPr txBox="1">
            <a:spLocks noChangeArrowheads="1"/>
          </p:cNvSpPr>
          <p:nvPr/>
        </p:nvSpPr>
        <p:spPr bwMode="auto">
          <a:xfrm>
            <a:off x="4872251" y="4998243"/>
            <a:ext cx="1073623" cy="369332"/>
          </a:xfrm>
          <a:prstGeom prst="rect">
            <a:avLst/>
          </a:prstGeom>
          <a:noFill/>
          <a:ln w="9525">
            <a:noFill/>
            <a:miter lim="800000"/>
            <a:headEnd/>
            <a:tailEnd/>
          </a:ln>
          <a:effectLst/>
        </p:spPr>
        <p:txBody>
          <a:bodyPr wrap="square">
            <a:spAutoFit/>
          </a:bodyPr>
          <a:lstStyle/>
          <a:p>
            <a:pPr>
              <a:spcBef>
                <a:spcPct val="50000"/>
              </a:spcBef>
            </a:pPr>
            <a:r>
              <a:rPr lang="en-US" b="1" dirty="0" smtClean="0">
                <a:solidFill>
                  <a:srgbClr val="FFFF00"/>
                </a:solidFill>
              </a:rPr>
              <a:t> </a:t>
            </a:r>
            <a:r>
              <a:rPr lang="en-US" b="1" u="sng" dirty="0" smtClean="0">
                <a:solidFill>
                  <a:srgbClr val="FFFF00"/>
                </a:solidFill>
              </a:rPr>
              <a:t>Disease</a:t>
            </a:r>
            <a:endParaRPr lang="en-US" b="1" u="sng" dirty="0">
              <a:solidFill>
                <a:srgbClr val="FFFF00"/>
              </a:solidFill>
            </a:endParaRPr>
          </a:p>
        </p:txBody>
      </p:sp>
      <p:sp>
        <p:nvSpPr>
          <p:cNvPr id="9" name="Slide Number Placeholder 8"/>
          <p:cNvSpPr>
            <a:spLocks noGrp="1"/>
          </p:cNvSpPr>
          <p:nvPr>
            <p:ph type="sldNum" sz="quarter" idx="12"/>
          </p:nvPr>
        </p:nvSpPr>
        <p:spPr/>
        <p:txBody>
          <a:bodyPr/>
          <a:lstStyle/>
          <a:p>
            <a:fld id="{DD407A6C-0FCC-40BD-976D-3BE7A11C4DA2}"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rrowheads="1"/>
          </p:cNvSpPr>
          <p:nvPr>
            <p:ph type="title"/>
          </p:nvPr>
        </p:nvSpPr>
        <p:spPr>
          <a:xfrm>
            <a:off x="313899" y="304800"/>
            <a:ext cx="8068101" cy="841612"/>
          </a:xfrm>
        </p:spPr>
        <p:txBody>
          <a:bodyPr>
            <a:normAutofit/>
          </a:bodyPr>
          <a:lstStyle/>
          <a:p>
            <a:r>
              <a:rPr lang="en-US" b="1" dirty="0">
                <a:effectLst>
                  <a:outerShdw blurRad="38100" dist="38100" dir="2700000" algn="tl">
                    <a:srgbClr val="FFFFFF"/>
                  </a:outerShdw>
                </a:effectLst>
              </a:rPr>
              <a:t>Powdery </a:t>
            </a:r>
            <a:r>
              <a:rPr lang="en-US" b="1" dirty="0" smtClean="0">
                <a:effectLst>
                  <a:outerShdw blurRad="38100" dist="38100" dir="2700000" algn="tl">
                    <a:srgbClr val="FFFFFF"/>
                  </a:outerShdw>
                </a:effectLst>
              </a:rPr>
              <a:t>Mildew </a:t>
            </a:r>
            <a:r>
              <a:rPr lang="en-US" sz="2800" b="0" dirty="0" smtClean="0"/>
              <a:t>(</a:t>
            </a:r>
            <a:r>
              <a:rPr lang="en-US" sz="2800" b="0" dirty="0"/>
              <a:t>fungus)</a:t>
            </a:r>
            <a:endParaRPr lang="en-US" b="0" dirty="0"/>
          </a:p>
        </p:txBody>
      </p:sp>
      <p:sp>
        <p:nvSpPr>
          <p:cNvPr id="115715" name="Rectangle 3"/>
          <p:cNvSpPr>
            <a:spLocks noGrp="1" noRot="1" noChangeArrowheads="1"/>
          </p:cNvSpPr>
          <p:nvPr>
            <p:ph idx="1"/>
          </p:nvPr>
        </p:nvSpPr>
        <p:spPr>
          <a:xfrm>
            <a:off x="609600" y="1371600"/>
            <a:ext cx="5900382" cy="5029200"/>
          </a:xfrm>
        </p:spPr>
        <p:txBody>
          <a:bodyPr/>
          <a:lstStyle/>
          <a:p>
            <a:pPr>
              <a:lnSpc>
                <a:spcPct val="90000"/>
              </a:lnSpc>
              <a:buClr>
                <a:srgbClr val="FF9900"/>
              </a:buClr>
              <a:buSzPct val="95000"/>
              <a:buFont typeface="Wingdings" pitchFamily="2" charset="2"/>
              <a:buChar char="q"/>
            </a:pPr>
            <a:r>
              <a:rPr lang="en-US" b="1" dirty="0" smtClean="0">
                <a:solidFill>
                  <a:schemeClr val="tx1"/>
                </a:solidFill>
              </a:rPr>
              <a:t>Common Hosts</a:t>
            </a:r>
          </a:p>
          <a:p>
            <a:pPr lvl="1">
              <a:lnSpc>
                <a:spcPct val="90000"/>
              </a:lnSpc>
              <a:buClr>
                <a:srgbClr val="FF9900"/>
              </a:buClr>
              <a:buSzPct val="95000"/>
            </a:pPr>
            <a:r>
              <a:rPr lang="en-US" dirty="0" err="1" smtClean="0">
                <a:solidFill>
                  <a:srgbClr val="500000"/>
                </a:solidFill>
              </a:rPr>
              <a:t>Crapemyrtle</a:t>
            </a:r>
            <a:r>
              <a:rPr lang="en-US" dirty="0">
                <a:solidFill>
                  <a:srgbClr val="500000"/>
                </a:solidFill>
              </a:rPr>
              <a:t>, </a:t>
            </a:r>
            <a:r>
              <a:rPr lang="en-US" dirty="0" err="1">
                <a:solidFill>
                  <a:srgbClr val="500000"/>
                </a:solidFill>
              </a:rPr>
              <a:t>Euonymous</a:t>
            </a:r>
            <a:r>
              <a:rPr lang="en-US" dirty="0">
                <a:solidFill>
                  <a:srgbClr val="500000"/>
                </a:solidFill>
              </a:rPr>
              <a:t>, Rose, Dogwood</a:t>
            </a:r>
          </a:p>
          <a:p>
            <a:pPr>
              <a:lnSpc>
                <a:spcPct val="90000"/>
              </a:lnSpc>
              <a:buClr>
                <a:srgbClr val="FF9900"/>
              </a:buClr>
              <a:buSzPct val="95000"/>
              <a:buFont typeface="Wingdings" pitchFamily="2" charset="2"/>
              <a:buChar char="q"/>
            </a:pPr>
            <a:endParaRPr lang="en-US" b="1" dirty="0" smtClean="0">
              <a:solidFill>
                <a:schemeClr val="bg1"/>
              </a:solidFill>
            </a:endParaRPr>
          </a:p>
          <a:p>
            <a:pPr>
              <a:lnSpc>
                <a:spcPct val="90000"/>
              </a:lnSpc>
              <a:buClr>
                <a:srgbClr val="FF9900"/>
              </a:buClr>
              <a:buSzPct val="95000"/>
              <a:buFont typeface="Wingdings" pitchFamily="2" charset="2"/>
              <a:buChar char="q"/>
            </a:pPr>
            <a:r>
              <a:rPr lang="en-US" b="1" dirty="0" smtClean="0">
                <a:solidFill>
                  <a:schemeClr val="tx1"/>
                </a:solidFill>
              </a:rPr>
              <a:t>Symptoms	</a:t>
            </a:r>
          </a:p>
          <a:p>
            <a:pPr lvl="1">
              <a:lnSpc>
                <a:spcPct val="90000"/>
              </a:lnSpc>
              <a:buClr>
                <a:srgbClr val="FF9900"/>
              </a:buClr>
              <a:buSzPct val="95000"/>
            </a:pPr>
            <a:r>
              <a:rPr lang="en-US" dirty="0" smtClean="0">
                <a:solidFill>
                  <a:srgbClr val="500000"/>
                </a:solidFill>
              </a:rPr>
              <a:t>White </a:t>
            </a:r>
            <a:r>
              <a:rPr lang="en-US" dirty="0">
                <a:solidFill>
                  <a:srgbClr val="500000"/>
                </a:solidFill>
              </a:rPr>
              <a:t>“fuzzy patches” </a:t>
            </a:r>
            <a:r>
              <a:rPr lang="en-US" dirty="0" smtClean="0">
                <a:solidFill>
                  <a:srgbClr val="500000"/>
                </a:solidFill>
              </a:rPr>
              <a:t>on  </a:t>
            </a:r>
            <a:r>
              <a:rPr lang="en-US" dirty="0">
                <a:solidFill>
                  <a:srgbClr val="500000"/>
                </a:solidFill>
              </a:rPr>
              <a:t>plant </a:t>
            </a:r>
            <a:r>
              <a:rPr lang="en-US" dirty="0" smtClean="0">
                <a:solidFill>
                  <a:srgbClr val="500000"/>
                </a:solidFill>
              </a:rPr>
              <a:t> surfaces</a:t>
            </a:r>
            <a:r>
              <a:rPr lang="en-US" dirty="0">
                <a:solidFill>
                  <a:srgbClr val="500000"/>
                </a:solidFill>
              </a:rPr>
              <a:t>, mostly aesthetic</a:t>
            </a:r>
          </a:p>
          <a:p>
            <a:pPr>
              <a:lnSpc>
                <a:spcPct val="90000"/>
              </a:lnSpc>
              <a:buClr>
                <a:srgbClr val="FF9900"/>
              </a:buClr>
              <a:buSzPct val="95000"/>
              <a:buFont typeface="Wingdings" pitchFamily="2" charset="2"/>
              <a:buChar char="q"/>
            </a:pPr>
            <a:endParaRPr lang="en-US" b="1" dirty="0" smtClean="0">
              <a:solidFill>
                <a:schemeClr val="bg1"/>
              </a:solidFill>
            </a:endParaRPr>
          </a:p>
          <a:p>
            <a:pPr>
              <a:lnSpc>
                <a:spcPct val="90000"/>
              </a:lnSpc>
              <a:buClr>
                <a:srgbClr val="FF9900"/>
              </a:buClr>
              <a:buSzPct val="95000"/>
              <a:buFont typeface="Wingdings" pitchFamily="2" charset="2"/>
              <a:buChar char="q"/>
            </a:pPr>
            <a:r>
              <a:rPr lang="en-US" b="1" dirty="0" smtClean="0">
                <a:solidFill>
                  <a:schemeClr val="tx1"/>
                </a:solidFill>
              </a:rPr>
              <a:t>Control</a:t>
            </a:r>
          </a:p>
          <a:p>
            <a:pPr lvl="1">
              <a:lnSpc>
                <a:spcPct val="90000"/>
              </a:lnSpc>
              <a:buClr>
                <a:srgbClr val="FF9900"/>
              </a:buClr>
              <a:buSzPct val="95000"/>
            </a:pPr>
            <a:r>
              <a:rPr lang="en-US" dirty="0" smtClean="0">
                <a:solidFill>
                  <a:srgbClr val="500000"/>
                </a:solidFill>
              </a:rPr>
              <a:t>Use resistant varieties</a:t>
            </a:r>
            <a:r>
              <a:rPr lang="en-US" dirty="0">
                <a:solidFill>
                  <a:srgbClr val="500000"/>
                </a:solidFill>
              </a:rPr>
              <a:t>, avoid </a:t>
            </a:r>
            <a:r>
              <a:rPr lang="en-US" dirty="0" smtClean="0">
                <a:solidFill>
                  <a:srgbClr val="500000"/>
                </a:solidFill>
              </a:rPr>
              <a:t>wetting,  use sanitation</a:t>
            </a:r>
            <a:r>
              <a:rPr lang="en-US" dirty="0">
                <a:solidFill>
                  <a:srgbClr val="500000"/>
                </a:solidFill>
              </a:rPr>
              <a:t>, </a:t>
            </a:r>
            <a:endParaRPr lang="en-US" dirty="0" smtClean="0">
              <a:solidFill>
                <a:srgbClr val="500000"/>
              </a:solidFill>
            </a:endParaRPr>
          </a:p>
          <a:p>
            <a:pPr lvl="1">
              <a:lnSpc>
                <a:spcPct val="90000"/>
              </a:lnSpc>
              <a:buClr>
                <a:srgbClr val="FF9900"/>
              </a:buClr>
              <a:buSzPct val="95000"/>
            </a:pPr>
            <a:r>
              <a:rPr lang="en-US" dirty="0" smtClean="0">
                <a:solidFill>
                  <a:srgbClr val="500000"/>
                </a:solidFill>
              </a:rPr>
              <a:t>Chemicals: </a:t>
            </a:r>
            <a:r>
              <a:rPr lang="en-US" dirty="0" err="1" smtClean="0">
                <a:solidFill>
                  <a:srgbClr val="500000"/>
                </a:solidFill>
              </a:rPr>
              <a:t>Myclobutanil</a:t>
            </a:r>
            <a:r>
              <a:rPr lang="en-US" dirty="0">
                <a:solidFill>
                  <a:srgbClr val="500000"/>
                </a:solidFill>
              </a:rPr>
              <a:t>, </a:t>
            </a:r>
            <a:r>
              <a:rPr lang="en-US" dirty="0" err="1">
                <a:solidFill>
                  <a:srgbClr val="500000"/>
                </a:solidFill>
              </a:rPr>
              <a:t>Propiconazole</a:t>
            </a:r>
            <a:r>
              <a:rPr lang="en-US" dirty="0">
                <a:solidFill>
                  <a:srgbClr val="500000"/>
                </a:solidFill>
              </a:rPr>
              <a:t>, </a:t>
            </a:r>
            <a:r>
              <a:rPr lang="en-US" dirty="0" err="1">
                <a:solidFill>
                  <a:srgbClr val="500000"/>
                </a:solidFill>
              </a:rPr>
              <a:t>Triforine</a:t>
            </a:r>
            <a:r>
              <a:rPr lang="en-US" dirty="0">
                <a:solidFill>
                  <a:srgbClr val="500000"/>
                </a:solidFill>
              </a:rPr>
              <a:t>, 	</a:t>
            </a:r>
            <a:r>
              <a:rPr lang="en-US" dirty="0" err="1">
                <a:solidFill>
                  <a:srgbClr val="500000"/>
                </a:solidFill>
              </a:rPr>
              <a:t>Triadimefon</a:t>
            </a:r>
            <a:endParaRPr lang="en-US" dirty="0">
              <a:solidFill>
                <a:srgbClr val="500000"/>
              </a:solidFill>
            </a:endParaRPr>
          </a:p>
        </p:txBody>
      </p:sp>
      <p:pic>
        <p:nvPicPr>
          <p:cNvPr id="20482" name="Picture 2" descr="http://santarosa.ifas.ufl.edu/images/powdery5_000.jpg"/>
          <p:cNvPicPr>
            <a:picLocks noChangeAspect="1" noChangeArrowheads="1"/>
          </p:cNvPicPr>
          <p:nvPr/>
        </p:nvPicPr>
        <p:blipFill>
          <a:blip r:embed="rId2" cstate="print"/>
          <a:srcRect/>
          <a:stretch>
            <a:fillRect/>
          </a:stretch>
        </p:blipFill>
        <p:spPr bwMode="auto">
          <a:xfrm>
            <a:off x="5794170" y="914400"/>
            <a:ext cx="3349830" cy="2499246"/>
          </a:xfrm>
          <a:prstGeom prst="rect">
            <a:avLst/>
          </a:prstGeom>
          <a:ln>
            <a:noFill/>
          </a:ln>
          <a:effectLst>
            <a:outerShdw blurRad="292100" dist="139700" dir="2700000" algn="tl" rotWithShape="0">
              <a:srgbClr val="333333">
                <a:alpha val="65000"/>
              </a:srgbClr>
            </a:outerShdw>
          </a:effectLst>
        </p:spPr>
      </p:pic>
      <p:pic>
        <p:nvPicPr>
          <p:cNvPr id="20484" name="Picture 4" descr="http://www.psmicrographs.co.uk/_assets/uploads/powdery-mildew--erysiphe-sp---80015828-l.jpg"/>
          <p:cNvPicPr>
            <a:picLocks noChangeAspect="1" noChangeArrowheads="1"/>
          </p:cNvPicPr>
          <p:nvPr/>
        </p:nvPicPr>
        <p:blipFill>
          <a:blip r:embed="rId3" cstate="print"/>
          <a:srcRect/>
          <a:stretch>
            <a:fillRect/>
          </a:stretch>
        </p:blipFill>
        <p:spPr bwMode="auto">
          <a:xfrm>
            <a:off x="7178722" y="3070746"/>
            <a:ext cx="1965278" cy="2859048"/>
          </a:xfrm>
          <a:prstGeom prst="rect">
            <a:avLst/>
          </a:prstGeom>
          <a:ln>
            <a:noFill/>
          </a:ln>
          <a:effectLst>
            <a:outerShdw blurRad="292100" dist="139700" dir="2700000" algn="tl" rotWithShape="0">
              <a:srgbClr val="333333">
                <a:alpha val="65000"/>
              </a:srgbClr>
            </a:outerShdw>
          </a:effectLst>
        </p:spPr>
      </p:pic>
      <p:sp>
        <p:nvSpPr>
          <p:cNvPr id="6" name="Slide Number Placeholder 5"/>
          <p:cNvSpPr>
            <a:spLocks noGrp="1"/>
          </p:cNvSpPr>
          <p:nvPr>
            <p:ph type="sldNum" sz="quarter" idx="12"/>
          </p:nvPr>
        </p:nvSpPr>
        <p:spPr/>
        <p:txBody>
          <a:bodyPr/>
          <a:lstStyle/>
          <a:p>
            <a:fld id="{DD407A6C-0FCC-40BD-976D-3BE7A11C4DA2}" type="slidenum">
              <a:rPr lang="en-US" smtClean="0"/>
              <a:pPr/>
              <a:t>17</a:t>
            </a:fld>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dery Mildew on Lilac.  White “fuzzy” patches present to the leaf. Resembles baby powder on leaves."/>
          <p:cNvPicPr>
            <a:picLocks noChangeAspect="1" noChangeArrowheads="1"/>
          </p:cNvPicPr>
          <p:nvPr/>
        </p:nvPicPr>
        <p:blipFill>
          <a:blip r:embed="rId2" cstate="print"/>
          <a:srcRect/>
          <a:stretch>
            <a:fillRect/>
          </a:stretch>
        </p:blipFill>
        <p:spPr bwMode="auto">
          <a:xfrm rot="16200000">
            <a:off x="4779963" y="1420932"/>
            <a:ext cx="5283200" cy="3444875"/>
          </a:xfrm>
          <a:prstGeom prst="rect">
            <a:avLst/>
          </a:prstGeom>
          <a:noFill/>
        </p:spPr>
      </p:pic>
      <p:pic>
        <p:nvPicPr>
          <p:cNvPr id="4" name="Picture 3" descr=") Powdery Mildew on Crapemyrtle.  Causes twisting and premature defoliation of the leaves."/>
          <p:cNvPicPr>
            <a:picLocks noChangeAspect="1" noChangeArrowheads="1"/>
          </p:cNvPicPr>
          <p:nvPr/>
        </p:nvPicPr>
        <p:blipFill>
          <a:blip r:embed="rId3" cstate="print"/>
          <a:srcRect b="15283"/>
          <a:stretch>
            <a:fillRect/>
          </a:stretch>
        </p:blipFill>
        <p:spPr bwMode="auto">
          <a:xfrm rot="16200000">
            <a:off x="1519128" y="2678004"/>
            <a:ext cx="5316538" cy="3043453"/>
          </a:xfrm>
          <a:prstGeom prst="rect">
            <a:avLst/>
          </a:prstGeom>
          <a:noFill/>
        </p:spPr>
      </p:pic>
      <p:pic>
        <p:nvPicPr>
          <p:cNvPr id="6" name="Picture 2" descr="Powdery Mildew on Dogwood. Causes premature reddening, distortion, and premature defoliation."/>
          <p:cNvPicPr>
            <a:picLocks noChangeAspect="1" noChangeArrowheads="1"/>
          </p:cNvPicPr>
          <p:nvPr/>
        </p:nvPicPr>
        <p:blipFill>
          <a:blip r:embed="rId4" cstate="print"/>
          <a:srcRect r="18954"/>
          <a:stretch>
            <a:fillRect/>
          </a:stretch>
        </p:blipFill>
        <p:spPr bwMode="auto">
          <a:xfrm>
            <a:off x="0" y="842963"/>
            <a:ext cx="3317623" cy="3044186"/>
          </a:xfrm>
          <a:prstGeom prst="rect">
            <a:avLst/>
          </a:prstGeom>
          <a:noFill/>
        </p:spPr>
      </p:pic>
      <p:sp>
        <p:nvSpPr>
          <p:cNvPr id="7" name="Slide Number Placeholder 6"/>
          <p:cNvSpPr>
            <a:spLocks noGrp="1"/>
          </p:cNvSpPr>
          <p:nvPr>
            <p:ph type="sldNum" sz="quarter" idx="12"/>
          </p:nvPr>
        </p:nvSpPr>
        <p:spPr/>
        <p:txBody>
          <a:bodyPr/>
          <a:lstStyle/>
          <a:p>
            <a:fld id="{DD407A6C-0FCC-40BD-976D-3BE7A11C4DA2}"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rrowheads="1"/>
          </p:cNvSpPr>
          <p:nvPr>
            <p:ph type="title"/>
          </p:nvPr>
        </p:nvSpPr>
        <p:spPr>
          <a:xfrm>
            <a:off x="327546" y="203172"/>
            <a:ext cx="8122717" cy="1143000"/>
          </a:xfrm>
        </p:spPr>
        <p:txBody>
          <a:bodyPr>
            <a:normAutofit/>
          </a:bodyPr>
          <a:lstStyle/>
          <a:p>
            <a:r>
              <a:rPr lang="en-US" b="1" dirty="0" err="1" smtClean="0">
                <a:effectLst>
                  <a:outerShdw blurRad="38100" dist="38100" dir="2700000" algn="tl">
                    <a:srgbClr val="FFFFFF"/>
                  </a:outerShdw>
                </a:effectLst>
              </a:rPr>
              <a:t>Blackspot</a:t>
            </a:r>
            <a:r>
              <a:rPr lang="en-US" b="1" dirty="0" smtClean="0">
                <a:effectLst>
                  <a:outerShdw blurRad="38100" dist="38100" dir="2700000" algn="tl">
                    <a:srgbClr val="FFFFFF"/>
                  </a:outerShdw>
                </a:effectLst>
              </a:rPr>
              <a:t>  </a:t>
            </a:r>
            <a:r>
              <a:rPr lang="en-US" sz="2800" b="0" dirty="0" smtClean="0"/>
              <a:t>(</a:t>
            </a:r>
            <a:r>
              <a:rPr lang="en-US" sz="2800" b="0" dirty="0"/>
              <a:t>fungus)</a:t>
            </a:r>
            <a:endParaRPr lang="en-US" b="0" dirty="0"/>
          </a:p>
        </p:txBody>
      </p:sp>
      <p:sp>
        <p:nvSpPr>
          <p:cNvPr id="117763" name="Rectangle 3"/>
          <p:cNvSpPr>
            <a:spLocks noGrp="1" noRot="1" noChangeArrowheads="1"/>
          </p:cNvSpPr>
          <p:nvPr>
            <p:ph idx="1"/>
          </p:nvPr>
        </p:nvSpPr>
        <p:spPr>
          <a:xfrm>
            <a:off x="677863" y="1600200"/>
            <a:ext cx="6023187" cy="4572000"/>
          </a:xfrm>
        </p:spPr>
        <p:txBody>
          <a:bodyPr/>
          <a:lstStyle/>
          <a:p>
            <a:pPr>
              <a:buClr>
                <a:srgbClr val="FF9900"/>
              </a:buClr>
              <a:buSzPct val="95000"/>
              <a:buFont typeface="Monotype Sorts" pitchFamily="2" charset="2"/>
              <a:buChar char="o"/>
            </a:pPr>
            <a:r>
              <a:rPr lang="en-US" dirty="0">
                <a:solidFill>
                  <a:schemeClr val="tx1"/>
                </a:solidFill>
              </a:rPr>
              <a:t> </a:t>
            </a:r>
            <a:r>
              <a:rPr lang="en-US" b="1" dirty="0">
                <a:solidFill>
                  <a:schemeClr val="tx1"/>
                </a:solidFill>
              </a:rPr>
              <a:t>Common </a:t>
            </a:r>
            <a:r>
              <a:rPr lang="en-US" b="1" dirty="0" smtClean="0">
                <a:solidFill>
                  <a:schemeClr val="tx1"/>
                </a:solidFill>
              </a:rPr>
              <a:t>Hosts</a:t>
            </a:r>
          </a:p>
          <a:p>
            <a:pPr lvl="1">
              <a:buClr>
                <a:srgbClr val="FF9900"/>
              </a:buClr>
              <a:buSzPct val="95000"/>
              <a:buFont typeface="Wingdings" pitchFamily="2" charset="2"/>
              <a:buChar char="§"/>
            </a:pPr>
            <a:r>
              <a:rPr lang="en-US" sz="2400" dirty="0" smtClean="0">
                <a:solidFill>
                  <a:srgbClr val="500000"/>
                </a:solidFill>
              </a:rPr>
              <a:t>Rose</a:t>
            </a:r>
            <a:endParaRPr lang="en-US" sz="2400" dirty="0">
              <a:solidFill>
                <a:srgbClr val="500000"/>
              </a:solidFill>
            </a:endParaRPr>
          </a:p>
          <a:p>
            <a:pPr>
              <a:buClr>
                <a:srgbClr val="FF9900"/>
              </a:buClr>
              <a:buSzPct val="95000"/>
              <a:buFont typeface="Monotype Sorts" pitchFamily="2" charset="2"/>
              <a:buChar char="o"/>
            </a:pPr>
            <a:endParaRPr lang="en-US" b="1" dirty="0" smtClean="0">
              <a:solidFill>
                <a:schemeClr val="tx1"/>
              </a:solidFill>
            </a:endParaRPr>
          </a:p>
          <a:p>
            <a:pPr>
              <a:buClr>
                <a:srgbClr val="FF9900"/>
              </a:buClr>
              <a:buSzPct val="95000"/>
              <a:buFont typeface="Monotype Sorts" pitchFamily="2" charset="2"/>
              <a:buChar char="o"/>
            </a:pPr>
            <a:r>
              <a:rPr lang="en-US" b="1" dirty="0" smtClean="0">
                <a:solidFill>
                  <a:schemeClr val="tx1"/>
                </a:solidFill>
              </a:rPr>
              <a:t>Symptoms</a:t>
            </a:r>
          </a:p>
          <a:p>
            <a:pPr lvl="1">
              <a:buClr>
                <a:srgbClr val="FF9900"/>
              </a:buClr>
              <a:buSzPct val="95000"/>
              <a:buFont typeface="Wingdings" pitchFamily="2" charset="2"/>
              <a:buChar char="§"/>
            </a:pPr>
            <a:r>
              <a:rPr lang="en-US" sz="2400" dirty="0" smtClean="0">
                <a:solidFill>
                  <a:srgbClr val="500000"/>
                </a:solidFill>
              </a:rPr>
              <a:t>Black </a:t>
            </a:r>
            <a:r>
              <a:rPr lang="en-US" sz="2400" dirty="0">
                <a:solidFill>
                  <a:srgbClr val="500000"/>
                </a:solidFill>
              </a:rPr>
              <a:t>leaf spots w/ feathered </a:t>
            </a:r>
            <a:r>
              <a:rPr lang="en-US" sz="2400" dirty="0" smtClean="0">
                <a:solidFill>
                  <a:srgbClr val="500000"/>
                </a:solidFill>
              </a:rPr>
              <a:t>margins</a:t>
            </a:r>
          </a:p>
          <a:p>
            <a:pPr lvl="1">
              <a:buClr>
                <a:srgbClr val="FF9900"/>
              </a:buClr>
              <a:buSzPct val="95000"/>
              <a:buFont typeface="Wingdings" pitchFamily="2" charset="2"/>
              <a:buChar char="§"/>
            </a:pPr>
            <a:r>
              <a:rPr lang="en-US" sz="2400" dirty="0" smtClean="0">
                <a:solidFill>
                  <a:srgbClr val="500000"/>
                </a:solidFill>
              </a:rPr>
              <a:t>leaf </a:t>
            </a:r>
            <a:r>
              <a:rPr lang="en-US" sz="2400" dirty="0" err="1">
                <a:solidFill>
                  <a:srgbClr val="500000"/>
                </a:solidFill>
              </a:rPr>
              <a:t>chlorosis</a:t>
            </a:r>
            <a:r>
              <a:rPr lang="en-US" sz="2400" dirty="0">
                <a:solidFill>
                  <a:srgbClr val="500000"/>
                </a:solidFill>
              </a:rPr>
              <a:t>, defoliation</a:t>
            </a:r>
          </a:p>
          <a:p>
            <a:pPr>
              <a:buClr>
                <a:srgbClr val="FF9900"/>
              </a:buClr>
              <a:buSzPct val="95000"/>
              <a:buFont typeface="Monotype Sorts" pitchFamily="2" charset="2"/>
              <a:buChar char="o"/>
            </a:pPr>
            <a:endParaRPr lang="en-US" b="1" dirty="0" smtClean="0">
              <a:solidFill>
                <a:schemeClr val="tx1"/>
              </a:solidFill>
            </a:endParaRPr>
          </a:p>
          <a:p>
            <a:pPr>
              <a:buClr>
                <a:srgbClr val="FF9900"/>
              </a:buClr>
              <a:buSzPct val="95000"/>
              <a:buFont typeface="Monotype Sorts" pitchFamily="2" charset="2"/>
              <a:buChar char="o"/>
            </a:pPr>
            <a:r>
              <a:rPr lang="en-US" b="1" dirty="0" smtClean="0">
                <a:solidFill>
                  <a:schemeClr val="tx1"/>
                </a:solidFill>
              </a:rPr>
              <a:t>Control</a:t>
            </a:r>
          </a:p>
          <a:p>
            <a:pPr lvl="1">
              <a:buClr>
                <a:srgbClr val="FF9900"/>
              </a:buClr>
              <a:buSzPct val="95000"/>
              <a:buFont typeface="Wingdings" pitchFamily="2" charset="2"/>
              <a:buChar char="§"/>
            </a:pPr>
            <a:r>
              <a:rPr lang="en-US" sz="2400" dirty="0" smtClean="0">
                <a:solidFill>
                  <a:srgbClr val="500000"/>
                </a:solidFill>
              </a:rPr>
              <a:t>Resistant </a:t>
            </a:r>
            <a:r>
              <a:rPr lang="en-US" sz="2400" dirty="0">
                <a:solidFill>
                  <a:srgbClr val="500000"/>
                </a:solidFill>
              </a:rPr>
              <a:t>varieties, sanitation, </a:t>
            </a:r>
            <a:endParaRPr lang="en-US" sz="2400" dirty="0" smtClean="0">
              <a:solidFill>
                <a:srgbClr val="500000"/>
              </a:solidFill>
            </a:endParaRPr>
          </a:p>
          <a:p>
            <a:pPr lvl="1">
              <a:buClr>
                <a:srgbClr val="FF9900"/>
              </a:buClr>
              <a:buSzPct val="95000"/>
              <a:buFont typeface="Wingdings" pitchFamily="2" charset="2"/>
              <a:buChar char="§"/>
            </a:pPr>
            <a:r>
              <a:rPr lang="en-US" sz="2400" dirty="0" smtClean="0">
                <a:solidFill>
                  <a:srgbClr val="500000"/>
                </a:solidFill>
              </a:rPr>
              <a:t>Chemicals: </a:t>
            </a:r>
            <a:r>
              <a:rPr lang="en-US" sz="2400" dirty="0" err="1" smtClean="0">
                <a:solidFill>
                  <a:srgbClr val="500000"/>
                </a:solidFill>
              </a:rPr>
              <a:t>Triforine</a:t>
            </a:r>
            <a:r>
              <a:rPr lang="en-US" sz="2400" dirty="0">
                <a:solidFill>
                  <a:srgbClr val="500000"/>
                </a:solidFill>
              </a:rPr>
              <a:t>, </a:t>
            </a:r>
            <a:r>
              <a:rPr lang="en-US" sz="2400" dirty="0" err="1">
                <a:solidFill>
                  <a:srgbClr val="500000"/>
                </a:solidFill>
              </a:rPr>
              <a:t>Myclobutanil</a:t>
            </a:r>
            <a:r>
              <a:rPr lang="en-US" sz="2400" dirty="0">
                <a:solidFill>
                  <a:srgbClr val="500000"/>
                </a:solidFill>
              </a:rPr>
              <a:t>, </a:t>
            </a:r>
            <a:r>
              <a:rPr lang="en-US" sz="2400" dirty="0" err="1">
                <a:solidFill>
                  <a:srgbClr val="500000"/>
                </a:solidFill>
              </a:rPr>
              <a:t>Chlorothalonil</a:t>
            </a:r>
            <a:endParaRPr lang="en-US" sz="2400" dirty="0">
              <a:solidFill>
                <a:srgbClr val="500000"/>
              </a:solidFill>
            </a:endParaRPr>
          </a:p>
        </p:txBody>
      </p:sp>
      <p:pic>
        <p:nvPicPr>
          <p:cNvPr id="4" name="Picture 3" descr="Early Blackspot symptoms on rose leaflets. Spots have a distinctive “feathered” edge."/>
          <p:cNvPicPr>
            <a:picLocks noChangeAspect="1" noChangeArrowheads="1"/>
          </p:cNvPicPr>
          <p:nvPr/>
        </p:nvPicPr>
        <p:blipFill>
          <a:blip r:embed="rId2" cstate="print"/>
          <a:srcRect/>
          <a:stretch>
            <a:fillRect/>
          </a:stretch>
        </p:blipFill>
        <p:spPr bwMode="auto">
          <a:xfrm rot="5400000">
            <a:off x="6634686" y="1262516"/>
            <a:ext cx="2828590" cy="2190038"/>
          </a:xfrm>
          <a:prstGeom prst="rect">
            <a:avLst/>
          </a:prstGeom>
          <a:ln>
            <a:noFill/>
          </a:ln>
          <a:effectLst>
            <a:outerShdw blurRad="292100" dist="139700" dir="2700000" algn="tl" rotWithShape="0">
              <a:srgbClr val="333333">
                <a:alpha val="65000"/>
              </a:srgbClr>
            </a:outerShdw>
          </a:effectLst>
        </p:spPr>
      </p:pic>
      <p:pic>
        <p:nvPicPr>
          <p:cNvPr id="5" name="Picture 2" descr="Advanced symptoms of Blackspot on rose.  Yellowing of leaflets with defoliation and loss of vigor."/>
          <p:cNvPicPr>
            <a:picLocks noChangeAspect="1" noChangeArrowheads="1"/>
          </p:cNvPicPr>
          <p:nvPr/>
        </p:nvPicPr>
        <p:blipFill>
          <a:blip r:embed="rId3" cstate="print"/>
          <a:srcRect/>
          <a:stretch>
            <a:fillRect/>
          </a:stretch>
        </p:blipFill>
        <p:spPr bwMode="auto">
          <a:xfrm>
            <a:off x="6189178" y="3962899"/>
            <a:ext cx="2954822" cy="1960230"/>
          </a:xfrm>
          <a:prstGeom prst="rect">
            <a:avLst/>
          </a:prstGeom>
          <a:ln>
            <a:noFill/>
          </a:ln>
          <a:effectLst>
            <a:outerShdw blurRad="292100" dist="139700" dir="2700000" algn="tl" rotWithShape="0">
              <a:srgbClr val="333333">
                <a:alpha val="65000"/>
              </a:srgbClr>
            </a:outerShdw>
          </a:effectLst>
        </p:spPr>
      </p:pic>
      <p:sp>
        <p:nvSpPr>
          <p:cNvPr id="6" name="Slide Number Placeholder 5"/>
          <p:cNvSpPr>
            <a:spLocks noGrp="1"/>
          </p:cNvSpPr>
          <p:nvPr>
            <p:ph type="sldNum" sz="quarter" idx="12"/>
          </p:nvPr>
        </p:nvSpPr>
        <p:spPr/>
        <p:txBody>
          <a:bodyPr/>
          <a:lstStyle/>
          <a:p>
            <a:fld id="{DD407A6C-0FCC-40BD-976D-3BE7A11C4DA2}" type="slidenum">
              <a:rPr lang="en-US" smtClean="0"/>
              <a:pPr/>
              <a:t>19</a:t>
            </a:fld>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rrowheads="1"/>
          </p:cNvSpPr>
          <p:nvPr>
            <p:ph type="title"/>
          </p:nvPr>
        </p:nvSpPr>
        <p:spPr>
          <a:xfrm>
            <a:off x="193638" y="381000"/>
            <a:ext cx="8256625" cy="929185"/>
          </a:xfrm>
        </p:spPr>
        <p:txBody>
          <a:bodyPr>
            <a:normAutofit/>
          </a:bodyPr>
          <a:lstStyle/>
          <a:p>
            <a:r>
              <a:rPr lang="en-US" b="1" dirty="0">
                <a:effectLst>
                  <a:outerShdw blurRad="38100" dist="38100" dir="2700000" algn="tl">
                    <a:srgbClr val="FFFFFF"/>
                  </a:outerShdw>
                </a:effectLst>
              </a:rPr>
              <a:t>Twig </a:t>
            </a:r>
            <a:r>
              <a:rPr lang="en-US" b="1" dirty="0" smtClean="0">
                <a:effectLst>
                  <a:outerShdw blurRad="38100" dist="38100" dir="2700000" algn="tl">
                    <a:srgbClr val="FFFFFF"/>
                  </a:outerShdw>
                </a:effectLst>
              </a:rPr>
              <a:t>Blights </a:t>
            </a:r>
            <a:r>
              <a:rPr lang="en-US" sz="2800" b="0" dirty="0" smtClean="0"/>
              <a:t>(various fungi</a:t>
            </a:r>
            <a:r>
              <a:rPr lang="en-US" sz="2800" b="0" dirty="0"/>
              <a:t>)</a:t>
            </a:r>
            <a:endParaRPr lang="en-US" b="0" dirty="0"/>
          </a:p>
        </p:txBody>
      </p:sp>
      <p:sp>
        <p:nvSpPr>
          <p:cNvPr id="119811" name="Rectangle 3"/>
          <p:cNvSpPr>
            <a:spLocks noGrp="1" noRot="1" noChangeArrowheads="1"/>
          </p:cNvSpPr>
          <p:nvPr>
            <p:ph idx="1"/>
          </p:nvPr>
        </p:nvSpPr>
        <p:spPr>
          <a:xfrm>
            <a:off x="368490" y="1310185"/>
            <a:ext cx="5663820" cy="4454142"/>
          </a:xfrm>
        </p:spPr>
        <p:txBody>
          <a:bodyPr/>
          <a:lstStyle/>
          <a:p>
            <a:pPr>
              <a:lnSpc>
                <a:spcPct val="90000"/>
              </a:lnSpc>
              <a:buClr>
                <a:srgbClr val="FF9900"/>
              </a:buClr>
              <a:buSzPct val="95000"/>
              <a:buFont typeface="Monotype Sorts" pitchFamily="2" charset="2"/>
              <a:buChar char="o"/>
            </a:pPr>
            <a:r>
              <a:rPr lang="en-US" b="1" dirty="0">
                <a:solidFill>
                  <a:srgbClr val="FF9900"/>
                </a:solidFill>
              </a:rPr>
              <a:t> </a:t>
            </a:r>
            <a:r>
              <a:rPr lang="en-US" b="1" dirty="0">
                <a:solidFill>
                  <a:schemeClr val="tx1"/>
                </a:solidFill>
              </a:rPr>
              <a:t>Common </a:t>
            </a:r>
            <a:r>
              <a:rPr lang="en-US" b="1" dirty="0" smtClean="0">
                <a:solidFill>
                  <a:schemeClr val="tx1"/>
                </a:solidFill>
              </a:rPr>
              <a:t>Hosts</a:t>
            </a:r>
          </a:p>
          <a:p>
            <a:pPr lvl="1">
              <a:lnSpc>
                <a:spcPct val="90000"/>
              </a:lnSpc>
              <a:buClr>
                <a:srgbClr val="FF9900"/>
              </a:buClr>
              <a:buSzPct val="95000"/>
              <a:buFont typeface="Wingdings" pitchFamily="2" charset="2"/>
              <a:buChar char="§"/>
            </a:pPr>
            <a:r>
              <a:rPr lang="en-US" sz="2400" dirty="0" smtClean="0">
                <a:solidFill>
                  <a:srgbClr val="500000"/>
                </a:solidFill>
              </a:rPr>
              <a:t>Various </a:t>
            </a:r>
            <a:r>
              <a:rPr lang="en-US" sz="2400" dirty="0">
                <a:solidFill>
                  <a:srgbClr val="500000"/>
                </a:solidFill>
              </a:rPr>
              <a:t>woody ornamentals e.g. </a:t>
            </a:r>
            <a:r>
              <a:rPr lang="en-US" sz="2400" dirty="0" smtClean="0">
                <a:solidFill>
                  <a:srgbClr val="500000"/>
                </a:solidFill>
              </a:rPr>
              <a:t>Junipers</a:t>
            </a:r>
            <a:endParaRPr lang="en-US" sz="2400" dirty="0">
              <a:solidFill>
                <a:srgbClr val="500000"/>
              </a:solidFill>
            </a:endParaRPr>
          </a:p>
          <a:p>
            <a:pPr>
              <a:lnSpc>
                <a:spcPct val="90000"/>
              </a:lnSpc>
              <a:buClr>
                <a:srgbClr val="FF9900"/>
              </a:buClr>
              <a:buSzPct val="95000"/>
              <a:buFont typeface="Monotype Sorts" pitchFamily="2" charset="2"/>
              <a:buChar char="o"/>
            </a:pPr>
            <a:endParaRPr lang="en-US" b="1" dirty="0" smtClean="0">
              <a:solidFill>
                <a:schemeClr val="tx1"/>
              </a:solidFill>
            </a:endParaRPr>
          </a:p>
          <a:p>
            <a:pPr>
              <a:lnSpc>
                <a:spcPct val="90000"/>
              </a:lnSpc>
              <a:buClr>
                <a:srgbClr val="FF9900"/>
              </a:buClr>
              <a:buSzPct val="95000"/>
              <a:buFont typeface="Monotype Sorts" pitchFamily="2" charset="2"/>
              <a:buChar char="o"/>
            </a:pPr>
            <a:r>
              <a:rPr lang="en-US" b="1" dirty="0" smtClean="0">
                <a:solidFill>
                  <a:schemeClr val="tx1"/>
                </a:solidFill>
              </a:rPr>
              <a:t>Symptoms</a:t>
            </a:r>
          </a:p>
          <a:p>
            <a:pPr lvl="1">
              <a:lnSpc>
                <a:spcPct val="90000"/>
              </a:lnSpc>
              <a:buClr>
                <a:srgbClr val="FF9900"/>
              </a:buClr>
              <a:buSzPct val="95000"/>
              <a:buFont typeface="Wingdings" pitchFamily="2" charset="2"/>
              <a:buChar char="§"/>
            </a:pPr>
            <a:r>
              <a:rPr lang="en-US" sz="2400" dirty="0" smtClean="0">
                <a:solidFill>
                  <a:srgbClr val="500000"/>
                </a:solidFill>
              </a:rPr>
              <a:t>Surface </a:t>
            </a:r>
            <a:r>
              <a:rPr lang="en-US" sz="2400" dirty="0">
                <a:solidFill>
                  <a:srgbClr val="500000"/>
                </a:solidFill>
              </a:rPr>
              <a:t>lesions, random dieback of </a:t>
            </a:r>
            <a:r>
              <a:rPr lang="en-US" sz="2400" dirty="0" smtClean="0">
                <a:solidFill>
                  <a:srgbClr val="500000"/>
                </a:solidFill>
              </a:rPr>
              <a:t>twigs</a:t>
            </a:r>
            <a:r>
              <a:rPr lang="en-US" sz="2400" dirty="0">
                <a:solidFill>
                  <a:srgbClr val="500000"/>
                </a:solidFill>
              </a:rPr>
              <a:t>, twig tip dieback </a:t>
            </a:r>
          </a:p>
          <a:p>
            <a:pPr>
              <a:lnSpc>
                <a:spcPct val="90000"/>
              </a:lnSpc>
              <a:buClr>
                <a:srgbClr val="FF9900"/>
              </a:buClr>
              <a:buSzPct val="95000"/>
              <a:buFont typeface="Monotype Sorts" pitchFamily="2" charset="2"/>
              <a:buChar char="o"/>
            </a:pPr>
            <a:endParaRPr lang="en-US" b="1" dirty="0" smtClean="0">
              <a:solidFill>
                <a:schemeClr val="tx1"/>
              </a:solidFill>
            </a:endParaRPr>
          </a:p>
          <a:p>
            <a:pPr>
              <a:lnSpc>
                <a:spcPct val="90000"/>
              </a:lnSpc>
              <a:buClr>
                <a:srgbClr val="FF9900"/>
              </a:buClr>
              <a:buSzPct val="95000"/>
              <a:buFont typeface="Monotype Sorts" pitchFamily="2" charset="2"/>
              <a:buChar char="o"/>
            </a:pPr>
            <a:r>
              <a:rPr lang="en-US" b="1" dirty="0" smtClean="0">
                <a:solidFill>
                  <a:schemeClr val="tx1"/>
                </a:solidFill>
              </a:rPr>
              <a:t>Control</a:t>
            </a:r>
          </a:p>
          <a:p>
            <a:pPr lvl="1">
              <a:lnSpc>
                <a:spcPct val="90000"/>
              </a:lnSpc>
              <a:buClr>
                <a:srgbClr val="FF9900"/>
              </a:buClr>
              <a:buSzPct val="95000"/>
              <a:buFont typeface="Wingdings" pitchFamily="2" charset="2"/>
              <a:buChar char="§"/>
            </a:pPr>
            <a:r>
              <a:rPr lang="en-US" sz="2400" dirty="0" err="1" smtClean="0">
                <a:solidFill>
                  <a:srgbClr val="500000"/>
                </a:solidFill>
              </a:rPr>
              <a:t>Sanatation</a:t>
            </a:r>
            <a:r>
              <a:rPr lang="en-US" sz="2400" dirty="0" smtClean="0">
                <a:solidFill>
                  <a:srgbClr val="500000"/>
                </a:solidFill>
              </a:rPr>
              <a:t>  </a:t>
            </a:r>
            <a:r>
              <a:rPr lang="en-US" sz="2400" dirty="0">
                <a:solidFill>
                  <a:srgbClr val="500000"/>
                </a:solidFill>
              </a:rPr>
              <a:t>pruning, avoid overhead water, 	</a:t>
            </a:r>
            <a:endParaRPr lang="en-US" sz="2400" dirty="0" smtClean="0">
              <a:solidFill>
                <a:srgbClr val="500000"/>
              </a:solidFill>
            </a:endParaRPr>
          </a:p>
          <a:p>
            <a:pPr lvl="1">
              <a:lnSpc>
                <a:spcPct val="90000"/>
              </a:lnSpc>
              <a:buClr>
                <a:srgbClr val="FF9900"/>
              </a:buClr>
              <a:buSzPct val="95000"/>
              <a:buFont typeface="Wingdings" pitchFamily="2" charset="2"/>
              <a:buChar char="§"/>
            </a:pPr>
            <a:r>
              <a:rPr lang="en-US" sz="2400" dirty="0" smtClean="0">
                <a:solidFill>
                  <a:srgbClr val="500000"/>
                </a:solidFill>
              </a:rPr>
              <a:t>Chemicals: </a:t>
            </a:r>
            <a:r>
              <a:rPr lang="en-US" sz="2400" dirty="0" err="1" smtClean="0">
                <a:solidFill>
                  <a:srgbClr val="500000"/>
                </a:solidFill>
              </a:rPr>
              <a:t>Chlorothalonil</a:t>
            </a:r>
            <a:r>
              <a:rPr lang="en-US" sz="2400" dirty="0">
                <a:solidFill>
                  <a:srgbClr val="500000"/>
                </a:solidFill>
              </a:rPr>
              <a:t>, </a:t>
            </a:r>
            <a:r>
              <a:rPr lang="en-US" sz="2400" dirty="0" err="1">
                <a:solidFill>
                  <a:srgbClr val="500000"/>
                </a:solidFill>
              </a:rPr>
              <a:t>Mancozeb</a:t>
            </a:r>
            <a:endParaRPr lang="en-US" sz="2400" dirty="0">
              <a:solidFill>
                <a:srgbClr val="500000"/>
              </a:solidFill>
            </a:endParaRPr>
          </a:p>
          <a:p>
            <a:pPr>
              <a:lnSpc>
                <a:spcPct val="90000"/>
              </a:lnSpc>
              <a:buClr>
                <a:srgbClr val="FF9900"/>
              </a:buClr>
              <a:buSzPct val="95000"/>
              <a:buFont typeface="Monotype Sorts" pitchFamily="2" charset="2"/>
              <a:buNone/>
            </a:pPr>
            <a:endParaRPr lang="en-US" b="1" dirty="0"/>
          </a:p>
        </p:txBody>
      </p:sp>
      <p:pic>
        <p:nvPicPr>
          <p:cNvPr id="4" name="Picture 3" descr="Twig blight shown on juniper."/>
          <p:cNvPicPr>
            <a:picLocks noChangeAspect="1" noChangeArrowheads="1"/>
          </p:cNvPicPr>
          <p:nvPr/>
        </p:nvPicPr>
        <p:blipFill>
          <a:blip r:embed="rId2" cstate="print"/>
          <a:srcRect t="1053"/>
          <a:stretch>
            <a:fillRect/>
          </a:stretch>
        </p:blipFill>
        <p:spPr bwMode="auto">
          <a:xfrm>
            <a:off x="6550926" y="0"/>
            <a:ext cx="2593074" cy="2388358"/>
          </a:xfrm>
          <a:prstGeom prst="rect">
            <a:avLst/>
          </a:prstGeom>
          <a:noFill/>
        </p:spPr>
      </p:pic>
      <p:pic>
        <p:nvPicPr>
          <p:cNvPr id="5" name="Picture 2" descr="Twig Blight Lesion on Leyland Cypress. Close-up showing fungal fruiting bodies of Seiridium sp. within lesion."/>
          <p:cNvPicPr>
            <a:picLocks noChangeAspect="1" noChangeArrowheads="1"/>
          </p:cNvPicPr>
          <p:nvPr/>
        </p:nvPicPr>
        <p:blipFill>
          <a:blip r:embed="rId3" cstate="print"/>
          <a:srcRect/>
          <a:stretch>
            <a:fillRect/>
          </a:stretch>
        </p:blipFill>
        <p:spPr bwMode="auto">
          <a:xfrm>
            <a:off x="6550926" y="2367887"/>
            <a:ext cx="2593074" cy="4490113"/>
          </a:xfrm>
          <a:prstGeom prst="rect">
            <a:avLst/>
          </a:prstGeom>
          <a:noFill/>
        </p:spPr>
      </p:pic>
      <p:sp>
        <p:nvSpPr>
          <p:cNvPr id="6" name="Slide Number Placeholder 5"/>
          <p:cNvSpPr>
            <a:spLocks noGrp="1"/>
          </p:cNvSpPr>
          <p:nvPr>
            <p:ph type="sldNum" sz="quarter" idx="12"/>
          </p:nvPr>
        </p:nvSpPr>
        <p:spPr/>
        <p:txBody>
          <a:bodyPr/>
          <a:lstStyle/>
          <a:p>
            <a:fld id="{DD407A6C-0FCC-40BD-976D-3BE7A11C4DA2}" type="slidenum">
              <a:rPr lang="en-US" smtClean="0"/>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rrowheads="1"/>
          </p:cNvSpPr>
          <p:nvPr>
            <p:ph type="title"/>
          </p:nvPr>
        </p:nvSpPr>
        <p:spPr>
          <a:xfrm>
            <a:off x="193638" y="304800"/>
            <a:ext cx="8256625" cy="1143000"/>
          </a:xfrm>
        </p:spPr>
        <p:txBody>
          <a:bodyPr>
            <a:normAutofit/>
          </a:bodyPr>
          <a:lstStyle/>
          <a:p>
            <a:r>
              <a:rPr lang="en-US" dirty="0">
                <a:effectLst>
                  <a:outerShdw blurRad="38100" dist="38100" dir="2700000" algn="tl">
                    <a:srgbClr val="FFFFFF"/>
                  </a:outerShdw>
                </a:effectLst>
              </a:rPr>
              <a:t>Root </a:t>
            </a:r>
            <a:r>
              <a:rPr lang="en-US" dirty="0" smtClean="0">
                <a:effectLst>
                  <a:outerShdw blurRad="38100" dist="38100" dir="2700000" algn="tl">
                    <a:srgbClr val="FFFFFF"/>
                  </a:outerShdw>
                </a:effectLst>
              </a:rPr>
              <a:t>Rot </a:t>
            </a:r>
            <a:r>
              <a:rPr lang="en-US" sz="2800" b="0" dirty="0" smtClean="0"/>
              <a:t>(various  fungi</a:t>
            </a:r>
            <a:r>
              <a:rPr lang="en-US" sz="2800" b="0" dirty="0"/>
              <a:t>)</a:t>
            </a:r>
            <a:endParaRPr lang="en-US" b="0" dirty="0"/>
          </a:p>
        </p:txBody>
      </p:sp>
      <p:sp>
        <p:nvSpPr>
          <p:cNvPr id="121859" name="Rectangle 3"/>
          <p:cNvSpPr>
            <a:spLocks noGrp="1" noRot="1" noChangeArrowheads="1"/>
          </p:cNvSpPr>
          <p:nvPr>
            <p:ph idx="1"/>
          </p:nvPr>
        </p:nvSpPr>
        <p:spPr>
          <a:xfrm>
            <a:off x="193638" y="1672022"/>
            <a:ext cx="5715843" cy="4454142"/>
          </a:xfrm>
        </p:spPr>
        <p:txBody>
          <a:bodyPr/>
          <a:lstStyle/>
          <a:p>
            <a:pPr>
              <a:buClr>
                <a:srgbClr val="FF9900"/>
              </a:buClr>
              <a:buSzPct val="95000"/>
              <a:buFont typeface="Monotype Sorts" pitchFamily="2" charset="2"/>
              <a:buChar char="o"/>
            </a:pPr>
            <a:r>
              <a:rPr lang="en-US" dirty="0">
                <a:solidFill>
                  <a:srgbClr val="FF9900"/>
                </a:solidFill>
              </a:rPr>
              <a:t> </a:t>
            </a:r>
            <a:r>
              <a:rPr lang="en-US" b="1" dirty="0">
                <a:solidFill>
                  <a:schemeClr val="tx1"/>
                </a:solidFill>
              </a:rPr>
              <a:t>Common </a:t>
            </a:r>
            <a:r>
              <a:rPr lang="en-US" b="1" dirty="0" smtClean="0">
                <a:solidFill>
                  <a:schemeClr val="tx1"/>
                </a:solidFill>
              </a:rPr>
              <a:t>Hosts</a:t>
            </a:r>
          </a:p>
          <a:p>
            <a:pPr lvl="1">
              <a:buClr>
                <a:srgbClr val="FF9900"/>
              </a:buClr>
              <a:buSzPct val="95000"/>
              <a:buFont typeface="Wingdings" pitchFamily="2" charset="2"/>
              <a:buChar char="§"/>
            </a:pPr>
            <a:r>
              <a:rPr lang="en-US" sz="2400" dirty="0" smtClean="0">
                <a:solidFill>
                  <a:srgbClr val="500000"/>
                </a:solidFill>
              </a:rPr>
              <a:t>Various </a:t>
            </a:r>
            <a:r>
              <a:rPr lang="en-US" sz="2400" dirty="0">
                <a:solidFill>
                  <a:srgbClr val="500000"/>
                </a:solidFill>
              </a:rPr>
              <a:t>annuals, woody ornamentals</a:t>
            </a:r>
          </a:p>
          <a:p>
            <a:pPr>
              <a:buClr>
                <a:srgbClr val="FF9900"/>
              </a:buClr>
              <a:buSzPct val="95000"/>
              <a:buFont typeface="Monotype Sorts" pitchFamily="2" charset="2"/>
              <a:buChar char="o"/>
            </a:pPr>
            <a:r>
              <a:rPr lang="en-US" b="1" dirty="0">
                <a:solidFill>
                  <a:schemeClr val="tx1"/>
                </a:solidFill>
              </a:rPr>
              <a:t> </a:t>
            </a:r>
            <a:r>
              <a:rPr lang="en-US" b="1" dirty="0" smtClean="0">
                <a:solidFill>
                  <a:schemeClr val="tx1"/>
                </a:solidFill>
              </a:rPr>
              <a:t>Symptoms</a:t>
            </a:r>
          </a:p>
          <a:p>
            <a:pPr lvl="1">
              <a:buClr>
                <a:srgbClr val="FF9900"/>
              </a:buClr>
              <a:buSzPct val="95000"/>
              <a:buFont typeface="Wingdings" pitchFamily="2" charset="2"/>
              <a:buChar char="§"/>
            </a:pPr>
            <a:r>
              <a:rPr lang="en-US" sz="2400" dirty="0" smtClean="0">
                <a:solidFill>
                  <a:srgbClr val="500000"/>
                </a:solidFill>
              </a:rPr>
              <a:t>Cortical </a:t>
            </a:r>
            <a:r>
              <a:rPr lang="en-US" sz="2400" dirty="0">
                <a:solidFill>
                  <a:srgbClr val="500000"/>
                </a:solidFill>
              </a:rPr>
              <a:t>sloughing of roots and </a:t>
            </a:r>
            <a:r>
              <a:rPr lang="en-US" sz="2400" dirty="0" smtClean="0">
                <a:solidFill>
                  <a:srgbClr val="500000"/>
                </a:solidFill>
              </a:rPr>
              <a:t>discoloration &gt;&gt;&gt; death</a:t>
            </a:r>
            <a:endParaRPr lang="en-US" sz="2400" dirty="0">
              <a:solidFill>
                <a:srgbClr val="500000"/>
              </a:solidFill>
            </a:endParaRPr>
          </a:p>
          <a:p>
            <a:pPr>
              <a:buClr>
                <a:srgbClr val="FF9900"/>
              </a:buClr>
              <a:buSzPct val="95000"/>
              <a:buFont typeface="Monotype Sorts" pitchFamily="2" charset="2"/>
              <a:buChar char="o"/>
            </a:pPr>
            <a:r>
              <a:rPr lang="en-US" b="1" dirty="0">
                <a:solidFill>
                  <a:schemeClr val="tx1"/>
                </a:solidFill>
              </a:rPr>
              <a:t> </a:t>
            </a:r>
            <a:r>
              <a:rPr lang="en-US" b="1" dirty="0" smtClean="0">
                <a:solidFill>
                  <a:schemeClr val="tx1"/>
                </a:solidFill>
              </a:rPr>
              <a:t>Control</a:t>
            </a:r>
          </a:p>
          <a:p>
            <a:pPr lvl="1">
              <a:buClr>
                <a:srgbClr val="FF9900"/>
              </a:buClr>
              <a:buSzPct val="95000"/>
              <a:buFont typeface="Wingdings" pitchFamily="2" charset="2"/>
              <a:buChar char="§"/>
            </a:pPr>
            <a:r>
              <a:rPr lang="en-US" sz="2400" dirty="0" smtClean="0">
                <a:solidFill>
                  <a:srgbClr val="500000"/>
                </a:solidFill>
              </a:rPr>
              <a:t>Proper </a:t>
            </a:r>
            <a:r>
              <a:rPr lang="en-US" sz="2400" dirty="0">
                <a:solidFill>
                  <a:srgbClr val="500000"/>
                </a:solidFill>
              </a:rPr>
              <a:t>planting, well-drained soils, 	</a:t>
            </a:r>
            <a:endParaRPr lang="en-US" sz="2400" dirty="0" smtClean="0">
              <a:solidFill>
                <a:srgbClr val="500000"/>
              </a:solidFill>
            </a:endParaRPr>
          </a:p>
          <a:p>
            <a:pPr lvl="1">
              <a:buClr>
                <a:srgbClr val="FF9900"/>
              </a:buClr>
              <a:buSzPct val="95000"/>
              <a:buFont typeface="Wingdings" pitchFamily="2" charset="2"/>
              <a:buChar char="§"/>
            </a:pPr>
            <a:r>
              <a:rPr lang="en-US" sz="2400" dirty="0" smtClean="0">
                <a:solidFill>
                  <a:srgbClr val="500000"/>
                </a:solidFill>
              </a:rPr>
              <a:t>Chemical: </a:t>
            </a:r>
            <a:r>
              <a:rPr lang="en-US" sz="2400" dirty="0" err="1" smtClean="0">
                <a:solidFill>
                  <a:srgbClr val="500000"/>
                </a:solidFill>
              </a:rPr>
              <a:t>Metalaxyl</a:t>
            </a:r>
            <a:r>
              <a:rPr lang="en-US" sz="2400" dirty="0">
                <a:solidFill>
                  <a:srgbClr val="500000"/>
                </a:solidFill>
              </a:rPr>
              <a:t>, </a:t>
            </a:r>
            <a:r>
              <a:rPr lang="en-US" sz="2400" dirty="0" err="1">
                <a:solidFill>
                  <a:srgbClr val="500000"/>
                </a:solidFill>
              </a:rPr>
              <a:t>Rubigan</a:t>
            </a:r>
            <a:r>
              <a:rPr lang="en-US" sz="2400" dirty="0">
                <a:solidFill>
                  <a:srgbClr val="500000"/>
                </a:solidFill>
              </a:rPr>
              <a:t>, </a:t>
            </a:r>
            <a:r>
              <a:rPr lang="en-US" sz="2400" dirty="0" err="1">
                <a:solidFill>
                  <a:srgbClr val="500000"/>
                </a:solidFill>
              </a:rPr>
              <a:t>Bayleton</a:t>
            </a:r>
            <a:endParaRPr lang="en-US" sz="2400" dirty="0">
              <a:solidFill>
                <a:srgbClr val="500000"/>
              </a:solidFill>
            </a:endParaRPr>
          </a:p>
        </p:txBody>
      </p:sp>
      <p:pic>
        <p:nvPicPr>
          <p:cNvPr id="4" name="Picture 2" descr="Branch and Stem Rot Symptoms on Vinca.  The soil inhabitating fungus Phytophthora attacks the stems and foliage with little to no damage to the roots."/>
          <p:cNvPicPr>
            <a:picLocks noChangeAspect="1" noChangeArrowheads="1"/>
          </p:cNvPicPr>
          <p:nvPr/>
        </p:nvPicPr>
        <p:blipFill>
          <a:blip r:embed="rId2" cstate="print"/>
          <a:srcRect l="6698" r="8657"/>
          <a:stretch>
            <a:fillRect/>
          </a:stretch>
        </p:blipFill>
        <p:spPr bwMode="auto">
          <a:xfrm>
            <a:off x="6741994" y="0"/>
            <a:ext cx="2402006" cy="2138149"/>
          </a:xfrm>
          <a:prstGeom prst="rect">
            <a:avLst/>
          </a:prstGeom>
          <a:ln>
            <a:noFill/>
          </a:ln>
          <a:effectLst>
            <a:outerShdw blurRad="292100" dist="139700" dir="2700000" algn="tl" rotWithShape="0">
              <a:srgbClr val="333333">
                <a:alpha val="65000"/>
              </a:srgbClr>
            </a:outerShdw>
          </a:effectLst>
        </p:spPr>
      </p:pic>
      <p:pic>
        <p:nvPicPr>
          <p:cNvPr id="5" name="Picture 4" descr="Cylindrocladium Root Rot on Rose.  Note basal lesion near root collar."/>
          <p:cNvPicPr>
            <a:picLocks noChangeAspect="1" noChangeArrowheads="1"/>
          </p:cNvPicPr>
          <p:nvPr/>
        </p:nvPicPr>
        <p:blipFill>
          <a:blip r:embed="rId3" cstate="print"/>
          <a:srcRect/>
          <a:stretch>
            <a:fillRect/>
          </a:stretch>
        </p:blipFill>
        <p:spPr bwMode="auto">
          <a:xfrm>
            <a:off x="6741994" y="2477688"/>
            <a:ext cx="2446123" cy="3390850"/>
          </a:xfrm>
          <a:prstGeom prst="rect">
            <a:avLst/>
          </a:prstGeom>
          <a:ln>
            <a:noFill/>
          </a:ln>
          <a:effectLst>
            <a:outerShdw blurRad="292100" dist="139700" dir="2700000" algn="tl" rotWithShape="0">
              <a:srgbClr val="333333">
                <a:alpha val="65000"/>
              </a:srgbClr>
            </a:outerShdw>
          </a:effectLst>
        </p:spPr>
      </p:pic>
      <p:pic>
        <p:nvPicPr>
          <p:cNvPr id="6" name="Picture 3" descr="Black Root Rot on Pansy. Discolored and decaying roots caused by the soil fungus Thielaviopsis."/>
          <p:cNvPicPr>
            <a:picLocks noChangeAspect="1" noChangeArrowheads="1"/>
          </p:cNvPicPr>
          <p:nvPr/>
        </p:nvPicPr>
        <p:blipFill>
          <a:blip r:embed="rId4" cstate="print"/>
          <a:srcRect r="7781" b="11789"/>
          <a:stretch>
            <a:fillRect/>
          </a:stretch>
        </p:blipFill>
        <p:spPr bwMode="auto">
          <a:xfrm>
            <a:off x="4286186" y="1447800"/>
            <a:ext cx="2593802" cy="170573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21</a:t>
            </a:fld>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rrowheads="1"/>
          </p:cNvSpPr>
          <p:nvPr>
            <p:ph type="title"/>
          </p:nvPr>
        </p:nvSpPr>
        <p:spPr>
          <a:xfrm>
            <a:off x="272955" y="304800"/>
            <a:ext cx="8177308" cy="1143000"/>
          </a:xfrm>
        </p:spPr>
        <p:txBody>
          <a:bodyPr>
            <a:normAutofit/>
          </a:bodyPr>
          <a:lstStyle/>
          <a:p>
            <a:r>
              <a:rPr lang="en-US" b="1" dirty="0" err="1" smtClean="0">
                <a:effectLst>
                  <a:outerShdw blurRad="38100" dist="38100" dir="2700000" algn="tl">
                    <a:srgbClr val="FFFFFF"/>
                  </a:outerShdw>
                </a:effectLst>
              </a:rPr>
              <a:t>Fireblight</a:t>
            </a:r>
            <a:r>
              <a:rPr lang="en-US" b="1" dirty="0" smtClean="0">
                <a:effectLst>
                  <a:outerShdw blurRad="38100" dist="38100" dir="2700000" algn="tl">
                    <a:srgbClr val="FFFFFF"/>
                  </a:outerShdw>
                </a:effectLst>
              </a:rPr>
              <a:t>  </a:t>
            </a:r>
            <a:r>
              <a:rPr lang="en-US" sz="2800" b="0" dirty="0" smtClean="0"/>
              <a:t>(bacteria</a:t>
            </a:r>
            <a:r>
              <a:rPr lang="en-US" sz="2800" b="0" dirty="0"/>
              <a:t>)</a:t>
            </a:r>
            <a:endParaRPr lang="en-US" b="0" dirty="0"/>
          </a:p>
        </p:txBody>
      </p:sp>
      <p:sp>
        <p:nvSpPr>
          <p:cNvPr id="123907" name="Rectangle 3"/>
          <p:cNvSpPr>
            <a:spLocks noGrp="1" noRot="1" noChangeArrowheads="1"/>
          </p:cNvSpPr>
          <p:nvPr>
            <p:ph idx="1"/>
          </p:nvPr>
        </p:nvSpPr>
        <p:spPr>
          <a:xfrm>
            <a:off x="272955" y="1752599"/>
            <a:ext cx="6223379" cy="4839269"/>
          </a:xfrm>
        </p:spPr>
        <p:txBody>
          <a:bodyPr>
            <a:normAutofit lnSpcReduction="10000"/>
          </a:bodyPr>
          <a:lstStyle/>
          <a:p>
            <a:pPr>
              <a:lnSpc>
                <a:spcPct val="90000"/>
              </a:lnSpc>
              <a:buClr>
                <a:srgbClr val="FF9900"/>
              </a:buClr>
              <a:buSzPct val="95000"/>
              <a:buFont typeface="Monotype Sorts" pitchFamily="2" charset="2"/>
              <a:buChar char="o"/>
            </a:pPr>
            <a:r>
              <a:rPr lang="en-US" b="1" dirty="0">
                <a:solidFill>
                  <a:srgbClr val="FF9900"/>
                </a:solidFill>
              </a:rPr>
              <a:t> </a:t>
            </a:r>
            <a:r>
              <a:rPr lang="en-US" dirty="0">
                <a:solidFill>
                  <a:schemeClr val="tx1"/>
                </a:solidFill>
              </a:rPr>
              <a:t>Common </a:t>
            </a:r>
            <a:r>
              <a:rPr lang="en-US" dirty="0" smtClean="0">
                <a:solidFill>
                  <a:schemeClr val="tx1"/>
                </a:solidFill>
              </a:rPr>
              <a:t>Hosts</a:t>
            </a:r>
          </a:p>
          <a:p>
            <a:pPr lvl="1">
              <a:lnSpc>
                <a:spcPct val="90000"/>
              </a:lnSpc>
              <a:buClr>
                <a:srgbClr val="FF9900"/>
              </a:buClr>
              <a:buSzPct val="95000"/>
              <a:buFont typeface="Wingdings" pitchFamily="2" charset="2"/>
              <a:buChar char="§"/>
            </a:pPr>
            <a:r>
              <a:rPr lang="en-US" sz="2400" dirty="0" smtClean="0">
                <a:solidFill>
                  <a:srgbClr val="500000"/>
                </a:solidFill>
              </a:rPr>
              <a:t>Rose </a:t>
            </a:r>
            <a:r>
              <a:rPr lang="en-US" sz="2400" dirty="0">
                <a:solidFill>
                  <a:srgbClr val="500000"/>
                </a:solidFill>
              </a:rPr>
              <a:t>family ( </a:t>
            </a:r>
            <a:r>
              <a:rPr lang="en-US" sz="2400" dirty="0" err="1">
                <a:solidFill>
                  <a:srgbClr val="500000"/>
                </a:solidFill>
              </a:rPr>
              <a:t>Photinia</a:t>
            </a:r>
            <a:r>
              <a:rPr lang="en-US" sz="2400" dirty="0">
                <a:solidFill>
                  <a:srgbClr val="500000"/>
                </a:solidFill>
              </a:rPr>
              <a:t>, Crabapple, </a:t>
            </a:r>
            <a:r>
              <a:rPr lang="en-US" sz="2400" dirty="0" err="1">
                <a:solidFill>
                  <a:srgbClr val="500000"/>
                </a:solidFill>
              </a:rPr>
              <a:t>Pyrancantha</a:t>
            </a:r>
            <a:r>
              <a:rPr lang="en-US" sz="2400" dirty="0">
                <a:solidFill>
                  <a:srgbClr val="500000"/>
                </a:solidFill>
              </a:rPr>
              <a:t>, Cotoneaster)</a:t>
            </a:r>
          </a:p>
          <a:p>
            <a:pPr>
              <a:lnSpc>
                <a:spcPct val="90000"/>
              </a:lnSpc>
              <a:buClr>
                <a:srgbClr val="FF9900"/>
              </a:buClr>
              <a:buSzPct val="95000"/>
              <a:buNone/>
            </a:pPr>
            <a:r>
              <a:rPr lang="en-US" dirty="0">
                <a:solidFill>
                  <a:schemeClr val="tx1"/>
                </a:solidFill>
              </a:rPr>
              <a:t> </a:t>
            </a:r>
            <a:endParaRPr lang="en-US" dirty="0" smtClean="0">
              <a:solidFill>
                <a:schemeClr val="tx1"/>
              </a:solidFill>
            </a:endParaRPr>
          </a:p>
          <a:p>
            <a:pPr>
              <a:lnSpc>
                <a:spcPct val="90000"/>
              </a:lnSpc>
              <a:buClr>
                <a:srgbClr val="FF9900"/>
              </a:buClr>
              <a:buSzPct val="95000"/>
              <a:buFont typeface="Monotype Sorts" pitchFamily="2" charset="2"/>
              <a:buChar char="o"/>
            </a:pPr>
            <a:r>
              <a:rPr lang="en-US" dirty="0" smtClean="0">
                <a:solidFill>
                  <a:schemeClr val="tx1"/>
                </a:solidFill>
              </a:rPr>
              <a:t>Symptoms</a:t>
            </a:r>
          </a:p>
          <a:p>
            <a:pPr lvl="1">
              <a:lnSpc>
                <a:spcPct val="90000"/>
              </a:lnSpc>
              <a:buClr>
                <a:srgbClr val="FF9900"/>
              </a:buClr>
              <a:buSzPct val="95000"/>
              <a:buFont typeface="Wingdings" pitchFamily="2" charset="2"/>
              <a:buChar char="§"/>
            </a:pPr>
            <a:r>
              <a:rPr lang="en-US" sz="2400" dirty="0" smtClean="0">
                <a:solidFill>
                  <a:srgbClr val="500000"/>
                </a:solidFill>
              </a:rPr>
              <a:t>Dark</a:t>
            </a:r>
            <a:r>
              <a:rPr lang="en-US" sz="2400" dirty="0">
                <a:solidFill>
                  <a:srgbClr val="500000"/>
                </a:solidFill>
              </a:rPr>
              <a:t>, sunken stem lesions, blighted leaves at twig tip, </a:t>
            </a:r>
            <a:r>
              <a:rPr lang="en-US" sz="2400" dirty="0" err="1" smtClean="0">
                <a:solidFill>
                  <a:srgbClr val="500000"/>
                </a:solidFill>
              </a:rPr>
              <a:t>sheppard</a:t>
            </a:r>
            <a:r>
              <a:rPr lang="en-US" sz="2400" dirty="0" smtClean="0">
                <a:solidFill>
                  <a:srgbClr val="500000"/>
                </a:solidFill>
              </a:rPr>
              <a:t>’ </a:t>
            </a:r>
            <a:r>
              <a:rPr lang="en-US" sz="2400" dirty="0">
                <a:solidFill>
                  <a:srgbClr val="500000"/>
                </a:solidFill>
              </a:rPr>
              <a:t>crook of twig tips</a:t>
            </a:r>
          </a:p>
          <a:p>
            <a:pPr>
              <a:lnSpc>
                <a:spcPct val="90000"/>
              </a:lnSpc>
              <a:buClr>
                <a:srgbClr val="FF9900"/>
              </a:buClr>
              <a:buSzPct val="95000"/>
              <a:buFont typeface="Monotype Sorts" pitchFamily="2" charset="2"/>
              <a:buChar char="o"/>
            </a:pPr>
            <a:endParaRPr lang="en-US" dirty="0" smtClean="0">
              <a:solidFill>
                <a:schemeClr val="tx1"/>
              </a:solidFill>
            </a:endParaRPr>
          </a:p>
          <a:p>
            <a:pPr>
              <a:lnSpc>
                <a:spcPct val="90000"/>
              </a:lnSpc>
              <a:buClr>
                <a:srgbClr val="FF9900"/>
              </a:buClr>
              <a:buSzPct val="95000"/>
              <a:buFont typeface="Monotype Sorts" pitchFamily="2" charset="2"/>
              <a:buChar char="o"/>
            </a:pPr>
            <a:r>
              <a:rPr lang="en-US" dirty="0" smtClean="0">
                <a:solidFill>
                  <a:schemeClr val="tx1"/>
                </a:solidFill>
              </a:rPr>
              <a:t>Control</a:t>
            </a:r>
          </a:p>
          <a:p>
            <a:pPr lvl="1">
              <a:lnSpc>
                <a:spcPct val="90000"/>
              </a:lnSpc>
              <a:buClr>
                <a:srgbClr val="FF9900"/>
              </a:buClr>
              <a:buSzPct val="95000"/>
              <a:buFont typeface="Wingdings" pitchFamily="2" charset="2"/>
              <a:buChar char="§"/>
            </a:pPr>
            <a:r>
              <a:rPr lang="en-US" sz="2400" dirty="0" smtClean="0">
                <a:solidFill>
                  <a:srgbClr val="500000"/>
                </a:solidFill>
              </a:rPr>
              <a:t>Proper </a:t>
            </a:r>
            <a:r>
              <a:rPr lang="en-US" sz="2400" dirty="0">
                <a:solidFill>
                  <a:srgbClr val="500000"/>
                </a:solidFill>
              </a:rPr>
              <a:t>sanitary pruning, destroy plant debris, </a:t>
            </a:r>
            <a:r>
              <a:rPr lang="en-US" sz="2400" dirty="0" smtClean="0">
                <a:solidFill>
                  <a:srgbClr val="500000"/>
                </a:solidFill>
              </a:rPr>
              <a:t> </a:t>
            </a:r>
          </a:p>
          <a:p>
            <a:pPr lvl="1">
              <a:lnSpc>
                <a:spcPct val="90000"/>
              </a:lnSpc>
              <a:buClr>
                <a:srgbClr val="FF9900"/>
              </a:buClr>
              <a:buSzPct val="95000"/>
              <a:buFont typeface="Wingdings" pitchFamily="2" charset="2"/>
              <a:buChar char="§"/>
            </a:pPr>
            <a:r>
              <a:rPr lang="en-US" sz="2400" dirty="0" smtClean="0">
                <a:solidFill>
                  <a:srgbClr val="500000"/>
                </a:solidFill>
              </a:rPr>
              <a:t>Chemical: Streptomycin</a:t>
            </a:r>
            <a:r>
              <a:rPr lang="en-US" sz="2400" dirty="0">
                <a:solidFill>
                  <a:srgbClr val="500000"/>
                </a:solidFill>
              </a:rPr>
              <a:t>, </a:t>
            </a:r>
            <a:r>
              <a:rPr lang="en-US" sz="2400" dirty="0" err="1">
                <a:solidFill>
                  <a:srgbClr val="500000"/>
                </a:solidFill>
              </a:rPr>
              <a:t>Kocide</a:t>
            </a:r>
            <a:r>
              <a:rPr lang="en-US" sz="2400" dirty="0">
                <a:solidFill>
                  <a:srgbClr val="500000"/>
                </a:solidFill>
              </a:rPr>
              <a:t>, Bordeaux Mix</a:t>
            </a:r>
          </a:p>
          <a:p>
            <a:pPr>
              <a:lnSpc>
                <a:spcPct val="90000"/>
              </a:lnSpc>
              <a:buClr>
                <a:srgbClr val="FF9900"/>
              </a:buClr>
              <a:buSzPct val="95000"/>
              <a:buFont typeface="Monotype Sorts" pitchFamily="2" charset="2"/>
              <a:buNone/>
            </a:pPr>
            <a:endParaRPr lang="en-US" sz="2800" b="1" dirty="0"/>
          </a:p>
        </p:txBody>
      </p:sp>
      <p:pic>
        <p:nvPicPr>
          <p:cNvPr id="4" name="Picture 3" descr="blight symptoms on ornamental pear.  Note: advancing dark brown/black lesion on stem."/>
          <p:cNvPicPr>
            <a:picLocks noChangeAspect="1" noChangeArrowheads="1"/>
          </p:cNvPicPr>
          <p:nvPr/>
        </p:nvPicPr>
        <p:blipFill>
          <a:blip r:embed="rId2" cstate="print"/>
          <a:srcRect/>
          <a:stretch>
            <a:fillRect/>
          </a:stretch>
        </p:blipFill>
        <p:spPr bwMode="auto">
          <a:xfrm>
            <a:off x="6552883" y="2299648"/>
            <a:ext cx="2308831" cy="3828197"/>
          </a:xfrm>
          <a:prstGeom prst="rect">
            <a:avLst/>
          </a:prstGeom>
          <a:ln>
            <a:noFill/>
          </a:ln>
          <a:effectLst>
            <a:outerShdw blurRad="292100" dist="139700" dir="2700000" algn="tl" rotWithShape="0">
              <a:srgbClr val="333333">
                <a:alpha val="65000"/>
              </a:srgbClr>
            </a:outerShdw>
          </a:effectLst>
        </p:spPr>
      </p:pic>
      <p:pic>
        <p:nvPicPr>
          <p:cNvPr id="5" name="Picture 4" descr="fireblight%20blossom%20infection%20on%20mtn%20ash"/>
          <p:cNvPicPr>
            <a:picLocks noChangeAspect="1" noChangeArrowheads="1"/>
          </p:cNvPicPr>
          <p:nvPr/>
        </p:nvPicPr>
        <p:blipFill>
          <a:blip r:embed="rId3" cstate="print">
            <a:lum bright="12000" contrast="6000"/>
          </a:blip>
          <a:srcRect/>
          <a:stretch>
            <a:fillRect/>
          </a:stretch>
        </p:blipFill>
        <p:spPr bwMode="auto">
          <a:xfrm>
            <a:off x="6552883" y="61415"/>
            <a:ext cx="2591117" cy="2006221"/>
          </a:xfrm>
          <a:prstGeom prst="rect">
            <a:avLst/>
          </a:prstGeom>
          <a:ln>
            <a:noFill/>
          </a:ln>
          <a:effectLst>
            <a:outerShdw blurRad="292100" dist="139700" dir="2700000" algn="tl" rotWithShape="0">
              <a:srgbClr val="333333">
                <a:alpha val="65000"/>
              </a:srgbClr>
            </a:outerShdw>
          </a:effectLst>
        </p:spPr>
      </p:pic>
      <p:sp>
        <p:nvSpPr>
          <p:cNvPr id="6" name="Slide Number Placeholder 5"/>
          <p:cNvSpPr>
            <a:spLocks noGrp="1"/>
          </p:cNvSpPr>
          <p:nvPr>
            <p:ph type="sldNum" sz="quarter" idx="12"/>
          </p:nvPr>
        </p:nvSpPr>
        <p:spPr/>
        <p:txBody>
          <a:bodyPr/>
          <a:lstStyle/>
          <a:p>
            <a:fld id="{DD407A6C-0FCC-40BD-976D-3BE7A11C4DA2}" type="slidenum">
              <a:rPr lang="en-US" smtClean="0"/>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rrowheads="1"/>
          </p:cNvSpPr>
          <p:nvPr>
            <p:ph type="title"/>
          </p:nvPr>
        </p:nvSpPr>
        <p:spPr>
          <a:xfrm>
            <a:off x="177420" y="381000"/>
            <a:ext cx="8966580" cy="915537"/>
          </a:xfrm>
        </p:spPr>
        <p:txBody>
          <a:bodyPr>
            <a:normAutofit/>
          </a:bodyPr>
          <a:lstStyle/>
          <a:p>
            <a:r>
              <a:rPr lang="en-US" b="1" dirty="0" err="1">
                <a:effectLst>
                  <a:outerShdw blurRad="38100" dist="38100" dir="2700000" algn="tl">
                    <a:srgbClr val="FFFFFF"/>
                  </a:outerShdw>
                </a:effectLst>
              </a:rPr>
              <a:t>Entomosporium</a:t>
            </a:r>
            <a:r>
              <a:rPr lang="en-US" b="1" dirty="0">
                <a:effectLst>
                  <a:outerShdw blurRad="38100" dist="38100" dir="2700000" algn="tl">
                    <a:srgbClr val="FFFFFF"/>
                  </a:outerShdw>
                </a:effectLst>
              </a:rPr>
              <a:t> Leaf </a:t>
            </a:r>
            <a:r>
              <a:rPr lang="en-US" b="1" dirty="0" smtClean="0">
                <a:effectLst>
                  <a:outerShdw blurRad="38100" dist="38100" dir="2700000" algn="tl">
                    <a:srgbClr val="FFFFFF"/>
                  </a:outerShdw>
                </a:effectLst>
              </a:rPr>
              <a:t>Spot </a:t>
            </a:r>
            <a:r>
              <a:rPr lang="en-US" sz="2800" b="0" dirty="0" smtClean="0"/>
              <a:t>(fungus</a:t>
            </a:r>
            <a:r>
              <a:rPr lang="en-US" sz="2800" b="0" dirty="0"/>
              <a:t>)</a:t>
            </a:r>
            <a:endParaRPr lang="en-US" b="0" dirty="0"/>
          </a:p>
        </p:txBody>
      </p:sp>
      <p:sp>
        <p:nvSpPr>
          <p:cNvPr id="125955" name="Rectangle 3"/>
          <p:cNvSpPr>
            <a:spLocks noGrp="1" noRot="1" noChangeArrowheads="1"/>
          </p:cNvSpPr>
          <p:nvPr>
            <p:ph idx="1"/>
          </p:nvPr>
        </p:nvSpPr>
        <p:spPr>
          <a:xfrm>
            <a:off x="354843" y="1752600"/>
            <a:ext cx="5800297" cy="5105400"/>
          </a:xfrm>
        </p:spPr>
        <p:txBody>
          <a:bodyPr>
            <a:normAutofit lnSpcReduction="10000"/>
          </a:bodyPr>
          <a:lstStyle/>
          <a:p>
            <a:pPr>
              <a:lnSpc>
                <a:spcPct val="90000"/>
              </a:lnSpc>
              <a:buClr>
                <a:srgbClr val="FF9900"/>
              </a:buClr>
              <a:buSzPct val="95000"/>
              <a:buFont typeface="Monotype Sorts" pitchFamily="2" charset="2"/>
              <a:buChar char="o"/>
            </a:pPr>
            <a:r>
              <a:rPr lang="en-US" dirty="0"/>
              <a:t> </a:t>
            </a:r>
            <a:r>
              <a:rPr lang="en-US" b="1" dirty="0">
                <a:solidFill>
                  <a:schemeClr val="tx1"/>
                </a:solidFill>
              </a:rPr>
              <a:t>Common </a:t>
            </a:r>
            <a:r>
              <a:rPr lang="en-US" b="1" dirty="0" smtClean="0">
                <a:solidFill>
                  <a:schemeClr val="tx1"/>
                </a:solidFill>
              </a:rPr>
              <a:t>Hosts</a:t>
            </a:r>
          </a:p>
          <a:p>
            <a:pPr lvl="1">
              <a:lnSpc>
                <a:spcPct val="90000"/>
              </a:lnSpc>
              <a:buClr>
                <a:srgbClr val="FF9900"/>
              </a:buClr>
              <a:buSzPct val="95000"/>
              <a:buFont typeface="Wingdings" pitchFamily="2" charset="2"/>
              <a:buChar char="§"/>
            </a:pPr>
            <a:r>
              <a:rPr lang="en-US" sz="2400" dirty="0" smtClean="0">
                <a:solidFill>
                  <a:srgbClr val="500000"/>
                </a:solidFill>
              </a:rPr>
              <a:t>Red </a:t>
            </a:r>
            <a:r>
              <a:rPr lang="en-US" sz="2400" dirty="0">
                <a:solidFill>
                  <a:srgbClr val="500000"/>
                </a:solidFill>
              </a:rPr>
              <a:t>Tip </a:t>
            </a:r>
            <a:r>
              <a:rPr lang="en-US" sz="2400" dirty="0" err="1">
                <a:solidFill>
                  <a:srgbClr val="500000"/>
                </a:solidFill>
              </a:rPr>
              <a:t>Photinia</a:t>
            </a:r>
            <a:r>
              <a:rPr lang="en-US" sz="2400" dirty="0">
                <a:solidFill>
                  <a:srgbClr val="500000"/>
                </a:solidFill>
              </a:rPr>
              <a:t>, Indian Hawthorn, Fruiting Pear</a:t>
            </a:r>
          </a:p>
          <a:p>
            <a:pPr>
              <a:lnSpc>
                <a:spcPct val="90000"/>
              </a:lnSpc>
              <a:buClr>
                <a:srgbClr val="FF9900"/>
              </a:buClr>
              <a:buSzPct val="95000"/>
              <a:buNone/>
            </a:pPr>
            <a:endParaRPr lang="en-US" b="1" dirty="0" smtClean="0">
              <a:solidFill>
                <a:schemeClr val="tx1"/>
              </a:solidFill>
            </a:endParaRPr>
          </a:p>
          <a:p>
            <a:pPr>
              <a:lnSpc>
                <a:spcPct val="90000"/>
              </a:lnSpc>
              <a:buClr>
                <a:srgbClr val="FF9900"/>
              </a:buClr>
              <a:buSzPct val="95000"/>
              <a:buFont typeface="Monotype Sorts" pitchFamily="2" charset="2"/>
              <a:buChar char="o"/>
            </a:pPr>
            <a:r>
              <a:rPr lang="en-US" b="1" dirty="0" smtClean="0">
                <a:solidFill>
                  <a:schemeClr val="tx1"/>
                </a:solidFill>
              </a:rPr>
              <a:t>Symptoms</a:t>
            </a:r>
          </a:p>
          <a:p>
            <a:pPr lvl="1">
              <a:lnSpc>
                <a:spcPct val="90000"/>
              </a:lnSpc>
              <a:buClr>
                <a:srgbClr val="FF9900"/>
              </a:buClr>
              <a:buSzPct val="95000"/>
              <a:buFont typeface="Wingdings" pitchFamily="2" charset="2"/>
              <a:buChar char="§"/>
            </a:pPr>
            <a:r>
              <a:rPr lang="en-US" sz="2400" dirty="0" smtClean="0">
                <a:solidFill>
                  <a:srgbClr val="500000"/>
                </a:solidFill>
              </a:rPr>
              <a:t>Tiny</a:t>
            </a:r>
            <a:r>
              <a:rPr lang="en-US" sz="2400" dirty="0">
                <a:solidFill>
                  <a:srgbClr val="500000"/>
                </a:solidFill>
              </a:rPr>
              <a:t>, bright purple/maroon leaf spots w/ gray centers, </a:t>
            </a:r>
            <a:endParaRPr lang="en-US" sz="2400" dirty="0" smtClean="0">
              <a:solidFill>
                <a:srgbClr val="500000"/>
              </a:solidFill>
            </a:endParaRPr>
          </a:p>
          <a:p>
            <a:pPr lvl="1">
              <a:lnSpc>
                <a:spcPct val="90000"/>
              </a:lnSpc>
              <a:buClr>
                <a:srgbClr val="FF9900"/>
              </a:buClr>
              <a:buSzPct val="95000"/>
              <a:buFont typeface="Wingdings" pitchFamily="2" charset="2"/>
              <a:buChar char="§"/>
            </a:pPr>
            <a:r>
              <a:rPr lang="en-US" sz="2400" dirty="0" smtClean="0">
                <a:solidFill>
                  <a:srgbClr val="500000"/>
                </a:solidFill>
              </a:rPr>
              <a:t>defoliation</a:t>
            </a:r>
            <a:r>
              <a:rPr lang="en-US" sz="2400" dirty="0">
                <a:solidFill>
                  <a:srgbClr val="500000"/>
                </a:solidFill>
              </a:rPr>
              <a:t>, twig dieback, cool/wet conditions favor </a:t>
            </a:r>
          </a:p>
          <a:p>
            <a:pPr>
              <a:lnSpc>
                <a:spcPct val="90000"/>
              </a:lnSpc>
              <a:buClr>
                <a:srgbClr val="FF9900"/>
              </a:buClr>
              <a:buSzPct val="95000"/>
              <a:buNone/>
            </a:pPr>
            <a:r>
              <a:rPr lang="en-US" b="1" dirty="0">
                <a:solidFill>
                  <a:schemeClr val="tx1"/>
                </a:solidFill>
              </a:rPr>
              <a:t> </a:t>
            </a:r>
            <a:endParaRPr lang="en-US" b="1" dirty="0" smtClean="0">
              <a:solidFill>
                <a:schemeClr val="tx1"/>
              </a:solidFill>
            </a:endParaRPr>
          </a:p>
          <a:p>
            <a:pPr>
              <a:lnSpc>
                <a:spcPct val="90000"/>
              </a:lnSpc>
              <a:buClr>
                <a:srgbClr val="FF9900"/>
              </a:buClr>
              <a:buSzPct val="95000"/>
              <a:buFont typeface="Monotype Sorts" pitchFamily="2" charset="2"/>
              <a:buChar char="o"/>
            </a:pPr>
            <a:r>
              <a:rPr lang="en-US" b="1" dirty="0" smtClean="0">
                <a:solidFill>
                  <a:schemeClr val="tx1"/>
                </a:solidFill>
              </a:rPr>
              <a:t>Control</a:t>
            </a:r>
          </a:p>
          <a:p>
            <a:pPr lvl="1">
              <a:lnSpc>
                <a:spcPct val="90000"/>
              </a:lnSpc>
              <a:buClr>
                <a:srgbClr val="FF9900"/>
              </a:buClr>
              <a:buSzPct val="95000"/>
              <a:buFont typeface="Wingdings" pitchFamily="2" charset="2"/>
              <a:buChar char="§"/>
            </a:pPr>
            <a:r>
              <a:rPr lang="en-US" sz="2400" dirty="0" smtClean="0">
                <a:solidFill>
                  <a:srgbClr val="500000"/>
                </a:solidFill>
              </a:rPr>
              <a:t>Sanitation</a:t>
            </a:r>
            <a:r>
              <a:rPr lang="en-US" sz="2400" dirty="0">
                <a:solidFill>
                  <a:srgbClr val="500000"/>
                </a:solidFill>
              </a:rPr>
              <a:t>, Disease free </a:t>
            </a:r>
            <a:r>
              <a:rPr lang="en-US" sz="2400" dirty="0" smtClean="0">
                <a:solidFill>
                  <a:srgbClr val="500000"/>
                </a:solidFill>
              </a:rPr>
              <a:t>plants,</a:t>
            </a:r>
          </a:p>
          <a:p>
            <a:pPr lvl="1">
              <a:lnSpc>
                <a:spcPct val="90000"/>
              </a:lnSpc>
              <a:buClr>
                <a:srgbClr val="FF9900"/>
              </a:buClr>
              <a:buSzPct val="95000"/>
              <a:buFont typeface="Wingdings" pitchFamily="2" charset="2"/>
              <a:buChar char="§"/>
            </a:pPr>
            <a:r>
              <a:rPr lang="en-US" sz="2400" dirty="0" smtClean="0">
                <a:solidFill>
                  <a:srgbClr val="500000"/>
                </a:solidFill>
              </a:rPr>
              <a:t>Chemical: </a:t>
            </a:r>
            <a:r>
              <a:rPr lang="en-US" sz="2400" dirty="0" err="1" smtClean="0">
                <a:solidFill>
                  <a:srgbClr val="500000"/>
                </a:solidFill>
              </a:rPr>
              <a:t>Myclobutanil</a:t>
            </a:r>
            <a:r>
              <a:rPr lang="en-US" sz="2400" dirty="0">
                <a:solidFill>
                  <a:srgbClr val="500000"/>
                </a:solidFill>
              </a:rPr>
              <a:t>, </a:t>
            </a:r>
            <a:r>
              <a:rPr lang="en-US" sz="2400" dirty="0" err="1">
                <a:solidFill>
                  <a:srgbClr val="500000"/>
                </a:solidFill>
              </a:rPr>
              <a:t>Propiconazole</a:t>
            </a:r>
            <a:r>
              <a:rPr lang="en-US" sz="2400" dirty="0">
                <a:solidFill>
                  <a:srgbClr val="500000"/>
                </a:solidFill>
              </a:rPr>
              <a:t>, </a:t>
            </a:r>
            <a:r>
              <a:rPr lang="en-US" sz="2400" dirty="0" err="1">
                <a:solidFill>
                  <a:srgbClr val="500000"/>
                </a:solidFill>
              </a:rPr>
              <a:t>Chlorothalonil</a:t>
            </a:r>
            <a:endParaRPr lang="en-US" sz="2400" dirty="0">
              <a:solidFill>
                <a:srgbClr val="500000"/>
              </a:solidFill>
            </a:endParaRPr>
          </a:p>
        </p:txBody>
      </p:sp>
      <p:pic>
        <p:nvPicPr>
          <p:cNvPr id="4" name="Picture 2" descr="Entomosporium Leaf spot (Photinia Leaf Spot) symptoms on Photinia.  Small purple spots that develop gray centers.  Fungus produces large quantities of spores that can be dispersed by wind or splashing water. Can cause premature defoliation and mortality on some plants."/>
          <p:cNvPicPr>
            <a:picLocks noChangeAspect="1" noChangeArrowheads="1"/>
          </p:cNvPicPr>
          <p:nvPr/>
        </p:nvPicPr>
        <p:blipFill>
          <a:blip r:embed="rId2" cstate="print"/>
          <a:srcRect r="15536"/>
          <a:stretch>
            <a:fillRect/>
          </a:stretch>
        </p:blipFill>
        <p:spPr bwMode="auto">
          <a:xfrm>
            <a:off x="6444039" y="1296537"/>
            <a:ext cx="2522540" cy="2088107"/>
          </a:xfrm>
          <a:prstGeom prst="rect">
            <a:avLst/>
          </a:prstGeom>
          <a:ln>
            <a:noFill/>
          </a:ln>
          <a:effectLst>
            <a:outerShdw blurRad="292100" dist="139700" dir="2700000" algn="tl" rotWithShape="0">
              <a:srgbClr val="333333">
                <a:alpha val="65000"/>
              </a:srgbClr>
            </a:outerShdw>
          </a:effectLst>
        </p:spPr>
      </p:pic>
      <p:pic>
        <p:nvPicPr>
          <p:cNvPr id="5" name="Picture 4" descr="fig2"/>
          <p:cNvPicPr>
            <a:picLocks noChangeAspect="1" noChangeArrowheads="1"/>
          </p:cNvPicPr>
          <p:nvPr/>
        </p:nvPicPr>
        <p:blipFill>
          <a:blip r:embed="rId3" cstate="print"/>
          <a:srcRect/>
          <a:stretch>
            <a:fillRect/>
          </a:stretch>
        </p:blipFill>
        <p:spPr bwMode="auto">
          <a:xfrm>
            <a:off x="6444040" y="3541595"/>
            <a:ext cx="2522540" cy="1562668"/>
          </a:xfrm>
          <a:prstGeom prst="rect">
            <a:avLst/>
          </a:prstGeom>
          <a:ln>
            <a:noFill/>
          </a:ln>
          <a:effectLst>
            <a:outerShdw blurRad="292100" dist="139700" dir="2700000" algn="tl" rotWithShape="0">
              <a:srgbClr val="333333">
                <a:alpha val="65000"/>
              </a:srgbClr>
            </a:outerShdw>
          </a:effectLst>
        </p:spPr>
      </p:pic>
      <p:pic>
        <p:nvPicPr>
          <p:cNvPr id="6" name="Picture 5" descr="fig3"/>
          <p:cNvPicPr>
            <a:picLocks noChangeAspect="1" noChangeArrowheads="1"/>
          </p:cNvPicPr>
          <p:nvPr/>
        </p:nvPicPr>
        <p:blipFill>
          <a:blip r:embed="rId4" cstate="print"/>
          <a:srcRect/>
          <a:stretch>
            <a:fillRect/>
          </a:stretch>
        </p:blipFill>
        <p:spPr bwMode="auto">
          <a:xfrm rot="16200000">
            <a:off x="5769537" y="5227700"/>
            <a:ext cx="1349007" cy="1534618"/>
          </a:xfrm>
          <a:prstGeom prst="rect">
            <a:avLst/>
          </a:prstGeom>
          <a:noFill/>
        </p:spPr>
      </p:pic>
      <p:sp>
        <p:nvSpPr>
          <p:cNvPr id="7" name="Slide Number Placeholder 6"/>
          <p:cNvSpPr>
            <a:spLocks noGrp="1"/>
          </p:cNvSpPr>
          <p:nvPr>
            <p:ph type="sldNum" sz="quarter" idx="12"/>
          </p:nvPr>
        </p:nvSpPr>
        <p:spPr/>
        <p:txBody>
          <a:bodyPr/>
          <a:lstStyle/>
          <a:p>
            <a:fld id="{DD407A6C-0FCC-40BD-976D-3BE7A11C4DA2}" type="slidenum">
              <a:rPr lang="en-US" smtClean="0"/>
              <a:pPr/>
              <a:t>23</a:t>
            </a:fld>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rrowheads="1"/>
          </p:cNvSpPr>
          <p:nvPr>
            <p:ph type="title"/>
          </p:nvPr>
        </p:nvSpPr>
        <p:spPr>
          <a:xfrm>
            <a:off x="218364" y="457200"/>
            <a:ext cx="8231899" cy="812042"/>
          </a:xfrm>
        </p:spPr>
        <p:txBody>
          <a:bodyPr>
            <a:normAutofit/>
          </a:bodyPr>
          <a:lstStyle/>
          <a:p>
            <a:r>
              <a:rPr lang="en-US" b="1" dirty="0" smtClean="0">
                <a:effectLst>
                  <a:outerShdw blurRad="38100" dist="38100" dir="2700000" algn="tl">
                    <a:srgbClr val="FFFFFF"/>
                  </a:outerShdw>
                </a:effectLst>
              </a:rPr>
              <a:t>Anthracnose </a:t>
            </a:r>
            <a:r>
              <a:rPr lang="en-US" sz="2800" b="0" dirty="0" smtClean="0"/>
              <a:t>(</a:t>
            </a:r>
            <a:r>
              <a:rPr lang="en-US" sz="2800" b="0" dirty="0"/>
              <a:t>fungus)</a:t>
            </a:r>
            <a:endParaRPr lang="en-US" b="0" dirty="0"/>
          </a:p>
        </p:txBody>
      </p:sp>
      <p:sp>
        <p:nvSpPr>
          <p:cNvPr id="128003" name="Rectangle 3"/>
          <p:cNvSpPr>
            <a:spLocks noGrp="1" noRot="1" noChangeArrowheads="1"/>
          </p:cNvSpPr>
          <p:nvPr>
            <p:ph idx="1"/>
          </p:nvPr>
        </p:nvSpPr>
        <p:spPr>
          <a:xfrm>
            <a:off x="218365" y="1828800"/>
            <a:ext cx="5936776" cy="4114800"/>
          </a:xfrm>
        </p:spPr>
        <p:txBody>
          <a:bodyPr>
            <a:normAutofit/>
          </a:bodyPr>
          <a:lstStyle/>
          <a:p>
            <a:pPr>
              <a:buClr>
                <a:srgbClr val="FF9900"/>
              </a:buClr>
              <a:buSzPct val="95000"/>
              <a:buFont typeface="Monotype Sorts" pitchFamily="2" charset="2"/>
              <a:buChar char="o"/>
            </a:pPr>
            <a:r>
              <a:rPr lang="en-US" b="1" dirty="0">
                <a:solidFill>
                  <a:srgbClr val="FFFF00"/>
                </a:solidFill>
              </a:rPr>
              <a:t> </a:t>
            </a:r>
            <a:r>
              <a:rPr lang="en-US" b="1" dirty="0">
                <a:solidFill>
                  <a:schemeClr val="tx1"/>
                </a:solidFill>
              </a:rPr>
              <a:t>Common </a:t>
            </a:r>
            <a:r>
              <a:rPr lang="en-US" b="1" dirty="0" smtClean="0">
                <a:solidFill>
                  <a:schemeClr val="tx1"/>
                </a:solidFill>
              </a:rPr>
              <a:t>Hosts</a:t>
            </a:r>
          </a:p>
          <a:p>
            <a:pPr lvl="1">
              <a:buClr>
                <a:srgbClr val="FF9900"/>
              </a:buClr>
              <a:buSzPct val="95000"/>
              <a:buFont typeface="Wingdings" pitchFamily="2" charset="2"/>
              <a:buChar char="§"/>
            </a:pPr>
            <a:r>
              <a:rPr lang="en-US" sz="2600" dirty="0" smtClean="0">
                <a:solidFill>
                  <a:srgbClr val="500000"/>
                </a:solidFill>
              </a:rPr>
              <a:t>Various </a:t>
            </a:r>
            <a:r>
              <a:rPr lang="en-US" sz="2600" dirty="0">
                <a:solidFill>
                  <a:srgbClr val="500000"/>
                </a:solidFill>
              </a:rPr>
              <a:t>woody ornamentals, trees </a:t>
            </a:r>
          </a:p>
          <a:p>
            <a:pPr>
              <a:buClr>
                <a:srgbClr val="FF9900"/>
              </a:buClr>
              <a:buSzPct val="95000"/>
              <a:buFont typeface="Monotype Sorts" pitchFamily="2" charset="2"/>
              <a:buChar char="o"/>
            </a:pPr>
            <a:r>
              <a:rPr lang="en-US" b="1" dirty="0">
                <a:solidFill>
                  <a:schemeClr val="tx1"/>
                </a:solidFill>
              </a:rPr>
              <a:t> </a:t>
            </a:r>
            <a:r>
              <a:rPr lang="en-US" b="1" dirty="0" smtClean="0">
                <a:solidFill>
                  <a:schemeClr val="tx1"/>
                </a:solidFill>
              </a:rPr>
              <a:t>Symptoms</a:t>
            </a:r>
          </a:p>
          <a:p>
            <a:pPr lvl="1">
              <a:buClr>
                <a:srgbClr val="FF9900"/>
              </a:buClr>
              <a:buSzPct val="95000"/>
              <a:buFont typeface="Wingdings" pitchFamily="2" charset="2"/>
              <a:buChar char="§"/>
            </a:pPr>
            <a:r>
              <a:rPr lang="en-US" sz="2600" dirty="0" smtClean="0">
                <a:solidFill>
                  <a:srgbClr val="500000"/>
                </a:solidFill>
              </a:rPr>
              <a:t>Leaf </a:t>
            </a:r>
            <a:r>
              <a:rPr lang="en-US" sz="2600" dirty="0">
                <a:solidFill>
                  <a:srgbClr val="500000"/>
                </a:solidFill>
              </a:rPr>
              <a:t>spots, stem lesions, twig dieback</a:t>
            </a:r>
          </a:p>
          <a:p>
            <a:pPr>
              <a:buClr>
                <a:srgbClr val="FF9900"/>
              </a:buClr>
              <a:buSzPct val="95000"/>
              <a:buFont typeface="Monotype Sorts" pitchFamily="2" charset="2"/>
              <a:buChar char="o"/>
            </a:pPr>
            <a:r>
              <a:rPr lang="en-US" b="1" dirty="0">
                <a:solidFill>
                  <a:schemeClr val="tx1"/>
                </a:solidFill>
              </a:rPr>
              <a:t> </a:t>
            </a:r>
            <a:r>
              <a:rPr lang="en-US" b="1" dirty="0" smtClean="0">
                <a:solidFill>
                  <a:schemeClr val="tx1"/>
                </a:solidFill>
              </a:rPr>
              <a:t>Control</a:t>
            </a:r>
          </a:p>
          <a:p>
            <a:pPr lvl="1">
              <a:buClr>
                <a:srgbClr val="FF9900"/>
              </a:buClr>
              <a:buSzPct val="95000"/>
              <a:buFont typeface="Wingdings" pitchFamily="2" charset="2"/>
              <a:buChar char="§"/>
            </a:pPr>
            <a:r>
              <a:rPr lang="en-US" sz="2600" dirty="0" smtClean="0">
                <a:solidFill>
                  <a:srgbClr val="500000"/>
                </a:solidFill>
              </a:rPr>
              <a:t>Sanitation</a:t>
            </a:r>
            <a:r>
              <a:rPr lang="en-US" sz="2600" dirty="0">
                <a:solidFill>
                  <a:srgbClr val="500000"/>
                </a:solidFill>
              </a:rPr>
              <a:t>, Good fertility/ </a:t>
            </a:r>
            <a:r>
              <a:rPr lang="en-US" sz="2600" dirty="0" smtClean="0">
                <a:solidFill>
                  <a:srgbClr val="500000"/>
                </a:solidFill>
              </a:rPr>
              <a:t>moisture,</a:t>
            </a:r>
          </a:p>
          <a:p>
            <a:pPr lvl="1">
              <a:buClr>
                <a:srgbClr val="FF9900"/>
              </a:buClr>
              <a:buSzPct val="95000"/>
              <a:buFont typeface="Wingdings" pitchFamily="2" charset="2"/>
              <a:buChar char="§"/>
            </a:pPr>
            <a:r>
              <a:rPr lang="en-US" sz="2600" dirty="0" smtClean="0">
                <a:solidFill>
                  <a:srgbClr val="500000"/>
                </a:solidFill>
              </a:rPr>
              <a:t>Chemicals: </a:t>
            </a:r>
            <a:r>
              <a:rPr lang="en-US" sz="2600" dirty="0" err="1" smtClean="0">
                <a:solidFill>
                  <a:srgbClr val="500000"/>
                </a:solidFill>
              </a:rPr>
              <a:t>Chlorothalonil</a:t>
            </a:r>
            <a:endParaRPr lang="en-US" dirty="0">
              <a:solidFill>
                <a:srgbClr val="500000"/>
              </a:solidFill>
            </a:endParaRPr>
          </a:p>
          <a:p>
            <a:pPr>
              <a:buClr>
                <a:srgbClr val="FF9900"/>
              </a:buClr>
              <a:buSzPct val="95000"/>
              <a:buFont typeface="Monotype Sorts" pitchFamily="2" charset="2"/>
              <a:buNone/>
            </a:pPr>
            <a:r>
              <a:rPr lang="en-US" b="1" dirty="0">
                <a:solidFill>
                  <a:srgbClr val="FFFF00"/>
                </a:solidFill>
              </a:rPr>
              <a:t>	</a:t>
            </a:r>
          </a:p>
        </p:txBody>
      </p:sp>
      <p:pic>
        <p:nvPicPr>
          <p:cNvPr id="4" name="Picture 3" descr="Anthracnose leaf symptoms on sycamore.  Note necrotic area along veins. May cause premature defoliation. Usually a minor disease."/>
          <p:cNvPicPr>
            <a:picLocks noChangeAspect="1" noChangeArrowheads="1"/>
          </p:cNvPicPr>
          <p:nvPr/>
        </p:nvPicPr>
        <p:blipFill>
          <a:blip r:embed="rId2" cstate="print"/>
          <a:srcRect/>
          <a:stretch>
            <a:fillRect/>
          </a:stretch>
        </p:blipFill>
        <p:spPr bwMode="auto">
          <a:xfrm>
            <a:off x="6661692" y="1"/>
            <a:ext cx="2482307" cy="1828799"/>
          </a:xfrm>
          <a:prstGeom prst="rect">
            <a:avLst/>
          </a:prstGeom>
          <a:ln>
            <a:noFill/>
          </a:ln>
          <a:effectLst>
            <a:outerShdw blurRad="292100" dist="139700" dir="2700000" algn="tl" rotWithShape="0">
              <a:srgbClr val="333333">
                <a:alpha val="65000"/>
              </a:srgbClr>
            </a:outerShdw>
          </a:effectLst>
        </p:spPr>
      </p:pic>
      <p:pic>
        <p:nvPicPr>
          <p:cNvPr id="5" name="Picture 4" descr="Spot Anthracnose on Dogwood. Caused by the fungus Elsinoe corni. Small purple spots may occur on leaves and bracts.  Minor disease in Arkansas."/>
          <p:cNvPicPr>
            <a:picLocks noChangeAspect="1" noChangeArrowheads="1"/>
          </p:cNvPicPr>
          <p:nvPr/>
        </p:nvPicPr>
        <p:blipFill>
          <a:blip r:embed="rId3" cstate="print"/>
          <a:srcRect r="16196"/>
          <a:stretch>
            <a:fillRect/>
          </a:stretch>
        </p:blipFill>
        <p:spPr bwMode="auto">
          <a:xfrm>
            <a:off x="6661692" y="4233082"/>
            <a:ext cx="2482307" cy="1710518"/>
          </a:xfrm>
          <a:prstGeom prst="rect">
            <a:avLst/>
          </a:prstGeom>
          <a:ln>
            <a:noFill/>
          </a:ln>
          <a:effectLst>
            <a:outerShdw blurRad="292100" dist="139700" dir="2700000" algn="tl" rotWithShape="0">
              <a:srgbClr val="333333">
                <a:alpha val="65000"/>
              </a:srgbClr>
            </a:outerShdw>
          </a:effectLst>
        </p:spPr>
      </p:pic>
      <p:pic>
        <p:nvPicPr>
          <p:cNvPr id="6" name="Picture 5" descr="Twig Anthracnose on Dogwood.  Shown on leaves. Caused by the fungus Discula.  The disease may result in twig lesions, cankers and enentual tree death.  This disease has been responsible for the loss of many trees in the Northeastern United States."/>
          <p:cNvPicPr>
            <a:picLocks noChangeAspect="1" noChangeArrowheads="1"/>
          </p:cNvPicPr>
          <p:nvPr/>
        </p:nvPicPr>
        <p:blipFill>
          <a:blip r:embed="rId4" cstate="print"/>
          <a:srcRect/>
          <a:stretch>
            <a:fillRect/>
          </a:stretch>
        </p:blipFill>
        <p:spPr bwMode="auto">
          <a:xfrm>
            <a:off x="6661692" y="2022144"/>
            <a:ext cx="2482307" cy="1917139"/>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Anthracnose symptoms manifested as a dieback shown on sycamore (slide courtesy J. Robbins)."/>
          <p:cNvPicPr>
            <a:picLocks noChangeAspect="1" noChangeArrowheads="1"/>
          </p:cNvPicPr>
          <p:nvPr/>
        </p:nvPicPr>
        <p:blipFill>
          <a:blip r:embed="rId2" cstate="print"/>
          <a:srcRect/>
          <a:stretch>
            <a:fillRect/>
          </a:stretch>
        </p:blipFill>
        <p:spPr bwMode="auto">
          <a:xfrm>
            <a:off x="4953479" y="3372787"/>
            <a:ext cx="4190521" cy="3061351"/>
          </a:xfrm>
          <a:prstGeom prst="rect">
            <a:avLst/>
          </a:prstGeom>
          <a:ln>
            <a:noFill/>
          </a:ln>
          <a:effectLst>
            <a:outerShdw blurRad="292100" dist="139700" dir="2700000" algn="tl" rotWithShape="0">
              <a:srgbClr val="333333">
                <a:alpha val="65000"/>
              </a:srgbClr>
            </a:outerShdw>
          </a:effectLst>
        </p:spPr>
      </p:pic>
      <p:pic>
        <p:nvPicPr>
          <p:cNvPr id="129027" name="Picture 3" descr="Anthracnose leaf symptoms on sycamore.  Note necrotic area along veins. May cause premature defoliation. Usually a minor disease."/>
          <p:cNvPicPr>
            <a:picLocks noChangeAspect="1" noChangeArrowheads="1"/>
          </p:cNvPicPr>
          <p:nvPr/>
        </p:nvPicPr>
        <p:blipFill>
          <a:blip r:embed="rId3" cstate="print"/>
          <a:srcRect/>
          <a:stretch>
            <a:fillRect/>
          </a:stretch>
        </p:blipFill>
        <p:spPr bwMode="auto">
          <a:xfrm>
            <a:off x="0" y="3660488"/>
            <a:ext cx="4340120" cy="3197512"/>
          </a:xfrm>
          <a:prstGeom prst="rect">
            <a:avLst/>
          </a:prstGeom>
          <a:noFill/>
        </p:spPr>
      </p:pic>
      <p:pic>
        <p:nvPicPr>
          <p:cNvPr id="129028" name="Picture 4" descr="Spot Anthracnose on Dogwood. Caused by the fungus Elsinoe corni. Small purple spots may occur on leaves and bracts.  Minor disease in Arkansas."/>
          <p:cNvPicPr>
            <a:picLocks noChangeAspect="1" noChangeArrowheads="1"/>
          </p:cNvPicPr>
          <p:nvPr/>
        </p:nvPicPr>
        <p:blipFill>
          <a:blip r:embed="rId4" cstate="print"/>
          <a:srcRect/>
          <a:stretch>
            <a:fillRect/>
          </a:stretch>
        </p:blipFill>
        <p:spPr bwMode="auto">
          <a:xfrm>
            <a:off x="1882095" y="640830"/>
            <a:ext cx="4520894" cy="3245370"/>
          </a:xfrm>
          <a:prstGeom prst="rect">
            <a:avLst/>
          </a:prstGeom>
          <a:ln>
            <a:noFill/>
          </a:ln>
          <a:effectLst>
            <a:outerShdw blurRad="292100" dist="139700" dir="2700000" algn="tl" rotWithShape="0">
              <a:srgbClr val="333333">
                <a:alpha val="65000"/>
              </a:srgbClr>
            </a:outerShdw>
          </a:effectLst>
        </p:spPr>
      </p:pic>
      <p:pic>
        <p:nvPicPr>
          <p:cNvPr id="129029" name="Picture 5" descr="Twig Anthracnose on Dogwood.  Shown on leaves. Caused by the fungus Discula.  The disease may result in twig lesions, cankers and enentual tree death.  This disease has been responsible for the loss of many trees in the Northeastern United States."/>
          <p:cNvPicPr>
            <a:picLocks noChangeAspect="1" noChangeArrowheads="1"/>
          </p:cNvPicPr>
          <p:nvPr/>
        </p:nvPicPr>
        <p:blipFill>
          <a:blip r:embed="rId5" cstate="print"/>
          <a:srcRect/>
          <a:stretch>
            <a:fillRect/>
          </a:stretch>
        </p:blipFill>
        <p:spPr bwMode="auto">
          <a:xfrm>
            <a:off x="0" y="152400"/>
            <a:ext cx="2733467" cy="2111115"/>
          </a:xfrm>
          <a:prstGeom prst="rect">
            <a:avLst/>
          </a:prstGeom>
          <a:ln>
            <a:noFill/>
          </a:ln>
          <a:effectLst>
            <a:outerShdw blurRad="292100" dist="139700" dir="2700000" algn="tl" rotWithShape="0">
              <a:srgbClr val="333333">
                <a:alpha val="65000"/>
              </a:srgbClr>
            </a:outerShdw>
          </a:effectLst>
        </p:spPr>
      </p:pic>
      <p:pic>
        <p:nvPicPr>
          <p:cNvPr id="94210" name="Picture 2" descr="https://www-s.aces.uiuc.edu/photolib/lib17/midsize/anthracnose%20-%20silver%20maple.jpg"/>
          <p:cNvPicPr>
            <a:picLocks noChangeAspect="1" noChangeArrowheads="1"/>
          </p:cNvPicPr>
          <p:nvPr/>
        </p:nvPicPr>
        <p:blipFill>
          <a:blip r:embed="rId6" cstate="print"/>
          <a:srcRect/>
          <a:stretch>
            <a:fillRect/>
          </a:stretch>
        </p:blipFill>
        <p:spPr bwMode="auto">
          <a:xfrm>
            <a:off x="5334000" y="152400"/>
            <a:ext cx="3810000" cy="28575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547D3B5D-0B73-4245-B68F-5D12AFEAA095}" type="slidenum">
              <a:rPr lang="en-US" smtClean="0"/>
              <a:pPr/>
              <a:t>25</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rrowheads="1"/>
          </p:cNvSpPr>
          <p:nvPr>
            <p:ph type="title"/>
          </p:nvPr>
        </p:nvSpPr>
        <p:spPr>
          <a:xfrm>
            <a:off x="193638" y="304800"/>
            <a:ext cx="8256625" cy="923499"/>
          </a:xfrm>
        </p:spPr>
        <p:txBody>
          <a:bodyPr>
            <a:normAutofit/>
          </a:bodyPr>
          <a:lstStyle/>
          <a:p>
            <a:r>
              <a:rPr lang="en-US" b="1" dirty="0" smtClean="0">
                <a:effectLst>
                  <a:outerShdw blurRad="38100" dist="38100" dir="2700000" algn="tl">
                    <a:srgbClr val="FFFFFF"/>
                  </a:outerShdw>
                </a:effectLst>
              </a:rPr>
              <a:t>Drought  </a:t>
            </a:r>
            <a:r>
              <a:rPr lang="en-US" sz="2800" b="0" dirty="0" smtClean="0"/>
              <a:t>(physiological</a:t>
            </a:r>
            <a:r>
              <a:rPr lang="en-US" sz="2800" b="0" dirty="0"/>
              <a:t>)</a:t>
            </a:r>
            <a:endParaRPr lang="en-US" b="0" dirty="0"/>
          </a:p>
        </p:txBody>
      </p:sp>
      <p:sp>
        <p:nvSpPr>
          <p:cNvPr id="130051" name="Rectangle 3"/>
          <p:cNvSpPr>
            <a:spLocks noGrp="1" noRot="1" noChangeArrowheads="1"/>
          </p:cNvSpPr>
          <p:nvPr>
            <p:ph idx="1"/>
          </p:nvPr>
        </p:nvSpPr>
        <p:spPr>
          <a:xfrm>
            <a:off x="193638" y="1672022"/>
            <a:ext cx="5511126" cy="4454142"/>
          </a:xfrm>
        </p:spPr>
        <p:txBody>
          <a:bodyPr/>
          <a:lstStyle/>
          <a:p>
            <a:pPr>
              <a:buClr>
                <a:srgbClr val="FF9900"/>
              </a:buClr>
              <a:buSzPct val="95000"/>
              <a:buFont typeface="Monotype Sorts" pitchFamily="2" charset="2"/>
              <a:buChar char="o"/>
            </a:pPr>
            <a:r>
              <a:rPr lang="en-US" dirty="0"/>
              <a:t> </a:t>
            </a:r>
            <a:r>
              <a:rPr lang="en-US" b="1" dirty="0">
                <a:solidFill>
                  <a:schemeClr val="tx1"/>
                </a:solidFill>
              </a:rPr>
              <a:t>Common </a:t>
            </a:r>
            <a:r>
              <a:rPr lang="en-US" b="1" dirty="0" smtClean="0">
                <a:solidFill>
                  <a:schemeClr val="tx1"/>
                </a:solidFill>
              </a:rPr>
              <a:t>Hosts</a:t>
            </a:r>
          </a:p>
          <a:p>
            <a:pPr lvl="1">
              <a:buClr>
                <a:srgbClr val="FF9900"/>
              </a:buClr>
              <a:buSzPct val="95000"/>
              <a:buFont typeface="Wingdings" pitchFamily="2" charset="2"/>
              <a:buChar char="§"/>
            </a:pPr>
            <a:r>
              <a:rPr lang="en-US" dirty="0" smtClean="0">
                <a:solidFill>
                  <a:srgbClr val="500000"/>
                </a:solidFill>
              </a:rPr>
              <a:t>Interior </a:t>
            </a:r>
            <a:r>
              <a:rPr lang="en-US" dirty="0">
                <a:solidFill>
                  <a:srgbClr val="500000"/>
                </a:solidFill>
              </a:rPr>
              <a:t>and Landscape Plants</a:t>
            </a:r>
          </a:p>
          <a:p>
            <a:pPr>
              <a:buClr>
                <a:srgbClr val="FF9900"/>
              </a:buClr>
              <a:buSzPct val="95000"/>
              <a:buFont typeface="Monotype Sorts" pitchFamily="2" charset="2"/>
              <a:buChar char="o"/>
            </a:pPr>
            <a:r>
              <a:rPr lang="en-US" b="1" dirty="0">
                <a:solidFill>
                  <a:schemeClr val="tx1"/>
                </a:solidFill>
              </a:rPr>
              <a:t> </a:t>
            </a:r>
            <a:r>
              <a:rPr lang="en-US" b="1" dirty="0" smtClean="0">
                <a:solidFill>
                  <a:schemeClr val="tx1"/>
                </a:solidFill>
              </a:rPr>
              <a:t>Symptoms</a:t>
            </a:r>
          </a:p>
          <a:p>
            <a:pPr lvl="1">
              <a:buClr>
                <a:srgbClr val="FF9900"/>
              </a:buClr>
              <a:buSzPct val="95000"/>
              <a:buFont typeface="Wingdings" pitchFamily="2" charset="2"/>
              <a:buChar char="§"/>
            </a:pPr>
            <a:r>
              <a:rPr lang="en-US" dirty="0" smtClean="0">
                <a:solidFill>
                  <a:srgbClr val="500000"/>
                </a:solidFill>
              </a:rPr>
              <a:t>Wilt</a:t>
            </a:r>
            <a:r>
              <a:rPr lang="en-US" dirty="0">
                <a:solidFill>
                  <a:srgbClr val="500000"/>
                </a:solidFill>
              </a:rPr>
              <a:t>, Marginal Leaf Burn, Defoliation, Twig Dieback</a:t>
            </a:r>
          </a:p>
          <a:p>
            <a:pPr>
              <a:buClr>
                <a:srgbClr val="FF9900"/>
              </a:buClr>
              <a:buSzPct val="95000"/>
              <a:buFont typeface="Monotype Sorts" pitchFamily="2" charset="2"/>
              <a:buChar char="o"/>
            </a:pPr>
            <a:r>
              <a:rPr lang="en-US" b="1" dirty="0">
                <a:solidFill>
                  <a:schemeClr val="tx1"/>
                </a:solidFill>
              </a:rPr>
              <a:t> </a:t>
            </a:r>
            <a:r>
              <a:rPr lang="en-US" b="1" dirty="0" smtClean="0">
                <a:solidFill>
                  <a:schemeClr val="tx1"/>
                </a:solidFill>
              </a:rPr>
              <a:t>Control	</a:t>
            </a:r>
          </a:p>
          <a:p>
            <a:pPr lvl="1">
              <a:buClr>
                <a:srgbClr val="FF9900"/>
              </a:buClr>
              <a:buSzPct val="95000"/>
              <a:buFont typeface="Wingdings" pitchFamily="2" charset="2"/>
              <a:buChar char="§"/>
            </a:pPr>
            <a:r>
              <a:rPr lang="en-US" dirty="0" smtClean="0">
                <a:solidFill>
                  <a:srgbClr val="500000"/>
                </a:solidFill>
              </a:rPr>
              <a:t>Maintain </a:t>
            </a:r>
            <a:r>
              <a:rPr lang="en-US" dirty="0">
                <a:solidFill>
                  <a:srgbClr val="500000"/>
                </a:solidFill>
              </a:rPr>
              <a:t>adequate soil </a:t>
            </a:r>
            <a:r>
              <a:rPr lang="en-US" dirty="0" smtClean="0">
                <a:solidFill>
                  <a:srgbClr val="500000"/>
                </a:solidFill>
              </a:rPr>
              <a:t>moisture</a:t>
            </a:r>
          </a:p>
          <a:p>
            <a:pPr lvl="1">
              <a:buClr>
                <a:srgbClr val="FF9900"/>
              </a:buClr>
              <a:buSzPct val="95000"/>
              <a:buFont typeface="Wingdings" pitchFamily="2" charset="2"/>
              <a:buChar char="§"/>
            </a:pPr>
            <a:r>
              <a:rPr lang="en-US" dirty="0" smtClean="0">
                <a:solidFill>
                  <a:srgbClr val="500000"/>
                </a:solidFill>
              </a:rPr>
              <a:t>Use mulches</a:t>
            </a:r>
          </a:p>
          <a:p>
            <a:pPr lvl="1">
              <a:buClr>
                <a:srgbClr val="FF9900"/>
              </a:buClr>
              <a:buSzPct val="95000"/>
              <a:buFont typeface="Wingdings" pitchFamily="2" charset="2"/>
              <a:buChar char="§"/>
            </a:pPr>
            <a:r>
              <a:rPr lang="en-US" dirty="0" smtClean="0">
                <a:solidFill>
                  <a:srgbClr val="500000"/>
                </a:solidFill>
              </a:rPr>
              <a:t>Reduce the use of fertilizers</a:t>
            </a:r>
            <a:r>
              <a:rPr lang="en-US" b="1" dirty="0">
                <a:solidFill>
                  <a:srgbClr val="FFFF00"/>
                </a:solidFill>
              </a:rPr>
              <a:t>	</a:t>
            </a:r>
          </a:p>
        </p:txBody>
      </p:sp>
      <p:pic>
        <p:nvPicPr>
          <p:cNvPr id="4" name="Picture 2" descr="Drought symptoms on Dogwood foliage.  Marginal burning to leaves is a common symptom.  Symptoms often occur over the entire tree during dry/hot weather patterns."/>
          <p:cNvPicPr>
            <a:picLocks noChangeAspect="1" noChangeArrowheads="1"/>
          </p:cNvPicPr>
          <p:nvPr/>
        </p:nvPicPr>
        <p:blipFill>
          <a:blip r:embed="rId2" cstate="print"/>
          <a:srcRect/>
          <a:stretch>
            <a:fillRect/>
          </a:stretch>
        </p:blipFill>
        <p:spPr bwMode="auto">
          <a:xfrm>
            <a:off x="6398720" y="97093"/>
            <a:ext cx="2745279" cy="2044852"/>
          </a:xfrm>
          <a:prstGeom prst="rect">
            <a:avLst/>
          </a:prstGeom>
          <a:ln>
            <a:noFill/>
          </a:ln>
          <a:effectLst>
            <a:outerShdw blurRad="292100" dist="139700" dir="2700000" algn="tl" rotWithShape="0">
              <a:srgbClr val="333333">
                <a:alpha val="65000"/>
              </a:srgbClr>
            </a:outerShdw>
          </a:effectLst>
        </p:spPr>
      </p:pic>
      <p:pic>
        <p:nvPicPr>
          <p:cNvPr id="32770" name="Picture 2" descr="http://turfunderground.com/wp-content/uploads/2011/06/get-attachment.aspx_3.jpeg"/>
          <p:cNvPicPr>
            <a:picLocks noChangeAspect="1" noChangeArrowheads="1"/>
          </p:cNvPicPr>
          <p:nvPr/>
        </p:nvPicPr>
        <p:blipFill>
          <a:blip r:embed="rId3" cstate="print"/>
          <a:srcRect/>
          <a:stretch>
            <a:fillRect/>
          </a:stretch>
        </p:blipFill>
        <p:spPr bwMode="auto">
          <a:xfrm>
            <a:off x="6398721" y="2359505"/>
            <a:ext cx="2745279" cy="2056808"/>
          </a:xfrm>
          <a:prstGeom prst="rect">
            <a:avLst/>
          </a:prstGeom>
          <a:noFill/>
        </p:spPr>
      </p:pic>
      <p:pic>
        <p:nvPicPr>
          <p:cNvPr id="32772" name="Picture 4" descr="http://cdn2-b.examiner.com/sites/default/files/styles/image_content_width/hash/7f/7b/texas-668x350.jpg"/>
          <p:cNvPicPr>
            <a:picLocks noChangeAspect="1" noChangeArrowheads="1"/>
          </p:cNvPicPr>
          <p:nvPr/>
        </p:nvPicPr>
        <p:blipFill>
          <a:blip r:embed="rId4" cstate="print"/>
          <a:srcRect/>
          <a:stretch>
            <a:fillRect/>
          </a:stretch>
        </p:blipFill>
        <p:spPr bwMode="auto">
          <a:xfrm>
            <a:off x="5391904" y="4162567"/>
            <a:ext cx="3752096" cy="1963597"/>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26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rrowheads="1"/>
          </p:cNvSpPr>
          <p:nvPr>
            <p:ph type="title"/>
          </p:nvPr>
        </p:nvSpPr>
        <p:spPr>
          <a:xfrm>
            <a:off x="259307" y="0"/>
            <a:ext cx="8190956" cy="1143000"/>
          </a:xfrm>
        </p:spPr>
        <p:txBody>
          <a:bodyPr>
            <a:normAutofit/>
          </a:bodyPr>
          <a:lstStyle/>
          <a:p>
            <a:r>
              <a:rPr lang="en-US" b="1" dirty="0">
                <a:effectLst>
                  <a:outerShdw blurRad="38100" dist="38100" dir="2700000" algn="tl">
                    <a:srgbClr val="FFFFFF"/>
                  </a:outerShdw>
                </a:effectLst>
              </a:rPr>
              <a:t>Brown </a:t>
            </a:r>
            <a:r>
              <a:rPr lang="en-US" b="1" dirty="0" smtClean="0">
                <a:effectLst>
                  <a:outerShdw blurRad="38100" dist="38100" dir="2700000" algn="tl">
                    <a:srgbClr val="FFFFFF"/>
                  </a:outerShdw>
                </a:effectLst>
              </a:rPr>
              <a:t>Patch </a:t>
            </a:r>
            <a:r>
              <a:rPr lang="en-US" sz="2800" b="0" dirty="0" smtClean="0"/>
              <a:t>(</a:t>
            </a:r>
            <a:r>
              <a:rPr lang="en-US" sz="2800" b="0" dirty="0"/>
              <a:t>fungus)</a:t>
            </a:r>
            <a:endParaRPr lang="en-US" b="0" dirty="0"/>
          </a:p>
        </p:txBody>
      </p:sp>
      <p:sp>
        <p:nvSpPr>
          <p:cNvPr id="132099" name="Rectangle 3"/>
          <p:cNvSpPr>
            <a:spLocks noGrp="1" noRot="1" noChangeArrowheads="1"/>
          </p:cNvSpPr>
          <p:nvPr>
            <p:ph idx="1"/>
          </p:nvPr>
        </p:nvSpPr>
        <p:spPr>
          <a:xfrm>
            <a:off x="259307" y="1219199"/>
            <a:ext cx="5813947" cy="5372669"/>
          </a:xfrm>
        </p:spPr>
        <p:txBody>
          <a:bodyPr>
            <a:normAutofit lnSpcReduction="10000"/>
          </a:bodyPr>
          <a:lstStyle/>
          <a:p>
            <a:pPr>
              <a:buClr>
                <a:srgbClr val="FF9900"/>
              </a:buClr>
              <a:buSzPct val="95000"/>
              <a:buFont typeface="Monotype Sorts" pitchFamily="2" charset="2"/>
              <a:buChar char="o"/>
            </a:pPr>
            <a:r>
              <a:rPr lang="en-US" dirty="0">
                <a:solidFill>
                  <a:schemeClr val="tx1"/>
                </a:solidFill>
              </a:rPr>
              <a:t> </a:t>
            </a:r>
            <a:r>
              <a:rPr lang="en-US" b="1" dirty="0">
                <a:solidFill>
                  <a:schemeClr val="tx1"/>
                </a:solidFill>
              </a:rPr>
              <a:t>Common </a:t>
            </a:r>
            <a:r>
              <a:rPr lang="en-US" b="1" dirty="0" smtClean="0">
                <a:solidFill>
                  <a:schemeClr val="tx1"/>
                </a:solidFill>
              </a:rPr>
              <a:t>Hosts	</a:t>
            </a:r>
          </a:p>
          <a:p>
            <a:pPr lvl="1">
              <a:buClr>
                <a:srgbClr val="FF9900"/>
              </a:buClr>
              <a:buSzPct val="95000"/>
              <a:buFont typeface="Wingdings" pitchFamily="2" charset="2"/>
              <a:buChar char="§"/>
            </a:pPr>
            <a:r>
              <a:rPr lang="en-US" dirty="0" smtClean="0">
                <a:solidFill>
                  <a:srgbClr val="500000"/>
                </a:solidFill>
              </a:rPr>
              <a:t>St. Augustine, Bermuda, </a:t>
            </a:r>
            <a:r>
              <a:rPr lang="en-US" dirty="0" err="1" smtClean="0">
                <a:solidFill>
                  <a:srgbClr val="500000"/>
                </a:solidFill>
              </a:rPr>
              <a:t>Zoysia</a:t>
            </a:r>
            <a:r>
              <a:rPr lang="en-US" dirty="0">
                <a:solidFill>
                  <a:srgbClr val="500000"/>
                </a:solidFill>
              </a:rPr>
              <a:t>, </a:t>
            </a:r>
            <a:r>
              <a:rPr lang="en-US" dirty="0" smtClean="0">
                <a:solidFill>
                  <a:srgbClr val="500000"/>
                </a:solidFill>
              </a:rPr>
              <a:t>Fescue</a:t>
            </a:r>
            <a:endParaRPr lang="en-US" dirty="0">
              <a:solidFill>
                <a:srgbClr val="500000"/>
              </a:solidFill>
            </a:endParaRPr>
          </a:p>
          <a:p>
            <a:pPr>
              <a:buClr>
                <a:srgbClr val="FF9900"/>
              </a:buClr>
              <a:buSzPct val="95000"/>
              <a:buFont typeface="Monotype Sorts" pitchFamily="2" charset="2"/>
              <a:buChar char="o"/>
            </a:pPr>
            <a:r>
              <a:rPr lang="en-US" b="1" dirty="0">
                <a:solidFill>
                  <a:schemeClr val="tx1"/>
                </a:solidFill>
              </a:rPr>
              <a:t> </a:t>
            </a:r>
            <a:r>
              <a:rPr lang="en-US" b="1" dirty="0" smtClean="0">
                <a:solidFill>
                  <a:schemeClr val="tx1"/>
                </a:solidFill>
              </a:rPr>
              <a:t>Symptoms</a:t>
            </a:r>
          </a:p>
          <a:p>
            <a:pPr lvl="1">
              <a:buClr>
                <a:srgbClr val="FF9900"/>
              </a:buClr>
              <a:buSzPct val="95000"/>
              <a:buFont typeface="Wingdings" pitchFamily="2" charset="2"/>
              <a:buChar char="§"/>
            </a:pPr>
            <a:r>
              <a:rPr lang="en-US" dirty="0" smtClean="0">
                <a:solidFill>
                  <a:srgbClr val="500000"/>
                </a:solidFill>
              </a:rPr>
              <a:t>Circular </a:t>
            </a:r>
            <a:r>
              <a:rPr lang="en-US" dirty="0">
                <a:solidFill>
                  <a:srgbClr val="500000"/>
                </a:solidFill>
              </a:rPr>
              <a:t>to irregular patches of declining turf, “smoke ring” appearance </a:t>
            </a:r>
          </a:p>
          <a:p>
            <a:pPr>
              <a:buClr>
                <a:srgbClr val="FF9900"/>
              </a:buClr>
              <a:buSzPct val="95000"/>
              <a:buFont typeface="Monotype Sorts" pitchFamily="2" charset="2"/>
              <a:buChar char="o"/>
            </a:pPr>
            <a:r>
              <a:rPr lang="en-US" b="1" dirty="0">
                <a:solidFill>
                  <a:schemeClr val="tx1"/>
                </a:solidFill>
              </a:rPr>
              <a:t> </a:t>
            </a:r>
            <a:r>
              <a:rPr lang="en-US" b="1" dirty="0" smtClean="0">
                <a:solidFill>
                  <a:schemeClr val="tx1"/>
                </a:solidFill>
              </a:rPr>
              <a:t>Control</a:t>
            </a:r>
          </a:p>
          <a:p>
            <a:pPr lvl="1">
              <a:buClr>
                <a:srgbClr val="FF9900"/>
              </a:buClr>
              <a:buSzPct val="95000"/>
              <a:buFont typeface="Wingdings" pitchFamily="2" charset="2"/>
              <a:buChar char="§"/>
            </a:pPr>
            <a:r>
              <a:rPr lang="en-US" dirty="0" smtClean="0">
                <a:solidFill>
                  <a:srgbClr val="500000"/>
                </a:solidFill>
              </a:rPr>
              <a:t>Use a balanced fertilizer, </a:t>
            </a:r>
            <a:r>
              <a:rPr lang="en-US" dirty="0">
                <a:solidFill>
                  <a:srgbClr val="500000"/>
                </a:solidFill>
              </a:rPr>
              <a:t>avoid high </a:t>
            </a:r>
            <a:r>
              <a:rPr lang="en-US" dirty="0" smtClean="0">
                <a:solidFill>
                  <a:srgbClr val="500000"/>
                </a:solidFill>
              </a:rPr>
              <a:t>N</a:t>
            </a:r>
          </a:p>
          <a:p>
            <a:pPr lvl="1">
              <a:buClr>
                <a:srgbClr val="FF9900"/>
              </a:buClr>
              <a:buSzPct val="95000"/>
              <a:buFont typeface="Wingdings" pitchFamily="2" charset="2"/>
              <a:buChar char="§"/>
            </a:pPr>
            <a:r>
              <a:rPr lang="en-US" dirty="0" smtClean="0">
                <a:solidFill>
                  <a:srgbClr val="500000"/>
                </a:solidFill>
              </a:rPr>
              <a:t>deep/infrequent irrigations</a:t>
            </a:r>
            <a:r>
              <a:rPr lang="en-US" dirty="0">
                <a:solidFill>
                  <a:srgbClr val="500000"/>
                </a:solidFill>
              </a:rPr>
              <a:t>, </a:t>
            </a:r>
            <a:endParaRPr lang="en-US" dirty="0" smtClean="0">
              <a:solidFill>
                <a:srgbClr val="500000"/>
              </a:solidFill>
            </a:endParaRPr>
          </a:p>
          <a:p>
            <a:pPr lvl="1">
              <a:buClr>
                <a:srgbClr val="FF9900"/>
              </a:buClr>
              <a:buSzPct val="95000"/>
              <a:buFont typeface="Wingdings" pitchFamily="2" charset="2"/>
              <a:buChar char="§"/>
            </a:pPr>
            <a:r>
              <a:rPr lang="en-US" dirty="0" smtClean="0">
                <a:solidFill>
                  <a:srgbClr val="500000"/>
                </a:solidFill>
              </a:rPr>
              <a:t>Chemicals: </a:t>
            </a:r>
            <a:r>
              <a:rPr lang="en-US" dirty="0" err="1" smtClean="0">
                <a:solidFill>
                  <a:srgbClr val="500000"/>
                </a:solidFill>
              </a:rPr>
              <a:t>Flutolanil</a:t>
            </a:r>
            <a:r>
              <a:rPr lang="en-US" dirty="0" smtClean="0">
                <a:solidFill>
                  <a:srgbClr val="500000"/>
                </a:solidFill>
              </a:rPr>
              <a:t> </a:t>
            </a:r>
            <a:r>
              <a:rPr lang="en-US" dirty="0">
                <a:solidFill>
                  <a:srgbClr val="500000"/>
                </a:solidFill>
              </a:rPr>
              <a:t>(</a:t>
            </a:r>
            <a:r>
              <a:rPr lang="en-US" dirty="0" err="1">
                <a:solidFill>
                  <a:srgbClr val="500000"/>
                </a:solidFill>
              </a:rPr>
              <a:t>Prostar</a:t>
            </a:r>
            <a:r>
              <a:rPr lang="en-US" dirty="0">
                <a:solidFill>
                  <a:srgbClr val="500000"/>
                </a:solidFill>
              </a:rPr>
              <a:t>), </a:t>
            </a:r>
            <a:r>
              <a:rPr lang="en-US" dirty="0" err="1">
                <a:solidFill>
                  <a:srgbClr val="500000"/>
                </a:solidFill>
              </a:rPr>
              <a:t>Azoxystroblin</a:t>
            </a:r>
            <a:r>
              <a:rPr lang="en-US" dirty="0">
                <a:solidFill>
                  <a:srgbClr val="500000"/>
                </a:solidFill>
              </a:rPr>
              <a:t> (Heritage), </a:t>
            </a:r>
            <a:r>
              <a:rPr lang="en-US" dirty="0" err="1">
                <a:solidFill>
                  <a:srgbClr val="500000"/>
                </a:solidFill>
              </a:rPr>
              <a:t>chlorothalonil</a:t>
            </a:r>
            <a:r>
              <a:rPr lang="en-US" dirty="0">
                <a:solidFill>
                  <a:srgbClr val="500000"/>
                </a:solidFill>
              </a:rPr>
              <a:t> (</a:t>
            </a:r>
            <a:r>
              <a:rPr lang="en-US" dirty="0" err="1">
                <a:solidFill>
                  <a:srgbClr val="500000"/>
                </a:solidFill>
              </a:rPr>
              <a:t>Daconil</a:t>
            </a:r>
            <a:r>
              <a:rPr lang="en-US" dirty="0">
                <a:solidFill>
                  <a:srgbClr val="500000"/>
                </a:solidFill>
              </a:rPr>
              <a:t>)</a:t>
            </a:r>
            <a:r>
              <a:rPr lang="en-US" b="1" dirty="0"/>
              <a:t>	</a:t>
            </a:r>
          </a:p>
        </p:txBody>
      </p:sp>
      <p:pic>
        <p:nvPicPr>
          <p:cNvPr id="4" name="Picture 5" descr="brownpatch"/>
          <p:cNvPicPr>
            <a:picLocks noChangeAspect="1" noChangeArrowheads="1"/>
          </p:cNvPicPr>
          <p:nvPr/>
        </p:nvPicPr>
        <p:blipFill>
          <a:blip r:embed="rId2" cstate="print"/>
          <a:srcRect b="13333"/>
          <a:stretch>
            <a:fillRect/>
          </a:stretch>
        </p:blipFill>
        <p:spPr bwMode="auto">
          <a:xfrm>
            <a:off x="6125959" y="59139"/>
            <a:ext cx="3018041" cy="2320119"/>
          </a:xfrm>
          <a:prstGeom prst="rect">
            <a:avLst/>
          </a:prstGeom>
          <a:ln>
            <a:noFill/>
          </a:ln>
          <a:effectLst>
            <a:outerShdw blurRad="292100" dist="139700" dir="2700000" algn="tl" rotWithShape="0">
              <a:srgbClr val="333333">
                <a:alpha val="65000"/>
              </a:srgbClr>
            </a:outerShdw>
          </a:effectLst>
        </p:spPr>
      </p:pic>
      <p:pic>
        <p:nvPicPr>
          <p:cNvPr id="5" name="Picture 2" descr="brownpatch2"/>
          <p:cNvPicPr>
            <a:picLocks noChangeAspect="1" noChangeArrowheads="1"/>
          </p:cNvPicPr>
          <p:nvPr/>
        </p:nvPicPr>
        <p:blipFill>
          <a:blip r:embed="rId3" cstate="print"/>
          <a:srcRect/>
          <a:stretch>
            <a:fillRect/>
          </a:stretch>
        </p:blipFill>
        <p:spPr bwMode="auto">
          <a:xfrm>
            <a:off x="6125958" y="2571750"/>
            <a:ext cx="3018041" cy="2546472"/>
          </a:xfrm>
          <a:prstGeom prst="rect">
            <a:avLst/>
          </a:prstGeom>
          <a:ln>
            <a:noFill/>
          </a:ln>
          <a:effectLst>
            <a:outerShdw blurRad="292100" dist="139700" dir="2700000" algn="tl" rotWithShape="0">
              <a:srgbClr val="333333">
                <a:alpha val="65000"/>
              </a:srgbClr>
            </a:outerShdw>
          </a:effectLst>
        </p:spPr>
      </p:pic>
      <p:pic>
        <p:nvPicPr>
          <p:cNvPr id="6" name="Picture 4" descr="seedmain"/>
          <p:cNvPicPr>
            <a:picLocks noChangeAspect="1" noChangeArrowheads="1"/>
          </p:cNvPicPr>
          <p:nvPr/>
        </p:nvPicPr>
        <p:blipFill>
          <a:blip r:embed="rId4" cstate="print"/>
          <a:srcRect/>
          <a:stretch>
            <a:fillRect/>
          </a:stretch>
        </p:blipFill>
        <p:spPr bwMode="auto">
          <a:xfrm rot="5400000">
            <a:off x="5933408" y="5251019"/>
            <a:ext cx="1261975" cy="1419722"/>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27</a:t>
            </a:fld>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a:xfrm>
            <a:off x="245660" y="0"/>
            <a:ext cx="8204603" cy="1143000"/>
          </a:xfrm>
        </p:spPr>
        <p:txBody>
          <a:bodyPr>
            <a:normAutofit/>
          </a:bodyPr>
          <a:lstStyle/>
          <a:p>
            <a:r>
              <a:rPr lang="en-US" dirty="0">
                <a:effectLst>
                  <a:outerShdw blurRad="38100" dist="38100" dir="2700000" algn="tl">
                    <a:srgbClr val="FFFFFF"/>
                  </a:outerShdw>
                </a:effectLst>
              </a:rPr>
              <a:t>Daylily </a:t>
            </a:r>
            <a:r>
              <a:rPr lang="en-US" dirty="0" smtClean="0">
                <a:effectLst>
                  <a:outerShdw blurRad="38100" dist="38100" dir="2700000" algn="tl">
                    <a:srgbClr val="FFFFFF"/>
                  </a:outerShdw>
                </a:effectLst>
              </a:rPr>
              <a:t>Rust </a:t>
            </a:r>
            <a:r>
              <a:rPr lang="en-US" sz="2800" b="0" dirty="0" smtClean="0"/>
              <a:t>(</a:t>
            </a:r>
            <a:r>
              <a:rPr lang="en-US" sz="2800" b="0" dirty="0"/>
              <a:t>fungus)</a:t>
            </a:r>
            <a:endParaRPr lang="en-US" b="0" dirty="0"/>
          </a:p>
        </p:txBody>
      </p:sp>
      <p:sp>
        <p:nvSpPr>
          <p:cNvPr id="134147" name="Rectangle 3"/>
          <p:cNvSpPr>
            <a:spLocks noGrp="1" noRot="1" noChangeArrowheads="1"/>
          </p:cNvSpPr>
          <p:nvPr>
            <p:ph idx="1"/>
          </p:nvPr>
        </p:nvSpPr>
        <p:spPr>
          <a:xfrm>
            <a:off x="245660" y="1142999"/>
            <a:ext cx="5500047" cy="5407925"/>
          </a:xfrm>
        </p:spPr>
        <p:txBody>
          <a:bodyPr>
            <a:normAutofit/>
          </a:bodyPr>
          <a:lstStyle/>
          <a:p>
            <a:pPr>
              <a:buClr>
                <a:srgbClr val="FF9900"/>
              </a:buClr>
              <a:buSzPct val="95000"/>
              <a:buFont typeface="Monotype Sorts" pitchFamily="2" charset="2"/>
              <a:buChar char="o"/>
            </a:pPr>
            <a:r>
              <a:rPr lang="en-US" dirty="0"/>
              <a:t> </a:t>
            </a:r>
            <a:r>
              <a:rPr lang="en-US" b="1" dirty="0"/>
              <a:t>Common </a:t>
            </a:r>
            <a:r>
              <a:rPr lang="en-US" b="1" dirty="0" smtClean="0"/>
              <a:t>Hosts </a:t>
            </a:r>
            <a:r>
              <a:rPr lang="en-US" b="1" dirty="0"/>
              <a:t>	</a:t>
            </a:r>
            <a:endParaRPr lang="en-US" b="1" dirty="0" smtClean="0"/>
          </a:p>
          <a:p>
            <a:pPr lvl="1">
              <a:buClr>
                <a:srgbClr val="FF9900"/>
              </a:buClr>
              <a:buSzPct val="95000"/>
            </a:pPr>
            <a:r>
              <a:rPr lang="en-US" dirty="0" smtClean="0">
                <a:solidFill>
                  <a:srgbClr val="500000"/>
                </a:solidFill>
              </a:rPr>
              <a:t>Daylily</a:t>
            </a:r>
            <a:endParaRPr lang="en-US" dirty="0">
              <a:solidFill>
                <a:srgbClr val="500000"/>
              </a:solidFill>
            </a:endParaRPr>
          </a:p>
          <a:p>
            <a:pPr>
              <a:buClr>
                <a:srgbClr val="FF9900"/>
              </a:buClr>
              <a:buSzPct val="95000"/>
              <a:buFont typeface="Monotype Sorts" pitchFamily="2" charset="2"/>
              <a:buChar char="o"/>
            </a:pPr>
            <a:r>
              <a:rPr lang="en-US" b="1" dirty="0"/>
              <a:t> </a:t>
            </a:r>
            <a:r>
              <a:rPr lang="en-US" b="1" dirty="0" smtClean="0"/>
              <a:t>Symptoms</a:t>
            </a:r>
          </a:p>
          <a:p>
            <a:pPr lvl="1">
              <a:buClr>
                <a:srgbClr val="FF9900"/>
              </a:buClr>
              <a:buSzPct val="95000"/>
            </a:pPr>
            <a:r>
              <a:rPr lang="en-US" dirty="0" smtClean="0">
                <a:solidFill>
                  <a:srgbClr val="500000"/>
                </a:solidFill>
              </a:rPr>
              <a:t>Small </a:t>
            </a:r>
            <a:r>
              <a:rPr lang="en-US" dirty="0">
                <a:solidFill>
                  <a:srgbClr val="500000"/>
                </a:solidFill>
              </a:rPr>
              <a:t>“raised” bubbles with yellow/orange </a:t>
            </a:r>
            <a:r>
              <a:rPr lang="en-US" dirty="0" err="1">
                <a:solidFill>
                  <a:srgbClr val="500000"/>
                </a:solidFill>
              </a:rPr>
              <a:t>urediospores</a:t>
            </a:r>
            <a:r>
              <a:rPr lang="en-US" dirty="0">
                <a:solidFill>
                  <a:srgbClr val="500000"/>
                </a:solidFill>
              </a:rPr>
              <a:t>. </a:t>
            </a:r>
            <a:endParaRPr lang="en-US" dirty="0" smtClean="0">
              <a:solidFill>
                <a:srgbClr val="500000"/>
              </a:solidFill>
            </a:endParaRPr>
          </a:p>
          <a:p>
            <a:pPr lvl="1">
              <a:buClr>
                <a:srgbClr val="FF9900"/>
              </a:buClr>
              <a:buSzPct val="95000"/>
            </a:pPr>
            <a:r>
              <a:rPr lang="en-US" dirty="0" smtClean="0">
                <a:solidFill>
                  <a:srgbClr val="500000"/>
                </a:solidFill>
              </a:rPr>
              <a:t>May </a:t>
            </a:r>
            <a:r>
              <a:rPr lang="en-US" dirty="0">
                <a:solidFill>
                  <a:srgbClr val="500000"/>
                </a:solidFill>
              </a:rPr>
              <a:t>occur on both sides of leaves. Leaf yellowing/browning.</a:t>
            </a:r>
          </a:p>
          <a:p>
            <a:pPr>
              <a:buClr>
                <a:srgbClr val="FF9900"/>
              </a:buClr>
              <a:buSzPct val="95000"/>
              <a:buFont typeface="Monotype Sorts" pitchFamily="2" charset="2"/>
              <a:buChar char="o"/>
            </a:pPr>
            <a:r>
              <a:rPr lang="en-US" b="1" dirty="0"/>
              <a:t> </a:t>
            </a:r>
            <a:r>
              <a:rPr lang="en-US" b="1" dirty="0" smtClean="0"/>
              <a:t>Control</a:t>
            </a:r>
          </a:p>
          <a:p>
            <a:pPr lvl="1">
              <a:buClr>
                <a:srgbClr val="FF9900"/>
              </a:buClr>
              <a:buSzPct val="95000"/>
            </a:pPr>
            <a:r>
              <a:rPr lang="en-US" dirty="0" smtClean="0">
                <a:solidFill>
                  <a:srgbClr val="500000"/>
                </a:solidFill>
              </a:rPr>
              <a:t>Cut </a:t>
            </a:r>
            <a:r>
              <a:rPr lang="en-US" dirty="0">
                <a:solidFill>
                  <a:srgbClr val="500000"/>
                </a:solidFill>
              </a:rPr>
              <a:t>back/destroy debris. </a:t>
            </a:r>
            <a:endParaRPr lang="en-US" dirty="0" smtClean="0">
              <a:solidFill>
                <a:srgbClr val="500000"/>
              </a:solidFill>
            </a:endParaRPr>
          </a:p>
          <a:p>
            <a:pPr lvl="1">
              <a:buClr>
                <a:srgbClr val="FF9900"/>
              </a:buClr>
              <a:buSzPct val="95000"/>
            </a:pPr>
            <a:r>
              <a:rPr lang="en-US" dirty="0" smtClean="0">
                <a:solidFill>
                  <a:srgbClr val="500000"/>
                </a:solidFill>
              </a:rPr>
              <a:t>Chemical: </a:t>
            </a:r>
            <a:r>
              <a:rPr lang="en-US" dirty="0" err="1" smtClean="0">
                <a:solidFill>
                  <a:srgbClr val="500000"/>
                </a:solidFill>
              </a:rPr>
              <a:t>Azoxystroblin</a:t>
            </a:r>
            <a:r>
              <a:rPr lang="en-US" dirty="0">
                <a:solidFill>
                  <a:srgbClr val="500000"/>
                </a:solidFill>
              </a:rPr>
              <a:t>, </a:t>
            </a:r>
            <a:r>
              <a:rPr lang="en-US" dirty="0" err="1">
                <a:solidFill>
                  <a:srgbClr val="500000"/>
                </a:solidFill>
              </a:rPr>
              <a:t>chlorothalonil</a:t>
            </a:r>
            <a:r>
              <a:rPr lang="en-US" dirty="0">
                <a:solidFill>
                  <a:srgbClr val="500000"/>
                </a:solidFill>
              </a:rPr>
              <a:t>, </a:t>
            </a:r>
            <a:r>
              <a:rPr lang="en-US" dirty="0" err="1">
                <a:solidFill>
                  <a:srgbClr val="500000"/>
                </a:solidFill>
              </a:rPr>
              <a:t>propiconazole</a:t>
            </a:r>
            <a:r>
              <a:rPr lang="en-US" dirty="0">
                <a:solidFill>
                  <a:srgbClr val="500000"/>
                </a:solidFill>
              </a:rPr>
              <a:t>, </a:t>
            </a:r>
            <a:r>
              <a:rPr lang="en-US" dirty="0" err="1">
                <a:solidFill>
                  <a:srgbClr val="500000"/>
                </a:solidFill>
              </a:rPr>
              <a:t>triadimefon</a:t>
            </a:r>
            <a:r>
              <a:rPr lang="en-US" dirty="0">
                <a:solidFill>
                  <a:srgbClr val="500000"/>
                </a:solidFill>
              </a:rPr>
              <a:t>.</a:t>
            </a:r>
            <a:r>
              <a:rPr lang="en-US" b="1" dirty="0"/>
              <a:t>	</a:t>
            </a:r>
          </a:p>
        </p:txBody>
      </p:sp>
      <p:pic>
        <p:nvPicPr>
          <p:cNvPr id="4" name="Picture 2" descr="Daylily Rust symptoms on Daylily. Small raised yellow/orange “pimples” visible on both sides of leaves.  May occur on the scape. Causes leaf yellowing followed by death of foliage."/>
          <p:cNvPicPr>
            <a:picLocks noChangeAspect="1" noChangeArrowheads="1"/>
          </p:cNvPicPr>
          <p:nvPr/>
        </p:nvPicPr>
        <p:blipFill>
          <a:blip r:embed="rId2" cstate="print"/>
          <a:srcRect/>
          <a:stretch>
            <a:fillRect/>
          </a:stretch>
        </p:blipFill>
        <p:spPr bwMode="auto">
          <a:xfrm>
            <a:off x="5471691" y="3302759"/>
            <a:ext cx="3672309" cy="2682452"/>
          </a:xfrm>
          <a:prstGeom prst="rect">
            <a:avLst/>
          </a:prstGeom>
          <a:ln>
            <a:noFill/>
          </a:ln>
          <a:effectLst>
            <a:outerShdw blurRad="292100" dist="139700" dir="2700000" algn="tl" rotWithShape="0">
              <a:srgbClr val="333333">
                <a:alpha val="65000"/>
              </a:srgbClr>
            </a:outerShdw>
          </a:effectLst>
        </p:spPr>
      </p:pic>
      <p:pic>
        <p:nvPicPr>
          <p:cNvPr id="70658" name="Picture 2" descr="http://www.daylilies.org/ahs_dictionary/daylily-rust-close.jpg"/>
          <p:cNvPicPr>
            <a:picLocks noChangeAspect="1" noChangeArrowheads="1"/>
          </p:cNvPicPr>
          <p:nvPr/>
        </p:nvPicPr>
        <p:blipFill>
          <a:blip r:embed="rId3" cstate="print"/>
          <a:srcRect/>
          <a:stretch>
            <a:fillRect/>
          </a:stretch>
        </p:blipFill>
        <p:spPr bwMode="auto">
          <a:xfrm>
            <a:off x="5471691" y="608277"/>
            <a:ext cx="3672309" cy="2456313"/>
          </a:xfrm>
          <a:prstGeom prst="rect">
            <a:avLst/>
          </a:prstGeom>
          <a:ln>
            <a:noFill/>
          </a:ln>
          <a:effectLst>
            <a:outerShdw blurRad="292100" dist="139700" dir="2700000" algn="tl" rotWithShape="0">
              <a:srgbClr val="333333">
                <a:alpha val="65000"/>
              </a:srgbClr>
            </a:outerShdw>
          </a:effectLst>
        </p:spPr>
      </p:pic>
      <p:sp>
        <p:nvSpPr>
          <p:cNvPr id="6" name="Slide Number Placeholder 5"/>
          <p:cNvSpPr>
            <a:spLocks noGrp="1"/>
          </p:cNvSpPr>
          <p:nvPr>
            <p:ph type="sldNum" sz="quarter" idx="12"/>
          </p:nvPr>
        </p:nvSpPr>
        <p:spPr/>
        <p:txBody>
          <a:bodyPr/>
          <a:lstStyle/>
          <a:p>
            <a:fld id="{DD407A6C-0FCC-40BD-976D-3BE7A11C4DA2}" type="slidenum">
              <a:rPr lang="en-US" smtClean="0"/>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1026"/>
          <p:cNvSpPr>
            <a:spLocks noGrp="1" noRot="1" noChangeArrowheads="1"/>
          </p:cNvSpPr>
          <p:nvPr>
            <p:ph type="title"/>
          </p:nvPr>
        </p:nvSpPr>
        <p:spPr>
          <a:xfrm>
            <a:off x="232012" y="272955"/>
            <a:ext cx="8218251" cy="1143000"/>
          </a:xfrm>
        </p:spPr>
        <p:txBody>
          <a:bodyPr>
            <a:normAutofit/>
          </a:bodyPr>
          <a:lstStyle/>
          <a:p>
            <a:r>
              <a:rPr lang="en-US" dirty="0">
                <a:effectLst>
                  <a:outerShdw blurRad="38100" dist="38100" dir="2700000" algn="tl">
                    <a:srgbClr val="FFFFFF"/>
                  </a:outerShdw>
                </a:effectLst>
              </a:rPr>
              <a:t>Mosaics and </a:t>
            </a:r>
            <a:r>
              <a:rPr lang="en-US" dirty="0" smtClean="0">
                <a:effectLst>
                  <a:outerShdw blurRad="38100" dist="38100" dir="2700000" algn="tl">
                    <a:srgbClr val="FFFFFF"/>
                  </a:outerShdw>
                </a:effectLst>
              </a:rPr>
              <a:t>Crinkling  </a:t>
            </a:r>
            <a:r>
              <a:rPr lang="en-US" sz="2800" b="0" dirty="0" smtClean="0"/>
              <a:t>(</a:t>
            </a:r>
            <a:r>
              <a:rPr lang="en-US" sz="2800" b="0" dirty="0"/>
              <a:t>viruses)</a:t>
            </a:r>
            <a:endParaRPr lang="en-US" b="0" dirty="0"/>
          </a:p>
        </p:txBody>
      </p:sp>
      <p:sp>
        <p:nvSpPr>
          <p:cNvPr id="149507" name="Rectangle 1027"/>
          <p:cNvSpPr>
            <a:spLocks noGrp="1" noRot="1" noChangeArrowheads="1"/>
          </p:cNvSpPr>
          <p:nvPr>
            <p:ph idx="1"/>
          </p:nvPr>
        </p:nvSpPr>
        <p:spPr>
          <a:xfrm>
            <a:off x="232012" y="1415954"/>
            <a:ext cx="5787788" cy="5148619"/>
          </a:xfrm>
        </p:spPr>
        <p:txBody>
          <a:bodyPr>
            <a:normAutofit/>
          </a:bodyPr>
          <a:lstStyle/>
          <a:p>
            <a:pPr>
              <a:buClr>
                <a:srgbClr val="FF9900"/>
              </a:buClr>
              <a:buSzPct val="95000"/>
              <a:buFont typeface="Monotype Sorts" pitchFamily="2" charset="2"/>
              <a:buChar char="o"/>
            </a:pPr>
            <a:r>
              <a:rPr lang="en-US" dirty="0"/>
              <a:t> </a:t>
            </a:r>
            <a:r>
              <a:rPr lang="en-US" b="1" dirty="0"/>
              <a:t>Common </a:t>
            </a:r>
            <a:r>
              <a:rPr lang="en-US" b="1" dirty="0" smtClean="0"/>
              <a:t>Hosts</a:t>
            </a:r>
          </a:p>
          <a:p>
            <a:pPr lvl="1">
              <a:buClr>
                <a:srgbClr val="FF9900"/>
              </a:buClr>
              <a:buSzPct val="95000"/>
            </a:pPr>
            <a:r>
              <a:rPr lang="en-US" sz="2800" b="0" dirty="0" smtClean="0">
                <a:solidFill>
                  <a:srgbClr val="500000"/>
                </a:solidFill>
              </a:rPr>
              <a:t>St</a:t>
            </a:r>
            <a:r>
              <a:rPr lang="en-US" sz="2800" b="0" dirty="0">
                <a:solidFill>
                  <a:srgbClr val="500000"/>
                </a:solidFill>
              </a:rPr>
              <a:t>. Augustine grass, flowers, beans, squash, </a:t>
            </a:r>
            <a:r>
              <a:rPr lang="en-US" sz="2800" b="0" dirty="0" smtClean="0">
                <a:solidFill>
                  <a:srgbClr val="500000"/>
                </a:solidFill>
              </a:rPr>
              <a:t>tomato, peppers</a:t>
            </a:r>
            <a:r>
              <a:rPr lang="en-US" sz="2800" b="0" dirty="0">
                <a:solidFill>
                  <a:srgbClr val="500000"/>
                </a:solidFill>
              </a:rPr>
              <a:t>, and others</a:t>
            </a:r>
          </a:p>
          <a:p>
            <a:pPr>
              <a:buClr>
                <a:srgbClr val="FF9900"/>
              </a:buClr>
              <a:buSzPct val="95000"/>
              <a:buFont typeface="Monotype Sorts" pitchFamily="2" charset="2"/>
              <a:buChar char="o"/>
            </a:pPr>
            <a:r>
              <a:rPr lang="en-US" b="1" dirty="0"/>
              <a:t> </a:t>
            </a:r>
            <a:r>
              <a:rPr lang="en-US" b="1" dirty="0" smtClean="0"/>
              <a:t>Symptoms </a:t>
            </a:r>
          </a:p>
          <a:p>
            <a:pPr lvl="1">
              <a:buClr>
                <a:srgbClr val="FF9900"/>
              </a:buClr>
              <a:buSzPct val="95000"/>
            </a:pPr>
            <a:r>
              <a:rPr lang="en-US" sz="2800" b="0" dirty="0" smtClean="0">
                <a:solidFill>
                  <a:srgbClr val="500000"/>
                </a:solidFill>
              </a:rPr>
              <a:t>Mottling</a:t>
            </a:r>
            <a:r>
              <a:rPr lang="en-US" sz="2800" b="0" dirty="0">
                <a:solidFill>
                  <a:srgbClr val="500000"/>
                </a:solidFill>
              </a:rPr>
              <a:t>, color variations, stunting, cupping and crinkling of leaves</a:t>
            </a:r>
          </a:p>
          <a:p>
            <a:pPr>
              <a:buClr>
                <a:srgbClr val="FF9900"/>
              </a:buClr>
              <a:buSzPct val="95000"/>
              <a:buFont typeface="Monotype Sorts" pitchFamily="2" charset="2"/>
              <a:buChar char="o"/>
            </a:pPr>
            <a:r>
              <a:rPr lang="en-US" b="1" dirty="0"/>
              <a:t> </a:t>
            </a:r>
            <a:r>
              <a:rPr lang="en-US" b="1" dirty="0" smtClean="0"/>
              <a:t>Control	</a:t>
            </a:r>
          </a:p>
          <a:p>
            <a:pPr lvl="1">
              <a:buClr>
                <a:srgbClr val="FF9900"/>
              </a:buClr>
              <a:buSzPct val="95000"/>
            </a:pPr>
            <a:r>
              <a:rPr lang="en-US" b="0" dirty="0" smtClean="0">
                <a:solidFill>
                  <a:srgbClr val="500000"/>
                </a:solidFill>
              </a:rPr>
              <a:t>Resistant varieties, rouging</a:t>
            </a:r>
            <a:r>
              <a:rPr lang="en-US" b="0" dirty="0">
                <a:solidFill>
                  <a:srgbClr val="500000"/>
                </a:solidFill>
              </a:rPr>
              <a:t>, </a:t>
            </a:r>
            <a:r>
              <a:rPr lang="en-US" b="0" dirty="0" smtClean="0">
                <a:solidFill>
                  <a:srgbClr val="500000"/>
                </a:solidFill>
              </a:rPr>
              <a:t>      control </a:t>
            </a:r>
            <a:r>
              <a:rPr lang="en-US" b="0" dirty="0">
                <a:solidFill>
                  <a:srgbClr val="500000"/>
                </a:solidFill>
              </a:rPr>
              <a:t>of sucking insects. 	</a:t>
            </a:r>
          </a:p>
        </p:txBody>
      </p:sp>
      <p:pic>
        <p:nvPicPr>
          <p:cNvPr id="4" name="Picture 1029" descr="Illustration"/>
          <p:cNvPicPr>
            <a:picLocks noChangeAspect="1" noChangeArrowheads="1"/>
          </p:cNvPicPr>
          <p:nvPr/>
        </p:nvPicPr>
        <p:blipFill>
          <a:blip r:embed="rId2" cstate="print"/>
          <a:srcRect b="12912"/>
          <a:stretch>
            <a:fillRect/>
          </a:stretch>
        </p:blipFill>
        <p:spPr bwMode="auto">
          <a:xfrm>
            <a:off x="6019800" y="1811739"/>
            <a:ext cx="3124200" cy="2074863"/>
          </a:xfrm>
          <a:prstGeom prst="rect">
            <a:avLst/>
          </a:prstGeom>
          <a:ln>
            <a:noFill/>
          </a:ln>
          <a:effectLst>
            <a:outerShdw blurRad="292100" dist="139700" dir="2700000" algn="tl" rotWithShape="0">
              <a:srgbClr val="333333">
                <a:alpha val="65000"/>
              </a:srgbClr>
            </a:outerShdw>
          </a:effectLst>
        </p:spPr>
      </p:pic>
      <p:sp>
        <p:nvSpPr>
          <p:cNvPr id="5" name="Text Box 1030"/>
          <p:cNvSpPr txBox="1">
            <a:spLocks noChangeArrowheads="1"/>
          </p:cNvSpPr>
          <p:nvPr/>
        </p:nvSpPr>
        <p:spPr bwMode="auto">
          <a:xfrm>
            <a:off x="7875919" y="2125638"/>
            <a:ext cx="1148687" cy="366713"/>
          </a:xfrm>
          <a:prstGeom prst="rect">
            <a:avLst/>
          </a:prstGeom>
          <a:noFill/>
          <a:ln w="9525">
            <a:noFill/>
            <a:miter lim="800000"/>
            <a:headEnd/>
            <a:tailEnd/>
          </a:ln>
          <a:effectLst/>
        </p:spPr>
        <p:txBody>
          <a:bodyPr wrap="square">
            <a:spAutoFit/>
          </a:bodyPr>
          <a:lstStyle/>
          <a:p>
            <a:pPr>
              <a:spcBef>
                <a:spcPct val="50000"/>
              </a:spcBef>
            </a:pPr>
            <a:r>
              <a:rPr lang="en-US" b="1" dirty="0">
                <a:solidFill>
                  <a:srgbClr val="FFFF00"/>
                </a:solidFill>
              </a:rPr>
              <a:t>SAD Virus</a:t>
            </a:r>
          </a:p>
        </p:txBody>
      </p:sp>
      <p:sp>
        <p:nvSpPr>
          <p:cNvPr id="8" name="Slide Number Placeholder 7"/>
          <p:cNvSpPr>
            <a:spLocks noGrp="1"/>
          </p:cNvSpPr>
          <p:nvPr>
            <p:ph type="sldNum" sz="quarter" idx="12"/>
          </p:nvPr>
        </p:nvSpPr>
        <p:spPr/>
        <p:txBody>
          <a:bodyPr/>
          <a:lstStyle/>
          <a:p>
            <a:fld id="{DD407A6C-0FCC-40BD-976D-3BE7A11C4DA2}" type="slidenum">
              <a:rPr lang="en-US" smtClean="0"/>
              <a:pPr/>
              <a:t>29</a:t>
            </a:fld>
            <a:endParaRPr lang="en-US"/>
          </a:p>
        </p:txBody>
      </p:sp>
      <p:pic>
        <p:nvPicPr>
          <p:cNvPr id="91138" name="Picture 2" descr="http://www.microbiologybytes.com/virology/3035pics/yell.gif"/>
          <p:cNvPicPr>
            <a:picLocks noChangeAspect="1" noChangeArrowheads="1"/>
          </p:cNvPicPr>
          <p:nvPr/>
        </p:nvPicPr>
        <p:blipFill>
          <a:blip r:embed="rId3" cstate="print"/>
          <a:srcRect/>
          <a:stretch>
            <a:fillRect/>
          </a:stretch>
        </p:blipFill>
        <p:spPr bwMode="auto">
          <a:xfrm>
            <a:off x="6981825" y="3886602"/>
            <a:ext cx="2162175" cy="169545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2" descr="curly-top1"/>
          <p:cNvPicPr>
            <a:picLocks noChangeAspect="1" noChangeArrowheads="1"/>
          </p:cNvPicPr>
          <p:nvPr/>
        </p:nvPicPr>
        <p:blipFill>
          <a:blip r:embed="rId2" cstate="print"/>
          <a:srcRect b="13069"/>
          <a:stretch>
            <a:fillRect/>
          </a:stretch>
        </p:blipFill>
        <p:spPr bwMode="auto">
          <a:xfrm>
            <a:off x="0" y="1946275"/>
            <a:ext cx="3429000" cy="2643188"/>
          </a:xfrm>
          <a:prstGeom prst="rect">
            <a:avLst/>
          </a:prstGeom>
          <a:noFill/>
        </p:spPr>
      </p:pic>
      <p:pic>
        <p:nvPicPr>
          <p:cNvPr id="7" name="Picture 1049" descr="RoseVirus">
            <a:hlinkClick r:id="rId3"/>
          </p:cNvPr>
          <p:cNvPicPr>
            <a:picLocks noChangeAspect="1" noChangeArrowheads="1"/>
          </p:cNvPicPr>
          <p:nvPr/>
        </p:nvPicPr>
        <p:blipFill>
          <a:blip r:embed="rId4" cstate="print"/>
          <a:srcRect/>
          <a:stretch>
            <a:fillRect/>
          </a:stretch>
        </p:blipFill>
        <p:spPr bwMode="auto">
          <a:xfrm>
            <a:off x="6814311" y="3192905"/>
            <a:ext cx="2081019" cy="2848718"/>
          </a:xfrm>
          <a:prstGeom prst="rect">
            <a:avLst/>
          </a:prstGeom>
          <a:ln>
            <a:noFill/>
          </a:ln>
          <a:effectLst>
            <a:outerShdw blurRad="292100" dist="139700" dir="2700000" algn="tl" rotWithShape="0">
              <a:srgbClr val="333333">
                <a:alpha val="65000"/>
              </a:srgbClr>
            </a:outerShdw>
          </a:effectLst>
        </p:spPr>
      </p:pic>
      <p:pic>
        <p:nvPicPr>
          <p:cNvPr id="9" name="Picture 1054" descr="f_20094b">
            <a:hlinkClick r:id="rId5"/>
          </p:cNvPr>
          <p:cNvPicPr>
            <a:picLocks noChangeAspect="1" noChangeArrowheads="1"/>
          </p:cNvPicPr>
          <p:nvPr/>
        </p:nvPicPr>
        <p:blipFill>
          <a:blip r:embed="rId6" cstate="print"/>
          <a:srcRect r="7348"/>
          <a:stretch>
            <a:fillRect/>
          </a:stretch>
        </p:blipFill>
        <p:spPr bwMode="auto">
          <a:xfrm rot="16200000" flipV="1">
            <a:off x="6457095" y="66531"/>
            <a:ext cx="2753436" cy="2620374"/>
          </a:xfrm>
          <a:prstGeom prst="rect">
            <a:avLst/>
          </a:prstGeom>
          <a:ln>
            <a:noFill/>
          </a:ln>
          <a:effectLst>
            <a:outerShdw blurRad="292100" dist="139700" dir="2700000" algn="tl" rotWithShape="0">
              <a:srgbClr val="333333">
                <a:alpha val="65000"/>
              </a:srgbClr>
            </a:outerShdw>
          </a:effectLst>
        </p:spPr>
      </p:pic>
      <p:pic>
        <p:nvPicPr>
          <p:cNvPr id="5" name="Picture 1038" descr="Illustration"/>
          <p:cNvPicPr>
            <a:picLocks noChangeAspect="1" noChangeArrowheads="1"/>
          </p:cNvPicPr>
          <p:nvPr/>
        </p:nvPicPr>
        <p:blipFill>
          <a:blip r:embed="rId7" cstate="print">
            <a:lum contrast="-18000"/>
          </a:blip>
          <a:srcRect b="14937"/>
          <a:stretch>
            <a:fillRect/>
          </a:stretch>
        </p:blipFill>
        <p:spPr bwMode="auto">
          <a:xfrm>
            <a:off x="614597" y="0"/>
            <a:ext cx="4114800" cy="2668588"/>
          </a:xfrm>
          <a:prstGeom prst="rect">
            <a:avLst/>
          </a:prstGeom>
          <a:ln>
            <a:noFill/>
          </a:ln>
          <a:effectLst>
            <a:outerShdw blurRad="292100" dist="139700" dir="2700000" algn="tl" rotWithShape="0">
              <a:srgbClr val="333333">
                <a:alpha val="65000"/>
              </a:srgbClr>
            </a:outerShdw>
          </a:effectLst>
        </p:spPr>
      </p:pic>
      <p:pic>
        <p:nvPicPr>
          <p:cNvPr id="6" name="Picture 1042" descr="147"/>
          <p:cNvPicPr>
            <a:picLocks noChangeAspect="1" noChangeArrowheads="1"/>
          </p:cNvPicPr>
          <p:nvPr/>
        </p:nvPicPr>
        <p:blipFill>
          <a:blip r:embed="rId8" cstate="print">
            <a:lum bright="18000" contrast="18000"/>
          </a:blip>
          <a:srcRect l="24603"/>
          <a:stretch>
            <a:fillRect/>
          </a:stretch>
        </p:blipFill>
        <p:spPr bwMode="auto">
          <a:xfrm flipH="1">
            <a:off x="3394877" y="2307029"/>
            <a:ext cx="3128749" cy="2744788"/>
          </a:xfrm>
          <a:prstGeom prst="rect">
            <a:avLst/>
          </a:prstGeom>
          <a:ln>
            <a:noFill/>
          </a:ln>
          <a:effectLst>
            <a:outerShdw blurRad="292100" dist="139700" dir="2700000" algn="tl" rotWithShape="0">
              <a:srgbClr val="333333">
                <a:alpha val="65000"/>
              </a:srgbClr>
            </a:outerShdw>
          </a:effectLst>
        </p:spPr>
      </p:pic>
      <p:pic>
        <p:nvPicPr>
          <p:cNvPr id="8" name="Picture 1052" descr="fig5"/>
          <p:cNvPicPr>
            <a:picLocks noChangeAspect="1" noChangeArrowheads="1"/>
          </p:cNvPicPr>
          <p:nvPr/>
        </p:nvPicPr>
        <p:blipFill>
          <a:blip r:embed="rId9" cstate="print"/>
          <a:srcRect t="9334" b="13333"/>
          <a:stretch>
            <a:fillRect/>
          </a:stretch>
        </p:blipFill>
        <p:spPr bwMode="auto">
          <a:xfrm>
            <a:off x="300251" y="4589463"/>
            <a:ext cx="5381625" cy="2209800"/>
          </a:xfrm>
          <a:prstGeom prst="rect">
            <a:avLst/>
          </a:prstGeom>
          <a:noFill/>
        </p:spPr>
      </p:pic>
      <p:sp>
        <p:nvSpPr>
          <p:cNvPr id="10" name="Slide Number Placeholder 9"/>
          <p:cNvSpPr>
            <a:spLocks noGrp="1"/>
          </p:cNvSpPr>
          <p:nvPr>
            <p:ph type="sldNum" sz="quarter" idx="12"/>
          </p:nvPr>
        </p:nvSpPr>
        <p:spPr/>
        <p:txBody>
          <a:bodyPr/>
          <a:lstStyle/>
          <a:p>
            <a:fld id="{DD407A6C-0FCC-40BD-976D-3BE7A11C4DA2}"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Some viruses are beneficial!</a:t>
            </a:r>
            <a:endParaRPr lang="en-US" dirty="0"/>
          </a:p>
        </p:txBody>
      </p:sp>
      <p:pic>
        <p:nvPicPr>
          <p:cNvPr id="220164" name="Picture 4" descr="http://farm4.static.flickr.com/3314/5720572126_4cfeb83531.jpg"/>
          <p:cNvPicPr>
            <a:picLocks noChangeAspect="1" noChangeArrowheads="1"/>
          </p:cNvPicPr>
          <p:nvPr/>
        </p:nvPicPr>
        <p:blipFill>
          <a:blip r:embed="rId2" cstate="print"/>
          <a:srcRect/>
          <a:stretch>
            <a:fillRect/>
          </a:stretch>
        </p:blipFill>
        <p:spPr bwMode="auto">
          <a:xfrm>
            <a:off x="5524792" y="1391224"/>
            <a:ext cx="3619207" cy="4350009"/>
          </a:xfrm>
          <a:prstGeom prst="rect">
            <a:avLst/>
          </a:prstGeom>
          <a:ln>
            <a:noFill/>
          </a:ln>
          <a:effectLst>
            <a:outerShdw blurRad="292100" dist="139700" dir="2700000" algn="tl" rotWithShape="0">
              <a:srgbClr val="333333">
                <a:alpha val="65000"/>
              </a:srgbClr>
            </a:outerShdw>
          </a:effectLst>
        </p:spPr>
      </p:pic>
      <p:pic>
        <p:nvPicPr>
          <p:cNvPr id="220166" name="Picture 6" descr="http://t3.gstatic.com/images?q=tbn:ANd9GcRDSNrrevstAARvNzGD7JuGzCmo3nWzXOdvpKNgqXx4XHtUBCtcY3nfnbEk"/>
          <p:cNvPicPr>
            <a:picLocks noChangeAspect="1" noChangeArrowheads="1"/>
          </p:cNvPicPr>
          <p:nvPr/>
        </p:nvPicPr>
        <p:blipFill>
          <a:blip r:embed="rId3" cstate="print"/>
          <a:srcRect/>
          <a:stretch>
            <a:fillRect/>
          </a:stretch>
        </p:blipFill>
        <p:spPr bwMode="auto">
          <a:xfrm>
            <a:off x="0" y="1196352"/>
            <a:ext cx="2466975" cy="1847851"/>
          </a:xfrm>
          <a:prstGeom prst="rect">
            <a:avLst/>
          </a:prstGeom>
          <a:ln>
            <a:noFill/>
          </a:ln>
          <a:effectLst>
            <a:outerShdw blurRad="292100" dist="139700" dir="2700000" algn="tl" rotWithShape="0">
              <a:srgbClr val="333333">
                <a:alpha val="65000"/>
              </a:srgbClr>
            </a:outerShdw>
          </a:effectLst>
        </p:spPr>
      </p:pic>
      <p:pic>
        <p:nvPicPr>
          <p:cNvPr id="220168" name="Picture 8" descr="http://farm3.staticflickr.com/2631/3842388394_4ef1a7bae0_z.jpg"/>
          <p:cNvPicPr>
            <a:picLocks noChangeAspect="1" noChangeArrowheads="1"/>
          </p:cNvPicPr>
          <p:nvPr/>
        </p:nvPicPr>
        <p:blipFill>
          <a:blip r:embed="rId4" cstate="print"/>
          <a:srcRect/>
          <a:stretch>
            <a:fillRect/>
          </a:stretch>
        </p:blipFill>
        <p:spPr bwMode="auto">
          <a:xfrm>
            <a:off x="193637" y="3748741"/>
            <a:ext cx="4407603" cy="2936099"/>
          </a:xfrm>
          <a:prstGeom prst="rect">
            <a:avLst/>
          </a:prstGeom>
          <a:ln>
            <a:noFill/>
          </a:ln>
          <a:effectLst>
            <a:outerShdw blurRad="292100" dist="139700" dir="2700000" algn="tl" rotWithShape="0">
              <a:srgbClr val="333333">
                <a:alpha val="65000"/>
              </a:srgbClr>
            </a:outerShdw>
          </a:effectLst>
        </p:spPr>
      </p:pic>
      <p:pic>
        <p:nvPicPr>
          <p:cNvPr id="220162" name="Picture 2" descr="https://encrypted-tbn2.gstatic.com/images?q=tbn:ANd9GcS93B9SSk-TGob6_U3wM_zrBi_RK4hQvyKRR5Ao5Zi8-6jmJwRm"/>
          <p:cNvPicPr>
            <a:picLocks noChangeAspect="1" noChangeArrowheads="1"/>
          </p:cNvPicPr>
          <p:nvPr/>
        </p:nvPicPr>
        <p:blipFill>
          <a:blip r:embed="rId5" cstate="print"/>
          <a:srcRect/>
          <a:stretch>
            <a:fillRect/>
          </a:stretch>
        </p:blipFill>
        <p:spPr bwMode="auto">
          <a:xfrm>
            <a:off x="2466975" y="1741266"/>
            <a:ext cx="3254101" cy="2605874"/>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Invertebrates are animals with no backbones</a:t>
            </a:r>
          </a:p>
          <a:p>
            <a:pPr lvl="1">
              <a:spcBef>
                <a:spcPct val="50000"/>
              </a:spcBef>
            </a:pPr>
            <a:r>
              <a:rPr lang="en-US" dirty="0" smtClean="0">
                <a:solidFill>
                  <a:srgbClr val="500000"/>
                </a:solidFill>
              </a:rPr>
              <a:t>Insects		</a:t>
            </a:r>
          </a:p>
          <a:p>
            <a:pPr lvl="1">
              <a:spcBef>
                <a:spcPct val="50000"/>
              </a:spcBef>
            </a:pPr>
            <a:r>
              <a:rPr lang="en-US" dirty="0" smtClean="0">
                <a:solidFill>
                  <a:srgbClr val="500000"/>
                </a:solidFill>
              </a:rPr>
              <a:t>Snails/slugs</a:t>
            </a:r>
          </a:p>
          <a:p>
            <a:pPr lvl="1">
              <a:spcBef>
                <a:spcPct val="50000"/>
              </a:spcBef>
            </a:pPr>
            <a:r>
              <a:rPr lang="en-US" dirty="0" smtClean="0">
                <a:solidFill>
                  <a:srgbClr val="500000"/>
                </a:solidFill>
              </a:rPr>
              <a:t>Mites</a:t>
            </a:r>
          </a:p>
          <a:p>
            <a:pPr lvl="1">
              <a:spcBef>
                <a:spcPct val="50000"/>
              </a:spcBef>
            </a:pPr>
            <a:r>
              <a:rPr lang="en-US" dirty="0" smtClean="0">
                <a:solidFill>
                  <a:srgbClr val="500000"/>
                </a:solidFill>
              </a:rPr>
              <a:t>Nematodes</a:t>
            </a:r>
          </a:p>
          <a:p>
            <a:endParaRPr lang="en-US" dirty="0"/>
          </a:p>
        </p:txBody>
      </p:sp>
      <p:sp>
        <p:nvSpPr>
          <p:cNvPr id="4" name="WordArt 8"/>
          <p:cNvSpPr>
            <a:spLocks noGrp="1" noChangeArrowheads="1" noChangeShapeType="1" noTextEdit="1"/>
          </p:cNvSpPr>
          <p:nvPr>
            <p:ph type="title"/>
          </p:nvPr>
        </p:nvSpPr>
        <p:spPr bwMode="auto">
          <a:xfrm>
            <a:off x="193637" y="421196"/>
            <a:ext cx="5210875" cy="970028"/>
          </a:xfrm>
          <a:prstGeom prst="rect">
            <a:avLst/>
          </a:prstGeom>
        </p:spPr>
        <p:txBody>
          <a:bodyPr wrap="none" fromWordArt="1">
            <a:prstTxWarp prst="textDeflate">
              <a:avLst>
                <a:gd name="adj" fmla="val 26227"/>
              </a:avLst>
            </a:prstTxWarp>
          </a:bodyPr>
          <a:lstStyle/>
          <a:p>
            <a:pPr algn="ctr"/>
            <a:r>
              <a:rPr lang="en-US" sz="3600" kern="10" dirty="0" err="1">
                <a:ln w="9525">
                  <a:solidFill>
                    <a:srgbClr val="000000"/>
                  </a:solidFill>
                  <a:round/>
                  <a:headEnd/>
                  <a:tailEnd/>
                </a:ln>
                <a:latin typeface="Impact"/>
              </a:rPr>
              <a:t>Invertabrates</a:t>
            </a:r>
            <a:endParaRPr lang="en-US" sz="3600" kern="10" dirty="0">
              <a:ln w="9525">
                <a:solidFill>
                  <a:srgbClr val="000000"/>
                </a:solidFill>
                <a:round/>
                <a:headEnd/>
                <a:tailEnd/>
              </a:ln>
              <a:latin typeface="Impact"/>
            </a:endParaRPr>
          </a:p>
        </p:txBody>
      </p:sp>
      <p:pic>
        <p:nvPicPr>
          <p:cNvPr id="5" name="Picture 16" descr="MCj02407790000[1]"/>
          <p:cNvPicPr>
            <a:picLocks noChangeAspect="1" noChangeArrowheads="1"/>
          </p:cNvPicPr>
          <p:nvPr/>
        </p:nvPicPr>
        <p:blipFill>
          <a:blip r:embed="rId2" cstate="print"/>
          <a:srcRect/>
          <a:stretch>
            <a:fillRect/>
          </a:stretch>
        </p:blipFill>
        <p:spPr bwMode="auto">
          <a:xfrm>
            <a:off x="7113641" y="885415"/>
            <a:ext cx="1827213" cy="1573213"/>
          </a:xfrm>
          <a:prstGeom prst="rect">
            <a:avLst/>
          </a:prstGeom>
          <a:noFill/>
        </p:spPr>
      </p:pic>
      <p:pic>
        <p:nvPicPr>
          <p:cNvPr id="6" name="Picture 15" descr="MCj02407990000[1]"/>
          <p:cNvPicPr>
            <a:picLocks noChangeAspect="1" noChangeArrowheads="1"/>
          </p:cNvPicPr>
          <p:nvPr/>
        </p:nvPicPr>
        <p:blipFill>
          <a:blip r:embed="rId3" cstate="print"/>
          <a:srcRect/>
          <a:stretch>
            <a:fillRect/>
          </a:stretch>
        </p:blipFill>
        <p:spPr bwMode="auto">
          <a:xfrm rot="354369">
            <a:off x="5456768" y="512015"/>
            <a:ext cx="1822450" cy="1109663"/>
          </a:xfrm>
          <a:prstGeom prst="rect">
            <a:avLst/>
          </a:prstGeom>
          <a:noFill/>
        </p:spPr>
      </p:pic>
      <p:pic>
        <p:nvPicPr>
          <p:cNvPr id="7" name="Picture 9" descr="beetle"/>
          <p:cNvPicPr>
            <a:picLocks noChangeAspect="1" noChangeArrowheads="1"/>
          </p:cNvPicPr>
          <p:nvPr/>
        </p:nvPicPr>
        <p:blipFill>
          <a:blip r:embed="rId4" cstate="print"/>
          <a:srcRect/>
          <a:stretch>
            <a:fillRect/>
          </a:stretch>
        </p:blipFill>
        <p:spPr bwMode="auto">
          <a:xfrm>
            <a:off x="3559357" y="4084228"/>
            <a:ext cx="2438400" cy="1625600"/>
          </a:xfrm>
          <a:prstGeom prst="rect">
            <a:avLst/>
          </a:prstGeom>
          <a:ln>
            <a:noFill/>
          </a:ln>
          <a:effectLst>
            <a:outerShdw blurRad="292100" dist="139700" dir="2700000" algn="tl" rotWithShape="0">
              <a:srgbClr val="333333">
                <a:alpha val="65000"/>
              </a:srgbClr>
            </a:outerShdw>
          </a:effectLst>
        </p:spPr>
      </p:pic>
      <p:pic>
        <p:nvPicPr>
          <p:cNvPr id="8" name="Picture 10" descr="aphids"/>
          <p:cNvPicPr>
            <a:picLocks noChangeAspect="1" noChangeArrowheads="1"/>
          </p:cNvPicPr>
          <p:nvPr/>
        </p:nvPicPr>
        <p:blipFill>
          <a:blip r:embed="rId5" cstate="print"/>
          <a:srcRect/>
          <a:stretch>
            <a:fillRect/>
          </a:stretch>
        </p:blipFill>
        <p:spPr bwMode="auto">
          <a:xfrm>
            <a:off x="6692900" y="4084228"/>
            <a:ext cx="2451100" cy="1625600"/>
          </a:xfrm>
          <a:prstGeom prst="rect">
            <a:avLst/>
          </a:prstGeom>
          <a:ln>
            <a:noFill/>
          </a:ln>
          <a:effectLst>
            <a:outerShdw blurRad="292100" dist="139700" dir="2700000" algn="tl" rotWithShape="0">
              <a:srgbClr val="333333">
                <a:alpha val="65000"/>
              </a:srgbClr>
            </a:outerShdw>
          </a:effectLst>
        </p:spPr>
      </p:pic>
      <p:pic>
        <p:nvPicPr>
          <p:cNvPr id="9" name="Picture 11" descr="snail"/>
          <p:cNvPicPr>
            <a:picLocks noChangeAspect="1" noChangeArrowheads="1"/>
          </p:cNvPicPr>
          <p:nvPr/>
        </p:nvPicPr>
        <p:blipFill>
          <a:blip r:embed="rId6" cstate="print"/>
          <a:srcRect/>
          <a:stretch>
            <a:fillRect/>
          </a:stretch>
        </p:blipFill>
        <p:spPr bwMode="auto">
          <a:xfrm>
            <a:off x="5193406" y="2874964"/>
            <a:ext cx="2451100" cy="1625600"/>
          </a:xfrm>
          <a:prstGeom prst="rect">
            <a:avLst/>
          </a:prstGeom>
          <a:noFill/>
        </p:spPr>
      </p:pic>
      <p:pic>
        <p:nvPicPr>
          <p:cNvPr id="10" name="Picture 12" descr="ants"/>
          <p:cNvPicPr>
            <a:picLocks noChangeAspect="1" noChangeArrowheads="1"/>
          </p:cNvPicPr>
          <p:nvPr/>
        </p:nvPicPr>
        <p:blipFill>
          <a:blip r:embed="rId7" cstate="print"/>
          <a:srcRect/>
          <a:stretch>
            <a:fillRect/>
          </a:stretch>
        </p:blipFill>
        <p:spPr bwMode="auto">
          <a:xfrm>
            <a:off x="2953412" y="2458628"/>
            <a:ext cx="2451100" cy="1625600"/>
          </a:xfrm>
          <a:prstGeom prst="rect">
            <a:avLst/>
          </a:prstGeom>
          <a:noFill/>
        </p:spPr>
      </p:pic>
      <p:pic>
        <p:nvPicPr>
          <p:cNvPr id="72706" name="Picture 2" descr="http://www.zera3y.com/wp-content/uploads/2010/02/root-knot-nematode.jpg"/>
          <p:cNvPicPr>
            <a:picLocks noChangeAspect="1" noChangeArrowheads="1"/>
          </p:cNvPicPr>
          <p:nvPr/>
        </p:nvPicPr>
        <p:blipFill>
          <a:blip r:embed="rId8" cstate="print"/>
          <a:srcRect/>
          <a:stretch>
            <a:fillRect/>
          </a:stretch>
        </p:blipFill>
        <p:spPr bwMode="auto">
          <a:xfrm>
            <a:off x="417780" y="4563495"/>
            <a:ext cx="1513163" cy="1769066"/>
          </a:xfrm>
          <a:prstGeom prst="rect">
            <a:avLst/>
          </a:prstGeom>
          <a:noFill/>
          <a:ln>
            <a:solidFill>
              <a:srgbClr val="500000"/>
            </a:solidFill>
          </a:ln>
        </p:spPr>
      </p:pic>
      <p:pic>
        <p:nvPicPr>
          <p:cNvPr id="72710" name="Picture 6" descr="http://www.agriculture.gov.bb/agri/images/stories/Plant_Protection/Images/Root_knot_nematode/Root_Knot_Nematode_micrograph.jpg"/>
          <p:cNvPicPr>
            <a:picLocks noChangeAspect="1" noChangeArrowheads="1"/>
          </p:cNvPicPr>
          <p:nvPr/>
        </p:nvPicPr>
        <p:blipFill>
          <a:blip r:embed="rId9" cstate="print"/>
          <a:srcRect/>
          <a:stretch>
            <a:fillRect/>
          </a:stretch>
        </p:blipFill>
        <p:spPr bwMode="auto">
          <a:xfrm>
            <a:off x="1930942" y="4563495"/>
            <a:ext cx="1287312" cy="1769066"/>
          </a:xfrm>
          <a:prstGeom prst="rect">
            <a:avLst/>
          </a:prstGeom>
          <a:noFill/>
          <a:ln>
            <a:solidFill>
              <a:srgbClr val="500000"/>
            </a:solidFill>
          </a:ln>
        </p:spPr>
      </p:pic>
      <p:sp>
        <p:nvSpPr>
          <p:cNvPr id="12" name="Slide Number Placeholder 11"/>
          <p:cNvSpPr>
            <a:spLocks noGrp="1"/>
          </p:cNvSpPr>
          <p:nvPr>
            <p:ph type="sldNum" sz="quarter" idx="12"/>
          </p:nvPr>
        </p:nvSpPr>
        <p:spPr/>
        <p:txBody>
          <a:bodyPr/>
          <a:lstStyle/>
          <a:p>
            <a:fld id="{DD407A6C-0FCC-40BD-976D-3BE7A11C4DA2}"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a:xfrm>
            <a:off x="341312" y="244475"/>
            <a:ext cx="8004175" cy="1431925"/>
          </a:xfrm>
        </p:spPr>
        <p:txBody>
          <a:bodyPr/>
          <a:lstStyle/>
          <a:p>
            <a:r>
              <a:rPr lang="en-US" dirty="0"/>
              <a:t>Identification is the Key</a:t>
            </a:r>
          </a:p>
        </p:txBody>
      </p:sp>
      <p:sp>
        <p:nvSpPr>
          <p:cNvPr id="58371" name="Rectangle 3"/>
          <p:cNvSpPr>
            <a:spLocks noGrp="1" noRot="1" noChangeArrowheads="1"/>
          </p:cNvSpPr>
          <p:nvPr>
            <p:ph idx="1"/>
          </p:nvPr>
        </p:nvSpPr>
        <p:spPr>
          <a:xfrm>
            <a:off x="341312" y="1905000"/>
            <a:ext cx="3849688" cy="4191000"/>
          </a:xfrm>
        </p:spPr>
        <p:txBody>
          <a:bodyPr/>
          <a:lstStyle/>
          <a:p>
            <a:pPr>
              <a:lnSpc>
                <a:spcPct val="90000"/>
              </a:lnSpc>
              <a:buClr>
                <a:srgbClr val="FFC000"/>
              </a:buClr>
            </a:pPr>
            <a:r>
              <a:rPr lang="en-US" sz="2800" dirty="0"/>
              <a:t>Identify the bug</a:t>
            </a:r>
          </a:p>
          <a:p>
            <a:pPr>
              <a:lnSpc>
                <a:spcPct val="90000"/>
              </a:lnSpc>
              <a:buClr>
                <a:srgbClr val="FFC000"/>
              </a:buClr>
            </a:pPr>
            <a:r>
              <a:rPr lang="en-US" sz="2800" dirty="0"/>
              <a:t>Identify the host</a:t>
            </a:r>
          </a:p>
          <a:p>
            <a:pPr>
              <a:lnSpc>
                <a:spcPct val="90000"/>
              </a:lnSpc>
              <a:buClr>
                <a:srgbClr val="FFC000"/>
              </a:buClr>
            </a:pPr>
            <a:r>
              <a:rPr lang="en-US" sz="2800" dirty="0"/>
              <a:t>Determine the level of damage</a:t>
            </a:r>
          </a:p>
          <a:p>
            <a:pPr>
              <a:lnSpc>
                <a:spcPct val="90000"/>
              </a:lnSpc>
              <a:buClr>
                <a:srgbClr val="FFC000"/>
              </a:buClr>
            </a:pPr>
            <a:r>
              <a:rPr lang="en-US" sz="2800" dirty="0"/>
              <a:t>Determine if control is needed</a:t>
            </a:r>
          </a:p>
          <a:p>
            <a:pPr>
              <a:lnSpc>
                <a:spcPct val="90000"/>
              </a:lnSpc>
              <a:buClr>
                <a:srgbClr val="FFC000"/>
              </a:buClr>
            </a:pPr>
            <a:r>
              <a:rPr lang="en-US" sz="2800" dirty="0"/>
              <a:t>Record conditions</a:t>
            </a:r>
          </a:p>
          <a:p>
            <a:pPr>
              <a:lnSpc>
                <a:spcPct val="90000"/>
              </a:lnSpc>
              <a:buClr>
                <a:srgbClr val="FFC000"/>
              </a:buClr>
            </a:pPr>
            <a:r>
              <a:rPr lang="en-US" sz="2800" dirty="0"/>
              <a:t>Record variety names</a:t>
            </a:r>
          </a:p>
        </p:txBody>
      </p:sp>
      <p:pic>
        <p:nvPicPr>
          <p:cNvPr id="58373" name="Picture 5" descr="Dr. T-X Liu"/>
          <p:cNvPicPr>
            <a:picLocks noChangeAspect="1" noChangeArrowheads="1"/>
          </p:cNvPicPr>
          <p:nvPr/>
        </p:nvPicPr>
        <p:blipFill>
          <a:blip r:embed="rId2" cstate="print"/>
          <a:srcRect l="1297" r="22169"/>
          <a:stretch>
            <a:fillRect/>
          </a:stretch>
        </p:blipFill>
        <p:spPr bwMode="auto">
          <a:xfrm>
            <a:off x="4343400" y="2368550"/>
            <a:ext cx="4800600" cy="4489450"/>
          </a:xfrm>
          <a:prstGeom prst="rect">
            <a:avLst/>
          </a:prstGeom>
          <a:noFill/>
          <a:ln w="9525">
            <a:solidFill>
              <a:srgbClr val="000000"/>
            </a:solidFill>
            <a:miter lim="800000"/>
            <a:headEnd/>
            <a:tailEnd/>
          </a:ln>
        </p:spPr>
      </p:pic>
      <p:pic>
        <p:nvPicPr>
          <p:cNvPr id="58374" name="Picture 6" descr="MCj02407990000[1]"/>
          <p:cNvPicPr>
            <a:picLocks noChangeAspect="1" noChangeArrowheads="1"/>
          </p:cNvPicPr>
          <p:nvPr/>
        </p:nvPicPr>
        <p:blipFill>
          <a:blip r:embed="rId3" cstate="print"/>
          <a:srcRect/>
          <a:stretch>
            <a:fillRect/>
          </a:stretch>
        </p:blipFill>
        <p:spPr bwMode="auto">
          <a:xfrm rot="21474854" flipH="1">
            <a:off x="5029200" y="4114800"/>
            <a:ext cx="1143000" cy="639763"/>
          </a:xfrm>
          <a:prstGeom prst="rect">
            <a:avLst/>
          </a:prstGeom>
          <a:noFill/>
        </p:spPr>
      </p:pic>
      <p:sp>
        <p:nvSpPr>
          <p:cNvPr id="6" name="Slide Number Placeholder 5"/>
          <p:cNvSpPr>
            <a:spLocks noGrp="1"/>
          </p:cNvSpPr>
          <p:nvPr>
            <p:ph type="sldNum" sz="quarter" idx="12"/>
          </p:nvPr>
        </p:nvSpPr>
        <p:spPr/>
        <p:txBody>
          <a:bodyPr/>
          <a:lstStyle/>
          <a:p>
            <a:fld id="{DD407A6C-0FCC-40BD-976D-3BE7A11C4DA2}" type="slidenum">
              <a:rPr lang="en-US" smtClean="0"/>
              <a:pPr/>
              <a:t>33</a:t>
            </a:fld>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p:nvPr>
        </p:nvSpPr>
        <p:spPr/>
        <p:txBody>
          <a:bodyPr/>
          <a:lstStyle/>
          <a:p>
            <a:pPr>
              <a:lnSpc>
                <a:spcPct val="80000"/>
              </a:lnSpc>
            </a:pPr>
            <a:r>
              <a:rPr lang="en-US" dirty="0"/>
              <a:t>Major Arthropod </a:t>
            </a:r>
            <a:r>
              <a:rPr lang="en-US" dirty="0" smtClean="0"/>
              <a:t>Classes</a:t>
            </a:r>
            <a:r>
              <a:rPr lang="en-US" sz="4000" dirty="0" smtClean="0"/>
              <a:t> </a:t>
            </a:r>
            <a:r>
              <a:rPr lang="en-US" sz="2800" b="0" dirty="0" smtClean="0">
                <a:effectLst>
                  <a:outerShdw blurRad="38100" dist="38100" dir="2700000" algn="tl">
                    <a:srgbClr val="FFFFFF"/>
                  </a:outerShdw>
                </a:effectLst>
              </a:rPr>
              <a:t>(jointed- foot</a:t>
            </a:r>
            <a:r>
              <a:rPr lang="en-US" sz="2800" b="0" dirty="0">
                <a:effectLst>
                  <a:outerShdw blurRad="38100" dist="38100" dir="2700000" algn="tl">
                    <a:srgbClr val="FFFFFF"/>
                  </a:outerShdw>
                </a:effectLst>
              </a:rPr>
              <a:t>)</a:t>
            </a:r>
            <a:r>
              <a:rPr lang="en-US" sz="4000" b="0" dirty="0"/>
              <a:t>  </a:t>
            </a:r>
          </a:p>
        </p:txBody>
      </p:sp>
      <p:sp>
        <p:nvSpPr>
          <p:cNvPr id="5" name="Rectangle 3"/>
          <p:cNvSpPr>
            <a:spLocks noGrp="1" noRot="1" noChangeArrowheads="1"/>
          </p:cNvSpPr>
          <p:nvPr>
            <p:ph idx="1"/>
          </p:nvPr>
        </p:nvSpPr>
        <p:spPr/>
        <p:txBody>
          <a:bodyPr/>
          <a:lstStyle/>
          <a:p>
            <a:pPr>
              <a:buClr>
                <a:srgbClr val="FFC000"/>
              </a:buClr>
            </a:pPr>
            <a:r>
              <a:rPr lang="en-US" b="1" dirty="0"/>
              <a:t>Species Percentages</a:t>
            </a:r>
          </a:p>
          <a:p>
            <a:pPr lvl="1">
              <a:buClr>
                <a:srgbClr val="FFC000"/>
              </a:buClr>
            </a:pPr>
            <a:r>
              <a:rPr lang="en-US" dirty="0" err="1">
                <a:solidFill>
                  <a:srgbClr val="500000"/>
                </a:solidFill>
              </a:rPr>
              <a:t>Insecta</a:t>
            </a:r>
            <a:r>
              <a:rPr lang="en-US" dirty="0">
                <a:solidFill>
                  <a:srgbClr val="500000"/>
                </a:solidFill>
              </a:rPr>
              <a:t> = </a:t>
            </a:r>
            <a:r>
              <a:rPr lang="en-US" dirty="0" smtClean="0">
                <a:solidFill>
                  <a:srgbClr val="500000"/>
                </a:solidFill>
              </a:rPr>
              <a:t>90%</a:t>
            </a:r>
          </a:p>
          <a:p>
            <a:pPr lvl="1">
              <a:buClr>
                <a:srgbClr val="FFC000"/>
              </a:buClr>
            </a:pPr>
            <a:r>
              <a:rPr lang="en-US" dirty="0" err="1" smtClean="0">
                <a:solidFill>
                  <a:srgbClr val="500000"/>
                </a:solidFill>
              </a:rPr>
              <a:t>Arachnida</a:t>
            </a:r>
            <a:r>
              <a:rPr lang="en-US" dirty="0" smtClean="0">
                <a:solidFill>
                  <a:srgbClr val="500000"/>
                </a:solidFill>
              </a:rPr>
              <a:t> = 6%</a:t>
            </a:r>
          </a:p>
          <a:p>
            <a:pPr lvl="1">
              <a:buClr>
                <a:srgbClr val="FFC000"/>
              </a:buClr>
            </a:pPr>
            <a:r>
              <a:rPr lang="en-US" dirty="0" err="1" smtClean="0">
                <a:solidFill>
                  <a:srgbClr val="500000"/>
                </a:solidFill>
              </a:rPr>
              <a:t>Crustacea</a:t>
            </a:r>
            <a:r>
              <a:rPr lang="en-US" dirty="0" smtClean="0">
                <a:solidFill>
                  <a:srgbClr val="500000"/>
                </a:solidFill>
              </a:rPr>
              <a:t> </a:t>
            </a:r>
            <a:r>
              <a:rPr lang="en-US" dirty="0">
                <a:solidFill>
                  <a:srgbClr val="500000"/>
                </a:solidFill>
              </a:rPr>
              <a:t>= 2.5%</a:t>
            </a:r>
          </a:p>
          <a:p>
            <a:pPr lvl="1">
              <a:buClr>
                <a:srgbClr val="FFC000"/>
              </a:buClr>
            </a:pPr>
            <a:r>
              <a:rPr lang="en-US" dirty="0" err="1">
                <a:solidFill>
                  <a:srgbClr val="500000"/>
                </a:solidFill>
              </a:rPr>
              <a:t>Chilopoda</a:t>
            </a:r>
            <a:r>
              <a:rPr lang="en-US" dirty="0">
                <a:solidFill>
                  <a:srgbClr val="500000"/>
                </a:solidFill>
              </a:rPr>
              <a:t> &amp; </a:t>
            </a:r>
            <a:r>
              <a:rPr lang="en-US" dirty="0" err="1">
                <a:solidFill>
                  <a:srgbClr val="500000"/>
                </a:solidFill>
              </a:rPr>
              <a:t>Diplopoda</a:t>
            </a:r>
            <a:r>
              <a:rPr lang="en-US" dirty="0">
                <a:solidFill>
                  <a:srgbClr val="500000"/>
                </a:solidFill>
              </a:rPr>
              <a:t> = 1.5%</a:t>
            </a:r>
          </a:p>
        </p:txBody>
      </p:sp>
      <p:pic>
        <p:nvPicPr>
          <p:cNvPr id="6" name="Picture 4" descr="3zzietal[1]"/>
          <p:cNvPicPr>
            <a:picLocks noChangeAspect="1" noChangeArrowheads="1"/>
          </p:cNvPicPr>
          <p:nvPr/>
        </p:nvPicPr>
        <p:blipFill>
          <a:blip r:embed="rId2" cstate="print"/>
          <a:srcRect/>
          <a:stretch>
            <a:fillRect/>
          </a:stretch>
        </p:blipFill>
        <p:spPr>
          <a:xfrm>
            <a:off x="4884528" y="1391224"/>
            <a:ext cx="2171564" cy="1612587"/>
          </a:xfrm>
          <a:prstGeom prst="rect">
            <a:avLst/>
          </a:prstGeom>
          <a:noFill/>
          <a:ln/>
        </p:spPr>
      </p:pic>
      <p:pic>
        <p:nvPicPr>
          <p:cNvPr id="81922" name="Picture 2" descr="http://www.termite.com/images/wolfspider150.gif"/>
          <p:cNvPicPr>
            <a:picLocks noChangeAspect="1" noChangeArrowheads="1"/>
          </p:cNvPicPr>
          <p:nvPr/>
        </p:nvPicPr>
        <p:blipFill>
          <a:blip r:embed="rId3" cstate="print"/>
          <a:srcRect/>
          <a:stretch>
            <a:fillRect/>
          </a:stretch>
        </p:blipFill>
        <p:spPr bwMode="auto">
          <a:xfrm>
            <a:off x="7056092" y="2643852"/>
            <a:ext cx="1529533" cy="1682488"/>
          </a:xfrm>
          <a:prstGeom prst="rect">
            <a:avLst/>
          </a:prstGeom>
          <a:noFill/>
        </p:spPr>
      </p:pic>
      <p:pic>
        <p:nvPicPr>
          <p:cNvPr id="81924" name="Picture 4" descr="http://www.gonola.com/images/Crawfish.gif"/>
          <p:cNvPicPr>
            <a:picLocks noChangeAspect="1" noChangeArrowheads="1"/>
          </p:cNvPicPr>
          <p:nvPr/>
        </p:nvPicPr>
        <p:blipFill>
          <a:blip r:embed="rId4" cstate="print"/>
          <a:srcRect/>
          <a:stretch>
            <a:fillRect/>
          </a:stretch>
        </p:blipFill>
        <p:spPr bwMode="auto">
          <a:xfrm>
            <a:off x="4320558" y="4005928"/>
            <a:ext cx="3095625" cy="2667000"/>
          </a:xfrm>
          <a:prstGeom prst="rect">
            <a:avLst/>
          </a:prstGeom>
          <a:noFill/>
        </p:spPr>
      </p:pic>
      <p:pic>
        <p:nvPicPr>
          <p:cNvPr id="81926" name="Picture 6" descr="http://www.caes.uga.edu/applications/publications/files/html/B1088/images/House%20Centipede%203.JPG"/>
          <p:cNvPicPr>
            <a:picLocks noChangeAspect="1" noChangeArrowheads="1"/>
          </p:cNvPicPr>
          <p:nvPr/>
        </p:nvPicPr>
        <p:blipFill>
          <a:blip r:embed="rId5" cstate="print"/>
          <a:srcRect/>
          <a:stretch>
            <a:fillRect/>
          </a:stretch>
        </p:blipFill>
        <p:spPr bwMode="auto">
          <a:xfrm>
            <a:off x="518283" y="5339428"/>
            <a:ext cx="3542968" cy="1310566"/>
          </a:xfrm>
          <a:prstGeom prst="rect">
            <a:avLst/>
          </a:prstGeom>
          <a:noFill/>
        </p:spPr>
      </p:pic>
      <p:pic>
        <p:nvPicPr>
          <p:cNvPr id="81928" name="Picture 8" descr="http://www.caes.uga.edu/applications/publications/files/html/B1088/images/Millipede%201.JPG"/>
          <p:cNvPicPr>
            <a:picLocks noChangeAspect="1" noChangeArrowheads="1"/>
          </p:cNvPicPr>
          <p:nvPr/>
        </p:nvPicPr>
        <p:blipFill>
          <a:blip r:embed="rId6" cstate="print"/>
          <a:srcRect/>
          <a:stretch>
            <a:fillRect/>
          </a:stretch>
        </p:blipFill>
        <p:spPr bwMode="auto">
          <a:xfrm>
            <a:off x="777590" y="4005928"/>
            <a:ext cx="2661645" cy="1243214"/>
          </a:xfrm>
          <a:prstGeom prst="rect">
            <a:avLst/>
          </a:prstGeom>
          <a:noFill/>
        </p:spPr>
      </p:pic>
      <p:sp>
        <p:nvSpPr>
          <p:cNvPr id="9" name="Slide Number Placeholder 8"/>
          <p:cNvSpPr>
            <a:spLocks noGrp="1"/>
          </p:cNvSpPr>
          <p:nvPr>
            <p:ph type="sldNum" sz="quarter" idx="12"/>
          </p:nvPr>
        </p:nvSpPr>
        <p:spPr/>
        <p:txBody>
          <a:bodyPr/>
          <a:lstStyle/>
          <a:p>
            <a:fld id="{DD407A6C-0FCC-40BD-976D-3BE7A11C4DA2}"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p:nvPr>
        </p:nvSpPr>
        <p:spPr>
          <a:xfrm>
            <a:off x="193638" y="421196"/>
            <a:ext cx="3736918" cy="970028"/>
          </a:xfrm>
        </p:spPr>
        <p:txBody>
          <a:bodyPr/>
          <a:lstStyle/>
          <a:p>
            <a:r>
              <a:rPr lang="en-US" sz="6000" dirty="0">
                <a:effectLst>
                  <a:outerShdw blurRad="38100" dist="38100" dir="2700000" algn="tl">
                    <a:srgbClr val="FFFFFF"/>
                  </a:outerShdw>
                </a:effectLst>
              </a:rPr>
              <a:t>Insects</a:t>
            </a:r>
          </a:p>
        </p:txBody>
      </p:sp>
      <p:sp>
        <p:nvSpPr>
          <p:cNvPr id="5" name="Rectangle 4"/>
          <p:cNvSpPr>
            <a:spLocks noGrp="1" noRot="1" noChangeArrowheads="1"/>
          </p:cNvSpPr>
          <p:nvPr>
            <p:ph idx="1"/>
          </p:nvPr>
        </p:nvSpPr>
        <p:spPr>
          <a:xfrm>
            <a:off x="382137" y="1672022"/>
            <a:ext cx="4667536" cy="4454142"/>
          </a:xfrm>
        </p:spPr>
        <p:txBody>
          <a:bodyPr/>
          <a:lstStyle/>
          <a:p>
            <a:pPr>
              <a:buClr>
                <a:srgbClr val="FFC000"/>
              </a:buClr>
            </a:pPr>
            <a:r>
              <a:rPr lang="en-US" dirty="0"/>
              <a:t>Hard exoskeleton that protects a soft body</a:t>
            </a:r>
          </a:p>
          <a:p>
            <a:pPr>
              <a:buClr>
                <a:srgbClr val="FFC000"/>
              </a:buClr>
            </a:pPr>
            <a:r>
              <a:rPr lang="en-US" dirty="0"/>
              <a:t>Divided into three parts:</a:t>
            </a:r>
          </a:p>
          <a:p>
            <a:pPr>
              <a:buClr>
                <a:srgbClr val="FFC000"/>
              </a:buClr>
              <a:buFont typeface="Wingdings" pitchFamily="2" charset="2"/>
              <a:buNone/>
            </a:pPr>
            <a:r>
              <a:rPr lang="en-US" dirty="0"/>
              <a:t>	- Head</a:t>
            </a:r>
          </a:p>
          <a:p>
            <a:pPr>
              <a:buClr>
                <a:srgbClr val="FFC000"/>
              </a:buClr>
              <a:buFont typeface="Wingdings" pitchFamily="2" charset="2"/>
              <a:buNone/>
            </a:pPr>
            <a:r>
              <a:rPr lang="en-US" dirty="0"/>
              <a:t>	- Abdomen</a:t>
            </a:r>
          </a:p>
          <a:p>
            <a:pPr>
              <a:buClr>
                <a:srgbClr val="FFC000"/>
              </a:buClr>
              <a:buFont typeface="Wingdings" pitchFamily="2" charset="2"/>
              <a:buNone/>
            </a:pPr>
            <a:r>
              <a:rPr lang="en-US" dirty="0"/>
              <a:t>	- Thorax</a:t>
            </a:r>
          </a:p>
          <a:p>
            <a:pPr>
              <a:buClr>
                <a:srgbClr val="FFC000"/>
              </a:buClr>
              <a:buFont typeface="Wingdings" pitchFamily="2" charset="2"/>
              <a:buNone/>
            </a:pPr>
            <a:endParaRPr lang="en-US" b="1" dirty="0" smtClean="0"/>
          </a:p>
          <a:p>
            <a:pPr>
              <a:buClr>
                <a:srgbClr val="FFC000"/>
              </a:buClr>
              <a:buFont typeface="Wingdings" pitchFamily="2" charset="2"/>
              <a:buNone/>
            </a:pPr>
            <a:r>
              <a:rPr lang="en-US" b="1" dirty="0" smtClean="0"/>
              <a:t>Examples</a:t>
            </a:r>
            <a:r>
              <a:rPr lang="en-US" b="1" dirty="0"/>
              <a:t>: </a:t>
            </a:r>
          </a:p>
          <a:p>
            <a:pPr>
              <a:buClr>
                <a:srgbClr val="FFC000"/>
              </a:buClr>
              <a:buFont typeface="Wingdings" pitchFamily="2" charset="2"/>
              <a:buNone/>
            </a:pPr>
            <a:r>
              <a:rPr lang="en-US" b="1" dirty="0"/>
              <a:t>		Flies and Beetles</a:t>
            </a:r>
          </a:p>
        </p:txBody>
      </p:sp>
      <p:pic>
        <p:nvPicPr>
          <p:cNvPr id="6" name="Picture 6" descr="insect anatomy"/>
          <p:cNvPicPr>
            <a:picLocks noChangeAspect="1" noChangeArrowheads="1"/>
          </p:cNvPicPr>
          <p:nvPr/>
        </p:nvPicPr>
        <p:blipFill>
          <a:blip r:embed="rId2" cstate="print"/>
          <a:srcRect/>
          <a:stretch>
            <a:fillRect/>
          </a:stretch>
        </p:blipFill>
        <p:spPr>
          <a:xfrm>
            <a:off x="4763068" y="421196"/>
            <a:ext cx="4380931" cy="3385265"/>
          </a:xfrm>
          <a:prstGeom prst="rect">
            <a:avLst/>
          </a:prstGeom>
          <a:ln>
            <a:noFill/>
          </a:ln>
          <a:effectLst>
            <a:outerShdw blurRad="292100" dist="139700" dir="2700000" algn="tl" rotWithShape="0">
              <a:srgbClr val="333333">
                <a:alpha val="65000"/>
              </a:srgbClr>
            </a:outerShdw>
          </a:effectLst>
        </p:spPr>
      </p:pic>
      <p:pic>
        <p:nvPicPr>
          <p:cNvPr id="82948" name="Picture 4" descr="http://extension.entm.purdue.edu/401Book/images/know/insectbodyparts.jpg"/>
          <p:cNvPicPr>
            <a:picLocks noChangeAspect="1" noChangeArrowheads="1"/>
          </p:cNvPicPr>
          <p:nvPr/>
        </p:nvPicPr>
        <p:blipFill>
          <a:blip r:embed="rId3" cstate="print"/>
          <a:srcRect/>
          <a:stretch>
            <a:fillRect/>
          </a:stretch>
        </p:blipFill>
        <p:spPr bwMode="auto">
          <a:xfrm>
            <a:off x="4763067" y="3806461"/>
            <a:ext cx="4380931" cy="2319703"/>
          </a:xfrm>
          <a:prstGeom prst="rect">
            <a:avLst/>
          </a:prstGeom>
          <a:noFill/>
        </p:spPr>
      </p:pic>
      <p:sp>
        <p:nvSpPr>
          <p:cNvPr id="7" name="Slide Number Placeholder 6"/>
          <p:cNvSpPr>
            <a:spLocks noGrp="1"/>
          </p:cNvSpPr>
          <p:nvPr>
            <p:ph type="sldNum" sz="quarter" idx="12"/>
          </p:nvPr>
        </p:nvSpPr>
        <p:spPr/>
        <p:txBody>
          <a:bodyPr/>
          <a:lstStyle/>
          <a:p>
            <a:fld id="{DD407A6C-0FCC-40BD-976D-3BE7A11C4DA2}"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457200" y="244475"/>
            <a:ext cx="8385175" cy="1050925"/>
          </a:xfrm>
        </p:spPr>
        <p:txBody>
          <a:bodyPr/>
          <a:lstStyle/>
          <a:p>
            <a:r>
              <a:rPr lang="en-US" dirty="0">
                <a:solidFill>
                  <a:srgbClr val="000000"/>
                </a:solidFill>
                <a:effectLst>
                  <a:outerShdw blurRad="38100" dist="38100" dir="2700000" algn="tl">
                    <a:srgbClr val="FFFFFF"/>
                  </a:outerShdw>
                </a:effectLst>
              </a:rPr>
              <a:t>Mouthparts</a:t>
            </a:r>
          </a:p>
        </p:txBody>
      </p:sp>
      <p:graphicFrame>
        <p:nvGraphicFramePr>
          <p:cNvPr id="68611" name="Object 3"/>
          <p:cNvGraphicFramePr>
            <a:graphicFrameLocks noChangeAspect="1"/>
          </p:cNvGraphicFramePr>
          <p:nvPr/>
        </p:nvGraphicFramePr>
        <p:xfrm>
          <a:off x="457200" y="1295400"/>
          <a:ext cx="2057400" cy="1981200"/>
        </p:xfrm>
        <a:graphic>
          <a:graphicData uri="http://schemas.openxmlformats.org/presentationml/2006/ole">
            <mc:AlternateContent xmlns:mc="http://schemas.openxmlformats.org/markup-compatibility/2006">
              <mc:Choice xmlns:v="urn:schemas-microsoft-com:vml" Requires="v">
                <p:oleObj spid="_x0000_s83976" name="Document" r:id="rId4" imgW="5705280" imgH="1485720" progId="">
                  <p:embed/>
                </p:oleObj>
              </mc:Choice>
              <mc:Fallback>
                <p:oleObj name="Document" r:id="rId4" imgW="5705280" imgH="148572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t="3448" r="77074" b="5336"/>
                      <a:stretch>
                        <a:fillRect/>
                      </a:stretch>
                    </p:blipFill>
                    <p:spPr bwMode="auto">
                      <a:xfrm>
                        <a:off x="457200" y="1295400"/>
                        <a:ext cx="2057400" cy="19812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2" name="Object 4"/>
          <p:cNvGraphicFramePr>
            <a:graphicFrameLocks noChangeAspect="1"/>
          </p:cNvGraphicFramePr>
          <p:nvPr/>
        </p:nvGraphicFramePr>
        <p:xfrm>
          <a:off x="5905500" y="3798888"/>
          <a:ext cx="2736850" cy="2092325"/>
        </p:xfrm>
        <a:graphic>
          <a:graphicData uri="http://schemas.openxmlformats.org/presentationml/2006/ole">
            <mc:AlternateContent xmlns:mc="http://schemas.openxmlformats.org/markup-compatibility/2006">
              <mc:Choice xmlns:v="urn:schemas-microsoft-com:vml" Requires="v">
                <p:oleObj spid="_x0000_s83977" name="Document" r:id="rId6" imgW="5705280" imgH="1133280" progId="">
                  <p:embed/>
                </p:oleObj>
              </mc:Choice>
              <mc:Fallback>
                <p:oleObj name="Document" r:id="rId6" imgW="5705280" imgH="1133280" progId="">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t="4034" r="76770" b="6454"/>
                      <a:stretch>
                        <a:fillRect/>
                      </a:stretch>
                    </p:blipFill>
                    <p:spPr bwMode="auto">
                      <a:xfrm>
                        <a:off x="5905500" y="3798888"/>
                        <a:ext cx="2736850" cy="209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3" name="Object 5"/>
          <p:cNvGraphicFramePr>
            <a:graphicFrameLocks noChangeAspect="1"/>
          </p:cNvGraphicFramePr>
          <p:nvPr/>
        </p:nvGraphicFramePr>
        <p:xfrm>
          <a:off x="5905500" y="1295400"/>
          <a:ext cx="2514600" cy="1981200"/>
        </p:xfrm>
        <a:graphic>
          <a:graphicData uri="http://schemas.openxmlformats.org/presentationml/2006/ole">
            <mc:AlternateContent xmlns:mc="http://schemas.openxmlformats.org/markup-compatibility/2006">
              <mc:Choice xmlns:v="urn:schemas-microsoft-com:vml" Requires="v">
                <p:oleObj spid="_x0000_s83978" name="Document" r:id="rId8" imgW="5705280" imgH="1152360" progId="">
                  <p:embed/>
                </p:oleObj>
              </mc:Choice>
              <mc:Fallback>
                <p:oleObj name="Document" r:id="rId8" imgW="5705280" imgH="1152360" progId="">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t="3493" r="76711" b="5676"/>
                      <a:stretch>
                        <a:fillRect/>
                      </a:stretch>
                    </p:blipFill>
                    <p:spPr bwMode="auto">
                      <a:xfrm>
                        <a:off x="5905500" y="1295400"/>
                        <a:ext cx="2514600" cy="19812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4" name="Object 6"/>
          <p:cNvGraphicFramePr>
            <a:graphicFrameLocks noChangeAspect="1"/>
          </p:cNvGraphicFramePr>
          <p:nvPr/>
        </p:nvGraphicFramePr>
        <p:xfrm>
          <a:off x="3113940" y="1295400"/>
          <a:ext cx="2201863" cy="2286000"/>
        </p:xfrm>
        <a:graphic>
          <a:graphicData uri="http://schemas.openxmlformats.org/presentationml/2006/ole">
            <mc:AlternateContent xmlns:mc="http://schemas.openxmlformats.org/markup-compatibility/2006">
              <mc:Choice xmlns:v="urn:schemas-microsoft-com:vml" Requires="v">
                <p:oleObj spid="_x0000_s83979" name="Document" r:id="rId10" imgW="5705280" imgH="1485720" progId="">
                  <p:embed/>
                </p:oleObj>
              </mc:Choice>
              <mc:Fallback>
                <p:oleObj name="Document" r:id="rId10" imgW="5705280" imgH="1485720" progId="">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t="3572" r="76711" b="3572"/>
                      <a:stretch>
                        <a:fillRect/>
                      </a:stretch>
                    </p:blipFill>
                    <p:spPr bwMode="auto">
                      <a:xfrm>
                        <a:off x="3113940" y="1295400"/>
                        <a:ext cx="2201863" cy="2286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5" name="Object 7"/>
          <p:cNvGraphicFramePr>
            <a:graphicFrameLocks noChangeAspect="1"/>
          </p:cNvGraphicFramePr>
          <p:nvPr/>
        </p:nvGraphicFramePr>
        <p:xfrm>
          <a:off x="304800" y="3795713"/>
          <a:ext cx="1981200" cy="2438400"/>
        </p:xfrm>
        <a:graphic>
          <a:graphicData uri="http://schemas.openxmlformats.org/presentationml/2006/ole">
            <mc:AlternateContent xmlns:mc="http://schemas.openxmlformats.org/markup-compatibility/2006">
              <mc:Choice xmlns:v="urn:schemas-microsoft-com:vml" Requires="v">
                <p:oleObj spid="_x0000_s83980" name="Document" r:id="rId12" imgW="5705280" imgH="1485720" progId="">
                  <p:embed/>
                </p:oleObj>
              </mc:Choice>
              <mc:Fallback>
                <p:oleObj name="Document" r:id="rId12" imgW="5705280" imgH="1485720" progId="">
                  <p:embed/>
                  <p:pic>
                    <p:nvPicPr>
                      <p:cNvPr id="0" name="Picture 6"/>
                      <p:cNvPicPr>
                        <a:picLocks noChangeAspect="1" noChangeArrowheads="1"/>
                      </p:cNvPicPr>
                      <p:nvPr/>
                    </p:nvPicPr>
                    <p:blipFill>
                      <a:blip r:embed="rId13">
                        <a:extLst>
                          <a:ext uri="{28A0092B-C50C-407E-A947-70E740481C1C}">
                            <a14:useLocalDpi xmlns:a14="http://schemas.microsoft.com/office/drawing/2010/main" val="0"/>
                          </a:ext>
                        </a:extLst>
                      </a:blip>
                      <a:srcRect r="77295" b="-16667"/>
                      <a:stretch>
                        <a:fillRect/>
                      </a:stretch>
                    </p:blipFill>
                    <p:spPr bwMode="auto">
                      <a:xfrm>
                        <a:off x="304800" y="3795713"/>
                        <a:ext cx="1981200" cy="24384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6" name="Object 8"/>
          <p:cNvGraphicFramePr>
            <a:graphicFrameLocks noChangeAspect="1"/>
          </p:cNvGraphicFramePr>
          <p:nvPr/>
        </p:nvGraphicFramePr>
        <p:xfrm>
          <a:off x="2933700" y="3795713"/>
          <a:ext cx="2590800" cy="2438400"/>
        </p:xfrm>
        <a:graphic>
          <a:graphicData uri="http://schemas.openxmlformats.org/presentationml/2006/ole">
            <mc:AlternateContent xmlns:mc="http://schemas.openxmlformats.org/markup-compatibility/2006">
              <mc:Choice xmlns:v="urn:schemas-microsoft-com:vml" Requires="v">
                <p:oleObj spid="_x0000_s83981" name="Document" r:id="rId14" imgW="5705280" imgH="1323720" progId="">
                  <p:embed/>
                </p:oleObj>
              </mc:Choice>
              <mc:Fallback>
                <p:oleObj name="Document" r:id="rId14" imgW="5705280" imgH="1323720" progId="">
                  <p:embed/>
                  <p:pic>
                    <p:nvPicPr>
                      <p:cNvPr id="0" name="Picture 7"/>
                      <p:cNvPicPr>
                        <a:picLocks noChangeAspect="1" noChangeArrowheads="1"/>
                      </p:cNvPicPr>
                      <p:nvPr/>
                    </p:nvPicPr>
                    <p:blipFill>
                      <a:blip r:embed="rId15">
                        <a:extLst>
                          <a:ext uri="{28A0092B-C50C-407E-A947-70E740481C1C}">
                            <a14:useLocalDpi xmlns:a14="http://schemas.microsoft.com/office/drawing/2010/main" val="0"/>
                          </a:ext>
                        </a:extLst>
                      </a:blip>
                      <a:srcRect t="4364" r="76711" b="-13127"/>
                      <a:stretch>
                        <a:fillRect/>
                      </a:stretch>
                    </p:blipFill>
                    <p:spPr bwMode="auto">
                      <a:xfrm>
                        <a:off x="2933700" y="3795713"/>
                        <a:ext cx="2590800" cy="24384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7" name="Text Box 9"/>
          <p:cNvSpPr txBox="1">
            <a:spLocks noChangeArrowheads="1"/>
          </p:cNvSpPr>
          <p:nvPr/>
        </p:nvSpPr>
        <p:spPr bwMode="auto">
          <a:xfrm>
            <a:off x="1296537" y="1353621"/>
            <a:ext cx="825689" cy="369332"/>
          </a:xfrm>
          <a:prstGeom prst="rect">
            <a:avLst/>
          </a:prstGeom>
          <a:noFill/>
          <a:ln w="9525">
            <a:noFill/>
            <a:miter lim="800000"/>
            <a:headEnd/>
            <a:tailEnd/>
          </a:ln>
          <a:effectLst/>
        </p:spPr>
        <p:txBody>
          <a:bodyPr wrap="square">
            <a:spAutoFit/>
          </a:bodyPr>
          <a:lstStyle/>
          <a:p>
            <a:pPr>
              <a:spcBef>
                <a:spcPct val="50000"/>
              </a:spcBef>
            </a:pPr>
            <a:r>
              <a:rPr lang="en-US" b="1" dirty="0" err="1">
                <a:solidFill>
                  <a:srgbClr val="500000"/>
                </a:solidFill>
              </a:rPr>
              <a:t>stylet</a:t>
            </a:r>
            <a:endParaRPr lang="en-US" b="1" dirty="0">
              <a:solidFill>
                <a:srgbClr val="500000"/>
              </a:solidFill>
            </a:endParaRPr>
          </a:p>
        </p:txBody>
      </p:sp>
      <p:sp>
        <p:nvSpPr>
          <p:cNvPr id="68618" name="Text Box 10"/>
          <p:cNvSpPr txBox="1">
            <a:spLocks noChangeArrowheads="1"/>
          </p:cNvSpPr>
          <p:nvPr/>
        </p:nvSpPr>
        <p:spPr bwMode="auto">
          <a:xfrm>
            <a:off x="3352800" y="3062286"/>
            <a:ext cx="838200" cy="366713"/>
          </a:xfrm>
          <a:prstGeom prst="rect">
            <a:avLst/>
          </a:prstGeom>
          <a:noFill/>
          <a:ln w="9525">
            <a:noFill/>
            <a:miter lim="800000"/>
            <a:headEnd/>
            <a:tailEnd/>
          </a:ln>
          <a:effectLst/>
        </p:spPr>
        <p:txBody>
          <a:bodyPr>
            <a:spAutoFit/>
          </a:bodyPr>
          <a:lstStyle/>
          <a:p>
            <a:pPr>
              <a:spcBef>
                <a:spcPct val="50000"/>
              </a:spcBef>
            </a:pPr>
            <a:r>
              <a:rPr lang="en-US" b="1" dirty="0">
                <a:solidFill>
                  <a:srgbClr val="500000"/>
                </a:solidFill>
              </a:rPr>
              <a:t>coil</a:t>
            </a:r>
          </a:p>
        </p:txBody>
      </p:sp>
      <p:sp>
        <p:nvSpPr>
          <p:cNvPr id="68619" name="Text Box 11"/>
          <p:cNvSpPr txBox="1">
            <a:spLocks noChangeArrowheads="1"/>
          </p:cNvSpPr>
          <p:nvPr/>
        </p:nvSpPr>
        <p:spPr bwMode="auto">
          <a:xfrm>
            <a:off x="7440873" y="2878930"/>
            <a:ext cx="762000" cy="366713"/>
          </a:xfrm>
          <a:prstGeom prst="rect">
            <a:avLst/>
          </a:prstGeom>
          <a:noFill/>
          <a:ln w="9525">
            <a:noFill/>
            <a:miter lim="800000"/>
            <a:headEnd/>
            <a:tailEnd/>
          </a:ln>
          <a:effectLst/>
        </p:spPr>
        <p:txBody>
          <a:bodyPr>
            <a:spAutoFit/>
          </a:bodyPr>
          <a:lstStyle/>
          <a:p>
            <a:pPr>
              <a:spcBef>
                <a:spcPct val="50000"/>
              </a:spcBef>
            </a:pPr>
            <a:r>
              <a:rPr lang="en-US" b="1" dirty="0">
                <a:solidFill>
                  <a:srgbClr val="500000"/>
                </a:solidFill>
              </a:rPr>
              <a:t>hook</a:t>
            </a:r>
          </a:p>
        </p:txBody>
      </p:sp>
      <p:sp>
        <p:nvSpPr>
          <p:cNvPr id="68620" name="Text Box 12"/>
          <p:cNvSpPr txBox="1">
            <a:spLocks noChangeArrowheads="1"/>
          </p:cNvSpPr>
          <p:nvPr/>
        </p:nvSpPr>
        <p:spPr bwMode="auto">
          <a:xfrm>
            <a:off x="6057900" y="4026090"/>
            <a:ext cx="1219200" cy="366713"/>
          </a:xfrm>
          <a:prstGeom prst="rect">
            <a:avLst/>
          </a:prstGeom>
          <a:noFill/>
          <a:ln w="9525">
            <a:noFill/>
            <a:miter lim="800000"/>
            <a:headEnd/>
            <a:tailEnd/>
          </a:ln>
          <a:effectLst/>
        </p:spPr>
        <p:txBody>
          <a:bodyPr>
            <a:spAutoFit/>
          </a:bodyPr>
          <a:lstStyle/>
          <a:p>
            <a:pPr>
              <a:spcBef>
                <a:spcPct val="50000"/>
              </a:spcBef>
            </a:pPr>
            <a:r>
              <a:rPr lang="en-US" b="1" dirty="0">
                <a:solidFill>
                  <a:srgbClr val="500000"/>
                </a:solidFill>
              </a:rPr>
              <a:t>snout</a:t>
            </a:r>
          </a:p>
        </p:txBody>
      </p:sp>
      <p:sp>
        <p:nvSpPr>
          <p:cNvPr id="68621" name="Text Box 13"/>
          <p:cNvSpPr txBox="1">
            <a:spLocks noChangeArrowheads="1"/>
          </p:cNvSpPr>
          <p:nvPr/>
        </p:nvSpPr>
        <p:spPr bwMode="auto">
          <a:xfrm>
            <a:off x="750627" y="5867400"/>
            <a:ext cx="1269810" cy="366713"/>
          </a:xfrm>
          <a:prstGeom prst="rect">
            <a:avLst/>
          </a:prstGeom>
          <a:noFill/>
          <a:ln w="9525">
            <a:noFill/>
            <a:miter lim="800000"/>
            <a:headEnd/>
            <a:tailEnd/>
          </a:ln>
          <a:effectLst/>
        </p:spPr>
        <p:txBody>
          <a:bodyPr wrap="square">
            <a:spAutoFit/>
          </a:bodyPr>
          <a:lstStyle/>
          <a:p>
            <a:pPr>
              <a:spcBef>
                <a:spcPct val="50000"/>
              </a:spcBef>
            </a:pPr>
            <a:r>
              <a:rPr lang="en-US" b="1" dirty="0">
                <a:solidFill>
                  <a:srgbClr val="500000"/>
                </a:solidFill>
              </a:rPr>
              <a:t>sponging</a:t>
            </a:r>
          </a:p>
        </p:txBody>
      </p:sp>
      <p:sp>
        <p:nvSpPr>
          <p:cNvPr id="68622" name="Text Box 14"/>
          <p:cNvSpPr txBox="1">
            <a:spLocks noChangeArrowheads="1"/>
          </p:cNvSpPr>
          <p:nvPr/>
        </p:nvSpPr>
        <p:spPr bwMode="auto">
          <a:xfrm>
            <a:off x="3429000" y="5864781"/>
            <a:ext cx="1600200" cy="369332"/>
          </a:xfrm>
          <a:prstGeom prst="rect">
            <a:avLst/>
          </a:prstGeom>
          <a:noFill/>
          <a:ln w="9525">
            <a:noFill/>
            <a:miter lim="800000"/>
            <a:headEnd/>
            <a:tailEnd/>
          </a:ln>
          <a:effectLst/>
        </p:spPr>
        <p:txBody>
          <a:bodyPr wrap="square">
            <a:spAutoFit/>
          </a:bodyPr>
          <a:lstStyle/>
          <a:p>
            <a:pPr>
              <a:spcBef>
                <a:spcPct val="50000"/>
              </a:spcBef>
            </a:pPr>
            <a:r>
              <a:rPr lang="en-US" b="1" dirty="0" smtClean="0"/>
              <a:t>  </a:t>
            </a:r>
            <a:r>
              <a:rPr lang="en-US" b="1" dirty="0" smtClean="0">
                <a:solidFill>
                  <a:srgbClr val="500000"/>
                </a:solidFill>
              </a:rPr>
              <a:t>mandibles</a:t>
            </a:r>
            <a:endParaRPr lang="en-US" b="1" dirty="0">
              <a:solidFill>
                <a:srgbClr val="500000"/>
              </a:solidFill>
            </a:endParaRPr>
          </a:p>
        </p:txBody>
      </p:sp>
      <p:sp>
        <p:nvSpPr>
          <p:cNvPr id="15" name="Slide Number Placeholder 14"/>
          <p:cNvSpPr>
            <a:spLocks noGrp="1"/>
          </p:cNvSpPr>
          <p:nvPr>
            <p:ph type="sldNum" sz="quarter" idx="12"/>
          </p:nvPr>
        </p:nvSpPr>
        <p:spPr/>
        <p:txBody>
          <a:bodyPr/>
          <a:lstStyle/>
          <a:p>
            <a:fld id="{DD407A6C-0FCC-40BD-976D-3BE7A11C4DA2}" type="slidenum">
              <a:rPr lang="en-US" smtClean="0"/>
              <a:pPr/>
              <a:t>36</a:t>
            </a:fld>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a:xfrm>
            <a:off x="457200" y="244475"/>
            <a:ext cx="8385175" cy="974725"/>
          </a:xfrm>
        </p:spPr>
        <p:txBody>
          <a:bodyPr/>
          <a:lstStyle/>
          <a:p>
            <a:r>
              <a:rPr lang="en-US" dirty="0">
                <a:solidFill>
                  <a:srgbClr val="000000"/>
                </a:solidFill>
                <a:effectLst>
                  <a:outerShdw blurRad="38100" dist="38100" dir="2700000" algn="tl">
                    <a:srgbClr val="FFFFFF"/>
                  </a:outerShdw>
                </a:effectLst>
              </a:rPr>
              <a:t>Legs</a:t>
            </a:r>
          </a:p>
        </p:txBody>
      </p:sp>
      <p:pic>
        <p:nvPicPr>
          <p:cNvPr id="84996" name="Picture 4" descr="http://www.daviddarling.info/images/insect_legs.jpg"/>
          <p:cNvPicPr>
            <a:picLocks noChangeAspect="1" noChangeArrowheads="1"/>
          </p:cNvPicPr>
          <p:nvPr/>
        </p:nvPicPr>
        <p:blipFill>
          <a:blip r:embed="rId3" cstate="print">
            <a:lum contrast="30000"/>
          </a:blip>
          <a:srcRect/>
          <a:stretch>
            <a:fillRect/>
          </a:stretch>
        </p:blipFill>
        <p:spPr bwMode="auto">
          <a:xfrm>
            <a:off x="218365" y="1651051"/>
            <a:ext cx="8624010" cy="4343366"/>
          </a:xfrm>
          <a:prstGeom prst="rect">
            <a:avLst/>
          </a:prstGeom>
          <a:ln w="19050" cmpd="thickThin">
            <a:solidFill>
              <a:srgbClr val="500000"/>
            </a:solid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fld id="{DD407A6C-0FCC-40BD-976D-3BE7A11C4DA2}" type="slidenum">
              <a:rPr lang="en-US" smtClean="0"/>
              <a:pPr/>
              <a:t>37</a:t>
            </a:fld>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effectLst>
                  <a:outerShdw blurRad="38100" dist="38100" dir="2700000" algn="tl">
                    <a:srgbClr val="FFFFFF"/>
                  </a:outerShdw>
                </a:effectLst>
              </a:rPr>
              <a:t>Insect Growth &amp; Development</a:t>
            </a:r>
            <a:endParaRPr lang="en-US" dirty="0"/>
          </a:p>
        </p:txBody>
      </p:sp>
      <p:sp>
        <p:nvSpPr>
          <p:cNvPr id="4" name="Rectangle 3"/>
          <p:cNvSpPr>
            <a:spLocks noGrp="1" noRot="1" noChangeArrowheads="1"/>
          </p:cNvSpPr>
          <p:nvPr>
            <p:ph idx="1"/>
          </p:nvPr>
        </p:nvSpPr>
        <p:spPr/>
        <p:txBody>
          <a:bodyPr/>
          <a:lstStyle/>
          <a:p>
            <a:pPr>
              <a:buClr>
                <a:srgbClr val="FFC000"/>
              </a:buClr>
            </a:pPr>
            <a:r>
              <a:rPr lang="en-US" sz="2800" dirty="0"/>
              <a:t>Types of Metamorphosis </a:t>
            </a:r>
          </a:p>
          <a:p>
            <a:pPr lvl="1">
              <a:buClr>
                <a:srgbClr val="FFC000"/>
              </a:buClr>
            </a:pPr>
            <a:r>
              <a:rPr lang="en-US" sz="2800" dirty="0">
                <a:solidFill>
                  <a:srgbClr val="500000"/>
                </a:solidFill>
              </a:rPr>
              <a:t>No Metamorphosis</a:t>
            </a:r>
          </a:p>
          <a:p>
            <a:pPr lvl="1">
              <a:buClr>
                <a:srgbClr val="FFC000"/>
              </a:buClr>
            </a:pPr>
            <a:r>
              <a:rPr lang="en-US" sz="2800" dirty="0">
                <a:solidFill>
                  <a:srgbClr val="500000"/>
                </a:solidFill>
              </a:rPr>
              <a:t>Gradual Metamorphosis</a:t>
            </a:r>
          </a:p>
          <a:p>
            <a:pPr lvl="1">
              <a:buClr>
                <a:srgbClr val="FFC000"/>
              </a:buClr>
            </a:pPr>
            <a:r>
              <a:rPr lang="en-US" sz="2800" dirty="0">
                <a:solidFill>
                  <a:srgbClr val="500000"/>
                </a:solidFill>
              </a:rPr>
              <a:t>Incomplete Metamorphosis</a:t>
            </a:r>
          </a:p>
          <a:p>
            <a:pPr lvl="1">
              <a:buClr>
                <a:srgbClr val="FFC000"/>
              </a:buClr>
            </a:pPr>
            <a:r>
              <a:rPr lang="en-US" sz="2800" dirty="0">
                <a:solidFill>
                  <a:srgbClr val="500000"/>
                </a:solidFill>
              </a:rPr>
              <a:t>Complete Metamorphosis</a:t>
            </a:r>
          </a:p>
        </p:txBody>
      </p:sp>
      <p:pic>
        <p:nvPicPr>
          <p:cNvPr id="5" name="Picture 6" descr="cgdavsyl[1]"/>
          <p:cNvPicPr>
            <a:picLocks noChangeAspect="1" noChangeArrowheads="1"/>
          </p:cNvPicPr>
          <p:nvPr/>
        </p:nvPicPr>
        <p:blipFill>
          <a:blip r:embed="rId2" cstate="print"/>
          <a:srcRect/>
          <a:stretch>
            <a:fillRect/>
          </a:stretch>
        </p:blipFill>
        <p:spPr bwMode="auto">
          <a:xfrm>
            <a:off x="5716641" y="1086443"/>
            <a:ext cx="3224213" cy="2989262"/>
          </a:xfrm>
          <a:prstGeom prst="rect">
            <a:avLst/>
          </a:prstGeom>
          <a:noFill/>
        </p:spPr>
      </p:pic>
      <p:pic>
        <p:nvPicPr>
          <p:cNvPr id="95234" name="Picture 2" descr="http://sunnyside-gardens.com/wp-content/uploads/2012/06/japanese_beetle_adult.jpg"/>
          <p:cNvPicPr>
            <a:picLocks noChangeAspect="1" noChangeArrowheads="1"/>
          </p:cNvPicPr>
          <p:nvPr/>
        </p:nvPicPr>
        <p:blipFill>
          <a:blip r:embed="rId3" cstate="print"/>
          <a:srcRect/>
          <a:stretch>
            <a:fillRect/>
          </a:stretch>
        </p:blipFill>
        <p:spPr bwMode="auto">
          <a:xfrm>
            <a:off x="4282390" y="4258100"/>
            <a:ext cx="2868501" cy="2310737"/>
          </a:xfrm>
          <a:prstGeom prst="rect">
            <a:avLst/>
          </a:prstGeom>
          <a:noFill/>
        </p:spPr>
      </p:pic>
      <p:pic>
        <p:nvPicPr>
          <p:cNvPr id="95236" name="Picture 4" descr="http://www.how-to-draw-cartoons-online.com/image-files/dragonfly_drawings.gif"/>
          <p:cNvPicPr>
            <a:picLocks noChangeAspect="1" noChangeArrowheads="1"/>
          </p:cNvPicPr>
          <p:nvPr/>
        </p:nvPicPr>
        <p:blipFill>
          <a:blip r:embed="rId4" cstate="print"/>
          <a:srcRect/>
          <a:stretch>
            <a:fillRect/>
          </a:stretch>
        </p:blipFill>
        <p:spPr bwMode="auto">
          <a:xfrm>
            <a:off x="1165509" y="4258100"/>
            <a:ext cx="2381250" cy="2152650"/>
          </a:xfrm>
          <a:prstGeom prst="rect">
            <a:avLst/>
          </a:prstGeom>
          <a:noFill/>
        </p:spPr>
      </p:pic>
      <p:sp>
        <p:nvSpPr>
          <p:cNvPr id="7" name="Slide Number Placeholder 6"/>
          <p:cNvSpPr>
            <a:spLocks noGrp="1"/>
          </p:cNvSpPr>
          <p:nvPr>
            <p:ph type="sldNum" sz="quarter" idx="12"/>
          </p:nvPr>
        </p:nvSpPr>
        <p:spPr/>
        <p:txBody>
          <a:bodyPr/>
          <a:lstStyle/>
          <a:p>
            <a:fld id="{DD407A6C-0FCC-40BD-976D-3BE7A11C4DA2}"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2" name="Picture 6" descr="http://www.greentermite.com.au/images/cool24.gif"/>
          <p:cNvPicPr>
            <a:picLocks noChangeAspect="1" noChangeArrowheads="1"/>
          </p:cNvPicPr>
          <p:nvPr/>
        </p:nvPicPr>
        <p:blipFill>
          <a:blip r:embed="rId3" cstate="print"/>
          <a:srcRect/>
          <a:stretch>
            <a:fillRect/>
          </a:stretch>
        </p:blipFill>
        <p:spPr bwMode="auto">
          <a:xfrm rot="10800000">
            <a:off x="5895832" y="3096560"/>
            <a:ext cx="3248167" cy="3761440"/>
          </a:xfrm>
          <a:prstGeom prst="rect">
            <a:avLst/>
          </a:prstGeom>
          <a:noFill/>
        </p:spPr>
      </p:pic>
      <p:sp>
        <p:nvSpPr>
          <p:cNvPr id="74754" name="Rectangle 2"/>
          <p:cNvSpPr>
            <a:spLocks noGrp="1" noRot="1" noChangeArrowheads="1"/>
          </p:cNvSpPr>
          <p:nvPr>
            <p:ph type="title"/>
          </p:nvPr>
        </p:nvSpPr>
        <p:spPr>
          <a:xfrm>
            <a:off x="245660" y="244475"/>
            <a:ext cx="8596715" cy="1127125"/>
          </a:xfrm>
        </p:spPr>
        <p:txBody>
          <a:bodyPr/>
          <a:lstStyle/>
          <a:p>
            <a:r>
              <a:rPr lang="en-US" dirty="0">
                <a:solidFill>
                  <a:srgbClr val="000000"/>
                </a:solidFill>
                <a:effectLst>
                  <a:outerShdw blurRad="38100" dist="38100" dir="2700000" algn="tl">
                    <a:srgbClr val="FFFFFF"/>
                  </a:outerShdw>
                </a:effectLst>
              </a:rPr>
              <a:t>No Metamorphosis</a:t>
            </a:r>
          </a:p>
        </p:txBody>
      </p:sp>
      <p:pic>
        <p:nvPicPr>
          <p:cNvPr id="86020" name="Picture 4" descr="http://www.bio.miami.edu/dana/pix/silverfish.gif"/>
          <p:cNvPicPr>
            <a:picLocks noChangeAspect="1" noChangeArrowheads="1"/>
          </p:cNvPicPr>
          <p:nvPr/>
        </p:nvPicPr>
        <p:blipFill>
          <a:blip r:embed="rId4" cstate="print"/>
          <a:srcRect/>
          <a:stretch>
            <a:fillRect/>
          </a:stretch>
        </p:blipFill>
        <p:spPr bwMode="auto">
          <a:xfrm>
            <a:off x="245660" y="1801504"/>
            <a:ext cx="6543761" cy="3609975"/>
          </a:xfrm>
          <a:prstGeom prst="rect">
            <a:avLst/>
          </a:prstGeom>
          <a:noFill/>
          <a:ln>
            <a:solidFill>
              <a:srgbClr val="500000"/>
            </a:solidFill>
          </a:ln>
        </p:spPr>
      </p:pic>
      <p:sp>
        <p:nvSpPr>
          <p:cNvPr id="7" name="TextBox 6"/>
          <p:cNvSpPr txBox="1"/>
          <p:nvPr/>
        </p:nvSpPr>
        <p:spPr>
          <a:xfrm>
            <a:off x="7383439" y="6441743"/>
            <a:ext cx="1458936" cy="369332"/>
          </a:xfrm>
          <a:prstGeom prst="rect">
            <a:avLst/>
          </a:prstGeom>
          <a:solidFill>
            <a:schemeClr val="accent2"/>
          </a:solidFill>
        </p:spPr>
        <p:txBody>
          <a:bodyPr wrap="square" rtlCol="0">
            <a:spAutoFit/>
          </a:bodyPr>
          <a:lstStyle/>
          <a:p>
            <a:pPr algn="ctr"/>
            <a:r>
              <a:rPr lang="en-US" b="1" dirty="0" smtClean="0">
                <a:solidFill>
                  <a:srgbClr val="500000"/>
                </a:solidFill>
              </a:rPr>
              <a:t>Silverfish</a:t>
            </a:r>
            <a:endParaRPr lang="en-US" b="1" dirty="0">
              <a:solidFill>
                <a:srgbClr val="500000"/>
              </a:solidFill>
            </a:endParaRPr>
          </a:p>
        </p:txBody>
      </p:sp>
      <p:sp>
        <p:nvSpPr>
          <p:cNvPr id="6" name="Slide Number Placeholder 5"/>
          <p:cNvSpPr>
            <a:spLocks noGrp="1"/>
          </p:cNvSpPr>
          <p:nvPr>
            <p:ph type="sldNum" sz="quarter" idx="12"/>
          </p:nvPr>
        </p:nvSpPr>
        <p:spPr/>
        <p:txBody>
          <a:bodyPr/>
          <a:lstStyle/>
          <a:p>
            <a:fld id="{DD407A6C-0FCC-40BD-976D-3BE7A11C4DA2}" type="slidenum">
              <a:rPr lang="en-US" smtClean="0"/>
              <a:pPr/>
              <a:t>39</a:t>
            </a:fld>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8" name="Picture 8" descr="grasshopper larger"/>
          <p:cNvPicPr>
            <a:picLocks noChangeAspect="1" noChangeArrowheads="1"/>
          </p:cNvPicPr>
          <p:nvPr/>
        </p:nvPicPr>
        <p:blipFill>
          <a:blip r:embed="rId3" cstate="print"/>
          <a:srcRect/>
          <a:stretch>
            <a:fillRect/>
          </a:stretch>
        </p:blipFill>
        <p:spPr bwMode="auto">
          <a:xfrm rot="5400000" flipV="1">
            <a:off x="221325" y="2600111"/>
            <a:ext cx="3298766" cy="1903733"/>
          </a:xfrm>
          <a:prstGeom prst="rect">
            <a:avLst/>
          </a:prstGeom>
          <a:noFill/>
        </p:spPr>
      </p:pic>
      <p:sp>
        <p:nvSpPr>
          <p:cNvPr id="76802" name="Rectangle 2"/>
          <p:cNvSpPr>
            <a:spLocks noGrp="1" noRot="1" noChangeArrowheads="1"/>
          </p:cNvSpPr>
          <p:nvPr>
            <p:ph type="title"/>
          </p:nvPr>
        </p:nvSpPr>
        <p:spPr>
          <a:xfrm>
            <a:off x="457200" y="244475"/>
            <a:ext cx="8385175" cy="1127125"/>
          </a:xfrm>
        </p:spPr>
        <p:txBody>
          <a:bodyPr/>
          <a:lstStyle/>
          <a:p>
            <a:r>
              <a:rPr lang="en-US" dirty="0">
                <a:solidFill>
                  <a:srgbClr val="000000"/>
                </a:solidFill>
                <a:effectLst>
                  <a:outerShdw blurRad="38100" dist="38100" dir="2700000" algn="tl">
                    <a:srgbClr val="FFFFFF"/>
                  </a:outerShdw>
                </a:effectLst>
              </a:rPr>
              <a:t>Gradual Metamorphosis</a:t>
            </a:r>
          </a:p>
        </p:txBody>
      </p:sp>
      <p:pic>
        <p:nvPicPr>
          <p:cNvPr id="87046" name="Picture 6" descr="http://www.saburchill.com/ans02/images2/210807001.jpg"/>
          <p:cNvPicPr>
            <a:picLocks noChangeAspect="1" noChangeArrowheads="1"/>
          </p:cNvPicPr>
          <p:nvPr/>
        </p:nvPicPr>
        <p:blipFill>
          <a:blip r:embed="rId4" cstate="print"/>
          <a:srcRect/>
          <a:stretch>
            <a:fillRect/>
          </a:stretch>
        </p:blipFill>
        <p:spPr bwMode="auto">
          <a:xfrm>
            <a:off x="2822575" y="1371600"/>
            <a:ext cx="6019800" cy="4619626"/>
          </a:xfrm>
          <a:prstGeom prst="rect">
            <a:avLst/>
          </a:prstGeom>
          <a:noFill/>
          <a:ln w="19050">
            <a:solidFill>
              <a:srgbClr val="500000"/>
            </a:solidFill>
          </a:ln>
        </p:spPr>
      </p:pic>
      <p:sp>
        <p:nvSpPr>
          <p:cNvPr id="5" name="Slide Number Placeholder 4"/>
          <p:cNvSpPr>
            <a:spLocks noGrp="1"/>
          </p:cNvSpPr>
          <p:nvPr>
            <p:ph type="sldNum" sz="quarter" idx="12"/>
          </p:nvPr>
        </p:nvSpPr>
        <p:spPr/>
        <p:txBody>
          <a:bodyPr/>
          <a:lstStyle/>
          <a:p>
            <a:fld id="{DD407A6C-0FCC-40BD-976D-3BE7A11C4DA2}" type="slidenum">
              <a:rPr lang="en-US" smtClean="0"/>
              <a:pPr/>
              <a:t>40</a:t>
            </a:fld>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a:xfrm>
            <a:off x="279779" y="244475"/>
            <a:ext cx="8864221" cy="898525"/>
          </a:xfrm>
        </p:spPr>
        <p:txBody>
          <a:bodyPr/>
          <a:lstStyle/>
          <a:p>
            <a:r>
              <a:rPr lang="en-US" dirty="0"/>
              <a:t>Incomplete Metamorphosis</a:t>
            </a:r>
          </a:p>
        </p:txBody>
      </p:sp>
      <p:pic>
        <p:nvPicPr>
          <p:cNvPr id="97284" name="Picture 4" descr="http://tjsgardendotcom1.files.wordpress.com/2012/07/damselfly-life-cycle.jpg"/>
          <p:cNvPicPr>
            <a:picLocks noChangeAspect="1" noChangeArrowheads="1"/>
          </p:cNvPicPr>
          <p:nvPr/>
        </p:nvPicPr>
        <p:blipFill>
          <a:blip r:embed="rId3" cstate="print"/>
          <a:srcRect/>
          <a:stretch>
            <a:fillRect/>
          </a:stretch>
        </p:blipFill>
        <p:spPr bwMode="auto">
          <a:xfrm>
            <a:off x="279779" y="1308479"/>
            <a:ext cx="7867650" cy="4000500"/>
          </a:xfrm>
          <a:prstGeom prst="rect">
            <a:avLst/>
          </a:prstGeom>
          <a:noFill/>
        </p:spPr>
      </p:pic>
      <p:pic>
        <p:nvPicPr>
          <p:cNvPr id="97288" name="Picture 8" descr="http://www.epa.gov/bioiweb1/images/invertebrates/odonate/gomphid.jpg"/>
          <p:cNvPicPr>
            <a:picLocks noChangeAspect="1" noChangeArrowheads="1"/>
          </p:cNvPicPr>
          <p:nvPr/>
        </p:nvPicPr>
        <p:blipFill>
          <a:blip r:embed="rId4" cstate="print"/>
          <a:srcRect/>
          <a:stretch>
            <a:fillRect/>
          </a:stretch>
        </p:blipFill>
        <p:spPr bwMode="auto">
          <a:xfrm>
            <a:off x="3160723" y="5308979"/>
            <a:ext cx="1905000" cy="1230900"/>
          </a:xfrm>
          <a:prstGeom prst="rect">
            <a:avLst/>
          </a:prstGeom>
          <a:noFill/>
          <a:ln w="19050">
            <a:solidFill>
              <a:srgbClr val="500000"/>
            </a:solidFill>
          </a:ln>
        </p:spPr>
      </p:pic>
      <p:pic>
        <p:nvPicPr>
          <p:cNvPr id="97290" name="Picture 10" descr="http://1.bp.blogspot.com/_3fbJxez71Eo/S6QkE85bizI/AAAAAAAAABM/CalxGye6sas/s320/j0438024.png"/>
          <p:cNvPicPr>
            <a:picLocks noChangeAspect="1" noChangeArrowheads="1"/>
          </p:cNvPicPr>
          <p:nvPr/>
        </p:nvPicPr>
        <p:blipFill>
          <a:blip r:embed="rId5" cstate="print"/>
          <a:srcRect/>
          <a:stretch>
            <a:fillRect/>
          </a:stretch>
        </p:blipFill>
        <p:spPr bwMode="auto">
          <a:xfrm>
            <a:off x="7420971" y="0"/>
            <a:ext cx="1452916" cy="1452917"/>
          </a:xfrm>
          <a:prstGeom prst="rect">
            <a:avLst/>
          </a:prstGeom>
          <a:noFill/>
        </p:spPr>
      </p:pic>
      <p:pic>
        <p:nvPicPr>
          <p:cNvPr id="97292" name="Picture 12" descr="http://www.fws.gov/midwest/Seney/site_design_images/MainContent_Pics/resources/banner_damselfly.jpg"/>
          <p:cNvPicPr>
            <a:picLocks noChangeAspect="1" noChangeArrowheads="1"/>
          </p:cNvPicPr>
          <p:nvPr/>
        </p:nvPicPr>
        <p:blipFill>
          <a:blip r:embed="rId6" cstate="print"/>
          <a:srcRect/>
          <a:stretch>
            <a:fillRect/>
          </a:stretch>
        </p:blipFill>
        <p:spPr bwMode="auto">
          <a:xfrm>
            <a:off x="525439" y="5627100"/>
            <a:ext cx="2635284" cy="1230900"/>
          </a:xfrm>
          <a:prstGeom prst="rect">
            <a:avLst/>
          </a:prstGeom>
          <a:noFill/>
        </p:spPr>
      </p:pic>
      <p:pic>
        <p:nvPicPr>
          <p:cNvPr id="97294" name="Picture 14" descr="http://www.kendalluk.com/LCWING1.GIF"/>
          <p:cNvPicPr>
            <a:picLocks noChangeAspect="1" noChangeArrowheads="1"/>
          </p:cNvPicPr>
          <p:nvPr/>
        </p:nvPicPr>
        <p:blipFill>
          <a:blip r:embed="rId7" cstate="print"/>
          <a:srcRect/>
          <a:stretch>
            <a:fillRect/>
          </a:stretch>
        </p:blipFill>
        <p:spPr bwMode="auto">
          <a:xfrm>
            <a:off x="5089241" y="5624237"/>
            <a:ext cx="1850645" cy="1233763"/>
          </a:xfrm>
          <a:prstGeom prst="rect">
            <a:avLst/>
          </a:prstGeom>
          <a:noFill/>
        </p:spPr>
      </p:pic>
      <p:sp>
        <p:nvSpPr>
          <p:cNvPr id="8" name="Slide Number Placeholder 7"/>
          <p:cNvSpPr>
            <a:spLocks noGrp="1"/>
          </p:cNvSpPr>
          <p:nvPr>
            <p:ph type="sldNum" sz="quarter" idx="12"/>
          </p:nvPr>
        </p:nvSpPr>
        <p:spPr/>
        <p:txBody>
          <a:bodyPr/>
          <a:lstStyle/>
          <a:p>
            <a:fld id="{DD407A6C-0FCC-40BD-976D-3BE7A11C4DA2}" type="slidenum">
              <a:rPr lang="en-US" smtClean="0"/>
              <a:pPr/>
              <a:t>41</a:t>
            </a:fld>
            <a:endParaRPr lang="en-US"/>
          </a:p>
        </p:txBody>
      </p:sp>
      <p:sp>
        <p:nvSpPr>
          <p:cNvPr id="9" name="Oval 8"/>
          <p:cNvSpPr/>
          <p:nvPr/>
        </p:nvSpPr>
        <p:spPr>
          <a:xfrm>
            <a:off x="4244455" y="3521122"/>
            <a:ext cx="4230806" cy="2103115"/>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a:xfrm>
            <a:off x="193637" y="191069"/>
            <a:ext cx="8747217" cy="970028"/>
          </a:xfrm>
        </p:spPr>
        <p:txBody>
          <a:bodyPr/>
          <a:lstStyle/>
          <a:p>
            <a:r>
              <a:rPr lang="en-US" dirty="0"/>
              <a:t>Complete Metamorphosis</a:t>
            </a:r>
          </a:p>
        </p:txBody>
      </p:sp>
      <p:pic>
        <p:nvPicPr>
          <p:cNvPr id="98308" name="Picture 4" descr="http://insected.arizona.edu/manduca/graphics/lifecycle.jpg"/>
          <p:cNvPicPr>
            <a:picLocks noChangeAspect="1" noChangeArrowheads="1"/>
          </p:cNvPicPr>
          <p:nvPr/>
        </p:nvPicPr>
        <p:blipFill>
          <a:blip r:embed="rId3" cstate="print">
            <a:lum contrast="30000"/>
          </a:blip>
          <a:srcRect/>
          <a:stretch>
            <a:fillRect/>
          </a:stretch>
        </p:blipFill>
        <p:spPr bwMode="auto">
          <a:xfrm>
            <a:off x="368490" y="1068755"/>
            <a:ext cx="5732059" cy="5475014"/>
          </a:xfrm>
          <a:prstGeom prst="rect">
            <a:avLst/>
          </a:prstGeom>
          <a:noFill/>
          <a:ln w="19050">
            <a:solidFill>
              <a:srgbClr val="500000"/>
            </a:solidFill>
          </a:ln>
        </p:spPr>
      </p:pic>
      <p:pic>
        <p:nvPicPr>
          <p:cNvPr id="98310" name="Picture 6" descr="http://www.performance-vision.com/airline/cecropia-08-001.jpg"/>
          <p:cNvPicPr>
            <a:picLocks noChangeAspect="1" noChangeArrowheads="1"/>
          </p:cNvPicPr>
          <p:nvPr/>
        </p:nvPicPr>
        <p:blipFill>
          <a:blip r:embed="rId4" cstate="print"/>
          <a:srcRect/>
          <a:stretch>
            <a:fillRect/>
          </a:stretch>
        </p:blipFill>
        <p:spPr bwMode="auto">
          <a:xfrm>
            <a:off x="6367300" y="1068755"/>
            <a:ext cx="2573554" cy="1714358"/>
          </a:xfrm>
          <a:prstGeom prst="rect">
            <a:avLst/>
          </a:prstGeom>
          <a:noFill/>
        </p:spPr>
      </p:pic>
      <p:pic>
        <p:nvPicPr>
          <p:cNvPr id="98312" name="Picture 8" descr="http://nestbox.com/blog/wp-content/uploads/2008/09/rustic-sphinx-pupa_9536.jpg"/>
          <p:cNvPicPr>
            <a:picLocks noChangeAspect="1" noChangeArrowheads="1"/>
          </p:cNvPicPr>
          <p:nvPr/>
        </p:nvPicPr>
        <p:blipFill>
          <a:blip r:embed="rId5" cstate="print"/>
          <a:srcRect/>
          <a:stretch>
            <a:fillRect/>
          </a:stretch>
        </p:blipFill>
        <p:spPr bwMode="auto">
          <a:xfrm>
            <a:off x="6367300" y="2783113"/>
            <a:ext cx="2553589" cy="1440954"/>
          </a:xfrm>
          <a:prstGeom prst="rect">
            <a:avLst/>
          </a:prstGeom>
          <a:noFill/>
        </p:spPr>
      </p:pic>
      <p:pic>
        <p:nvPicPr>
          <p:cNvPr id="98314" name="Picture 10" descr="http://static.neatorama.com/images/2007-10/io-moth-larva.jpg"/>
          <p:cNvPicPr>
            <a:picLocks noChangeAspect="1" noChangeArrowheads="1"/>
          </p:cNvPicPr>
          <p:nvPr/>
        </p:nvPicPr>
        <p:blipFill>
          <a:blip r:embed="rId6" cstate="print"/>
          <a:srcRect/>
          <a:stretch>
            <a:fillRect/>
          </a:stretch>
        </p:blipFill>
        <p:spPr bwMode="auto">
          <a:xfrm>
            <a:off x="6367300" y="4283922"/>
            <a:ext cx="2543648" cy="1907736"/>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42</a:t>
            </a:fld>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7" y="1499744"/>
            <a:ext cx="5552069" cy="2463250"/>
          </a:xfrm>
        </p:spPr>
        <p:txBody>
          <a:bodyPr/>
          <a:lstStyle/>
          <a:p>
            <a:pPr>
              <a:buClr>
                <a:srgbClr val="FFC000"/>
              </a:buClr>
            </a:pPr>
            <a:r>
              <a:rPr lang="en-US" dirty="0" smtClean="0">
                <a:solidFill>
                  <a:srgbClr val="500000"/>
                </a:solidFill>
              </a:rPr>
              <a:t>Diverse, 40% of all insects</a:t>
            </a:r>
          </a:p>
          <a:p>
            <a:pPr>
              <a:buClr>
                <a:srgbClr val="FFC000"/>
              </a:buClr>
            </a:pPr>
            <a:r>
              <a:rPr lang="en-US" dirty="0" smtClean="0">
                <a:solidFill>
                  <a:srgbClr val="500000"/>
                </a:solidFill>
              </a:rPr>
              <a:t>Complete metamorphosis</a:t>
            </a:r>
          </a:p>
          <a:p>
            <a:pPr>
              <a:buClr>
                <a:srgbClr val="FFC000"/>
              </a:buClr>
            </a:pPr>
            <a:r>
              <a:rPr lang="en-US" dirty="0" smtClean="0">
                <a:solidFill>
                  <a:srgbClr val="500000"/>
                </a:solidFill>
              </a:rPr>
              <a:t>Chewing mouthparts </a:t>
            </a:r>
          </a:p>
          <a:p>
            <a:pPr>
              <a:buClr>
                <a:srgbClr val="FFC000"/>
              </a:buClr>
            </a:pPr>
            <a:r>
              <a:rPr lang="en-US" dirty="0" smtClean="0">
                <a:solidFill>
                  <a:srgbClr val="500000"/>
                </a:solidFill>
              </a:rPr>
              <a:t>Wings - 4, front wings being elytra</a:t>
            </a:r>
          </a:p>
          <a:p>
            <a:pPr>
              <a:buClr>
                <a:srgbClr val="FFC000"/>
              </a:buClr>
            </a:pPr>
            <a:r>
              <a:rPr lang="en-US" dirty="0" smtClean="0">
                <a:solidFill>
                  <a:srgbClr val="500000"/>
                </a:solidFill>
              </a:rPr>
              <a:t>Variable antennae</a:t>
            </a:r>
            <a:endParaRPr lang="en-US" dirty="0">
              <a:solidFill>
                <a:srgbClr val="500000"/>
              </a:solidFill>
            </a:endParaRPr>
          </a:p>
        </p:txBody>
      </p:sp>
      <p:sp>
        <p:nvSpPr>
          <p:cNvPr id="3" name="Title 2"/>
          <p:cNvSpPr>
            <a:spLocks noGrp="1"/>
          </p:cNvSpPr>
          <p:nvPr>
            <p:ph type="title"/>
          </p:nvPr>
        </p:nvSpPr>
        <p:spPr/>
        <p:txBody>
          <a:bodyPr/>
          <a:lstStyle/>
          <a:p>
            <a:r>
              <a:rPr lang="en-US" dirty="0" smtClean="0"/>
              <a:t>COLEOPTERA  - The Beetles</a:t>
            </a:r>
            <a:endParaRPr lang="en-US" dirty="0"/>
          </a:p>
        </p:txBody>
      </p:sp>
      <p:pic>
        <p:nvPicPr>
          <p:cNvPr id="7" name="Picture 7" descr="grubs1"/>
          <p:cNvPicPr>
            <a:picLocks noChangeAspect="1" noChangeArrowheads="1"/>
          </p:cNvPicPr>
          <p:nvPr/>
        </p:nvPicPr>
        <p:blipFill>
          <a:blip r:embed="rId2" cstate="print"/>
          <a:srcRect/>
          <a:stretch>
            <a:fillRect/>
          </a:stretch>
        </p:blipFill>
        <p:spPr bwMode="auto">
          <a:xfrm>
            <a:off x="7067265" y="1066800"/>
            <a:ext cx="1533525" cy="1066800"/>
          </a:xfrm>
          <a:prstGeom prst="rect">
            <a:avLst/>
          </a:prstGeom>
          <a:noFill/>
        </p:spPr>
      </p:pic>
      <p:pic>
        <p:nvPicPr>
          <p:cNvPr id="8" name="Picture 5" descr="JuneBug"/>
          <p:cNvPicPr>
            <a:picLocks noChangeAspect="1" noChangeArrowheads="1"/>
          </p:cNvPicPr>
          <p:nvPr/>
        </p:nvPicPr>
        <p:blipFill>
          <a:blip r:embed="rId3" cstate="print"/>
          <a:srcRect/>
          <a:stretch>
            <a:fillRect/>
          </a:stretch>
        </p:blipFill>
        <p:spPr bwMode="auto">
          <a:xfrm>
            <a:off x="6084362" y="2133600"/>
            <a:ext cx="2516428" cy="2045909"/>
          </a:xfrm>
          <a:prstGeom prst="rect">
            <a:avLst/>
          </a:prstGeom>
          <a:noFill/>
        </p:spPr>
      </p:pic>
      <p:pic>
        <p:nvPicPr>
          <p:cNvPr id="107524" name="Picture 4" descr="http://gsblog1.files.wordpress.com/2010/06/beetlelifecycle.jpg"/>
          <p:cNvPicPr>
            <a:picLocks noChangeAspect="1" noChangeArrowheads="1"/>
          </p:cNvPicPr>
          <p:nvPr/>
        </p:nvPicPr>
        <p:blipFill>
          <a:blip r:embed="rId4" cstate="print"/>
          <a:srcRect/>
          <a:stretch>
            <a:fillRect/>
          </a:stretch>
        </p:blipFill>
        <p:spPr bwMode="auto">
          <a:xfrm>
            <a:off x="506957" y="3962994"/>
            <a:ext cx="5470762" cy="2838904"/>
          </a:xfrm>
          <a:prstGeom prst="rect">
            <a:avLst/>
          </a:prstGeom>
          <a:noFill/>
        </p:spPr>
      </p:pic>
      <p:pic>
        <p:nvPicPr>
          <p:cNvPr id="9" name="Picture 24" descr="White grub">
            <a:hlinkClick r:id="" action="ppaction://noaction"/>
          </p:cNvPr>
          <p:cNvPicPr>
            <a:picLocks noChangeAspect="1" noChangeArrowheads="1"/>
          </p:cNvPicPr>
          <p:nvPr/>
        </p:nvPicPr>
        <p:blipFill>
          <a:blip r:embed="rId5" cstate="print"/>
          <a:srcRect/>
          <a:stretch>
            <a:fillRect/>
          </a:stretch>
        </p:blipFill>
        <p:spPr bwMode="auto">
          <a:xfrm>
            <a:off x="7734015" y="4179509"/>
            <a:ext cx="666750" cy="771525"/>
          </a:xfrm>
          <a:prstGeom prst="rect">
            <a:avLst/>
          </a:prstGeom>
          <a:noFill/>
        </p:spPr>
      </p:pic>
      <p:sp>
        <p:nvSpPr>
          <p:cNvPr id="10" name="Slide Number Placeholder 9"/>
          <p:cNvSpPr>
            <a:spLocks noGrp="1"/>
          </p:cNvSpPr>
          <p:nvPr>
            <p:ph type="sldNum" sz="quarter" idx="12"/>
          </p:nvPr>
        </p:nvSpPr>
        <p:spPr/>
        <p:txBody>
          <a:bodyPr/>
          <a:lstStyle/>
          <a:p>
            <a:fld id="{DD407A6C-0FCC-40BD-976D-3BE7A11C4DA2}"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50" name="Picture 6" descr="http://www.wesleyfleming.com/gallery/rhino-btl_jewel-grn1.jpg"/>
          <p:cNvPicPr>
            <a:picLocks noChangeAspect="1" noChangeArrowheads="1"/>
          </p:cNvPicPr>
          <p:nvPr/>
        </p:nvPicPr>
        <p:blipFill>
          <a:blip r:embed="rId2" cstate="print"/>
          <a:srcRect/>
          <a:stretch>
            <a:fillRect/>
          </a:stretch>
        </p:blipFill>
        <p:spPr bwMode="auto">
          <a:xfrm>
            <a:off x="0" y="5023892"/>
            <a:ext cx="2099733" cy="1574800"/>
          </a:xfrm>
          <a:prstGeom prst="rect">
            <a:avLst/>
          </a:prstGeom>
          <a:noFill/>
        </p:spPr>
      </p:pic>
      <p:pic>
        <p:nvPicPr>
          <p:cNvPr id="7" name="Picture 9" descr="Image of spotted and striped cucumber beetle &#10;adults."/>
          <p:cNvPicPr>
            <a:picLocks noChangeAspect="1" noChangeArrowheads="1"/>
          </p:cNvPicPr>
          <p:nvPr/>
        </p:nvPicPr>
        <p:blipFill>
          <a:blip r:embed="rId3" cstate="print"/>
          <a:srcRect/>
          <a:stretch>
            <a:fillRect/>
          </a:stretch>
        </p:blipFill>
        <p:spPr bwMode="auto">
          <a:xfrm>
            <a:off x="6663117" y="0"/>
            <a:ext cx="2303462" cy="1793714"/>
          </a:xfrm>
          <a:prstGeom prst="rect">
            <a:avLst/>
          </a:prstGeom>
          <a:ln>
            <a:noFill/>
          </a:ln>
          <a:effectLst>
            <a:outerShdw blurRad="292100" dist="139700" dir="2700000" algn="tl" rotWithShape="0">
              <a:srgbClr val="333333">
                <a:alpha val="65000"/>
              </a:srgbClr>
            </a:outerShdw>
          </a:effectLst>
        </p:spPr>
      </p:pic>
      <p:pic>
        <p:nvPicPr>
          <p:cNvPr id="6" name="Picture 11" descr="potato_beetles_wyoming_county"/>
          <p:cNvPicPr>
            <a:picLocks noChangeAspect="1" noChangeArrowheads="1"/>
          </p:cNvPicPr>
          <p:nvPr/>
        </p:nvPicPr>
        <p:blipFill>
          <a:blip r:embed="rId4" cstate="print"/>
          <a:srcRect b="7991"/>
          <a:stretch>
            <a:fillRect/>
          </a:stretch>
        </p:blipFill>
        <p:spPr bwMode="auto">
          <a:xfrm>
            <a:off x="3507475" y="1983065"/>
            <a:ext cx="2799971" cy="1987078"/>
          </a:xfrm>
          <a:prstGeom prst="rect">
            <a:avLst/>
          </a:prstGeom>
          <a:ln>
            <a:noFill/>
          </a:ln>
          <a:effectLst>
            <a:outerShdw blurRad="292100" dist="139700" dir="2700000" algn="tl" rotWithShape="0">
              <a:srgbClr val="333333">
                <a:alpha val="65000"/>
              </a:srgbClr>
            </a:outerShdw>
          </a:effectLst>
        </p:spPr>
      </p:pic>
      <p:pic>
        <p:nvPicPr>
          <p:cNvPr id="9" name="Picture 22" descr="IMG0062[1]"/>
          <p:cNvPicPr>
            <a:picLocks noChangeAspect="1" noChangeArrowheads="1"/>
          </p:cNvPicPr>
          <p:nvPr/>
        </p:nvPicPr>
        <p:blipFill>
          <a:blip r:embed="rId5" cstate="print">
            <a:lum bright="6000"/>
          </a:blip>
          <a:srcRect l="4167" t="3125" r="8333" b="3125"/>
          <a:stretch>
            <a:fillRect/>
          </a:stretch>
        </p:blipFill>
        <p:spPr bwMode="auto">
          <a:xfrm>
            <a:off x="176876" y="214192"/>
            <a:ext cx="3139585" cy="2242405"/>
          </a:xfrm>
          <a:prstGeom prst="rect">
            <a:avLst/>
          </a:prstGeom>
          <a:ln>
            <a:noFill/>
          </a:ln>
          <a:effectLst>
            <a:outerShdw blurRad="292100" dist="139700" dir="2700000" algn="tl" rotWithShape="0">
              <a:srgbClr val="333333">
                <a:alpha val="65000"/>
              </a:srgbClr>
            </a:outerShdw>
          </a:effectLst>
        </p:spPr>
      </p:pic>
      <p:pic>
        <p:nvPicPr>
          <p:cNvPr id="11" name="Picture 15" descr="plum cucurlio adult"/>
          <p:cNvPicPr>
            <a:picLocks noChangeAspect="1" noChangeArrowheads="1"/>
          </p:cNvPicPr>
          <p:nvPr/>
        </p:nvPicPr>
        <p:blipFill>
          <a:blip r:embed="rId6" cstate="print"/>
          <a:srcRect l="14667" t="16011" r="17857" b="21948"/>
          <a:stretch>
            <a:fillRect/>
          </a:stretch>
        </p:blipFill>
        <p:spPr bwMode="auto">
          <a:xfrm>
            <a:off x="6840538" y="3314700"/>
            <a:ext cx="2303462" cy="2362200"/>
          </a:xfrm>
          <a:prstGeom prst="rect">
            <a:avLst/>
          </a:prstGeom>
          <a:noFill/>
        </p:spPr>
      </p:pic>
      <p:pic>
        <p:nvPicPr>
          <p:cNvPr id="10" name="Picture 26" descr="05"/>
          <p:cNvPicPr>
            <a:picLocks noChangeAspect="1" noChangeArrowheads="1"/>
          </p:cNvPicPr>
          <p:nvPr/>
        </p:nvPicPr>
        <p:blipFill>
          <a:blip r:embed="rId7" cstate="print"/>
          <a:srcRect l="16216" t="13573" r="10811" b="14488"/>
          <a:stretch>
            <a:fillRect/>
          </a:stretch>
        </p:blipFill>
        <p:spPr bwMode="auto">
          <a:xfrm>
            <a:off x="5103718" y="4168775"/>
            <a:ext cx="2362200" cy="1574800"/>
          </a:xfrm>
          <a:prstGeom prst="rect">
            <a:avLst/>
          </a:prstGeom>
          <a:noFill/>
        </p:spPr>
      </p:pic>
      <p:pic>
        <p:nvPicPr>
          <p:cNvPr id="12" name="Picture 19" descr="plum curculio egg cavity"/>
          <p:cNvPicPr>
            <a:picLocks noChangeAspect="1" noChangeArrowheads="1"/>
          </p:cNvPicPr>
          <p:nvPr/>
        </p:nvPicPr>
        <p:blipFill>
          <a:blip r:embed="rId8" cstate="print"/>
          <a:srcRect l="5333" r="46666" b="17241"/>
          <a:stretch>
            <a:fillRect/>
          </a:stretch>
        </p:blipFill>
        <p:spPr bwMode="auto">
          <a:xfrm>
            <a:off x="6307446" y="5354271"/>
            <a:ext cx="1066184" cy="1244421"/>
          </a:xfrm>
          <a:prstGeom prst="rect">
            <a:avLst/>
          </a:prstGeom>
          <a:noFill/>
        </p:spPr>
      </p:pic>
      <p:pic>
        <p:nvPicPr>
          <p:cNvPr id="13" name="Picture 20" descr="pcurclar"/>
          <p:cNvPicPr>
            <a:picLocks noChangeAspect="1" noChangeArrowheads="1"/>
          </p:cNvPicPr>
          <p:nvPr/>
        </p:nvPicPr>
        <p:blipFill>
          <a:blip r:embed="rId9" cstate="print"/>
          <a:srcRect/>
          <a:stretch>
            <a:fillRect/>
          </a:stretch>
        </p:blipFill>
        <p:spPr bwMode="auto">
          <a:xfrm>
            <a:off x="4707246" y="5676900"/>
            <a:ext cx="1600200" cy="1114425"/>
          </a:xfrm>
          <a:prstGeom prst="rect">
            <a:avLst/>
          </a:prstGeom>
          <a:noFill/>
        </p:spPr>
      </p:pic>
      <p:pic>
        <p:nvPicPr>
          <p:cNvPr id="8" name="Picture 13" descr="k11094-1i"/>
          <p:cNvPicPr>
            <a:picLocks noChangeAspect="1" noChangeArrowheads="1"/>
          </p:cNvPicPr>
          <p:nvPr/>
        </p:nvPicPr>
        <p:blipFill>
          <a:blip r:embed="rId10" cstate="print"/>
          <a:srcRect l="22384" t="18526" r="32551" b="16295"/>
          <a:stretch>
            <a:fillRect/>
          </a:stretch>
        </p:blipFill>
        <p:spPr bwMode="auto">
          <a:xfrm>
            <a:off x="4510585" y="501927"/>
            <a:ext cx="1951630" cy="1481138"/>
          </a:xfrm>
          <a:prstGeom prst="rect">
            <a:avLst/>
          </a:prstGeom>
          <a:ln>
            <a:noFill/>
          </a:ln>
          <a:effectLst>
            <a:outerShdw blurRad="292100" dist="139700" dir="2700000" algn="tl" rotWithShape="0">
              <a:srgbClr val="333333">
                <a:alpha val="65000"/>
              </a:srgbClr>
            </a:outerShdw>
          </a:effectLst>
        </p:spPr>
      </p:pic>
      <p:pic>
        <p:nvPicPr>
          <p:cNvPr id="108552" name="Picture 8" descr="http://www.butterflyutopia.com/BIG/173-rhinoceros-beetle-big.JPG"/>
          <p:cNvPicPr>
            <a:picLocks noChangeAspect="1" noChangeArrowheads="1"/>
          </p:cNvPicPr>
          <p:nvPr/>
        </p:nvPicPr>
        <p:blipFill>
          <a:blip r:embed="rId11" cstate="print"/>
          <a:srcRect/>
          <a:stretch>
            <a:fillRect/>
          </a:stretch>
        </p:blipFill>
        <p:spPr bwMode="auto">
          <a:xfrm>
            <a:off x="1732977" y="4409612"/>
            <a:ext cx="3166967" cy="2189080"/>
          </a:xfrm>
          <a:prstGeom prst="rect">
            <a:avLst/>
          </a:prstGeom>
          <a:noFill/>
        </p:spPr>
      </p:pic>
      <p:pic>
        <p:nvPicPr>
          <p:cNvPr id="108548" name="Picture 4" descr="http://www.naturephoto-cz.com/photos/others/european-rhinoceros-beetle-61819.jpg"/>
          <p:cNvPicPr>
            <a:picLocks noChangeAspect="1" noChangeArrowheads="1"/>
          </p:cNvPicPr>
          <p:nvPr/>
        </p:nvPicPr>
        <p:blipFill>
          <a:blip r:embed="rId12" cstate="print"/>
          <a:srcRect r="19382"/>
          <a:stretch>
            <a:fillRect/>
          </a:stretch>
        </p:blipFill>
        <p:spPr bwMode="auto">
          <a:xfrm>
            <a:off x="217874" y="2937280"/>
            <a:ext cx="2498030" cy="2065725"/>
          </a:xfrm>
          <a:prstGeom prst="rect">
            <a:avLst/>
          </a:prstGeom>
          <a:noFill/>
        </p:spPr>
      </p:pic>
      <p:sp>
        <p:nvSpPr>
          <p:cNvPr id="14" name="Slide Number Placeholder 13"/>
          <p:cNvSpPr>
            <a:spLocks noGrp="1"/>
          </p:cNvSpPr>
          <p:nvPr>
            <p:ph type="sldNum" sz="quarter" idx="12"/>
          </p:nvPr>
        </p:nvSpPr>
        <p:spPr/>
        <p:txBody>
          <a:bodyPr/>
          <a:lstStyle/>
          <a:p>
            <a:fld id="{DD407A6C-0FCC-40BD-976D-3BE7A11C4DA2}"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collembola"/>
          <p:cNvPicPr>
            <a:picLocks noChangeAspect="1" noChangeArrowheads="1"/>
          </p:cNvPicPr>
          <p:nvPr/>
        </p:nvPicPr>
        <p:blipFill>
          <a:blip r:embed="rId3" cstate="print"/>
          <a:srcRect/>
          <a:stretch>
            <a:fillRect/>
          </a:stretch>
        </p:blipFill>
        <p:spPr bwMode="auto">
          <a:xfrm>
            <a:off x="5334000" y="889876"/>
            <a:ext cx="3810000" cy="2314575"/>
          </a:xfrm>
          <a:prstGeom prst="rect">
            <a:avLst/>
          </a:prstGeom>
          <a:noFill/>
        </p:spPr>
      </p:pic>
      <p:sp>
        <p:nvSpPr>
          <p:cNvPr id="3" name="Title 2"/>
          <p:cNvSpPr>
            <a:spLocks noGrp="1"/>
          </p:cNvSpPr>
          <p:nvPr>
            <p:ph type="title"/>
          </p:nvPr>
        </p:nvSpPr>
        <p:spPr/>
        <p:txBody>
          <a:bodyPr/>
          <a:lstStyle/>
          <a:p>
            <a:r>
              <a:rPr lang="en-US" dirty="0" smtClean="0"/>
              <a:t>COLLEMBOLA - The </a:t>
            </a:r>
            <a:r>
              <a:rPr lang="en-US" dirty="0" err="1" smtClean="0"/>
              <a:t>Springtales</a:t>
            </a:r>
            <a:endParaRPr lang="en-US" dirty="0"/>
          </a:p>
        </p:txBody>
      </p:sp>
      <p:sp>
        <p:nvSpPr>
          <p:cNvPr id="4" name="Rectangle 3"/>
          <p:cNvSpPr>
            <a:spLocks noGrp="1" noRot="1" noChangeArrowheads="1"/>
          </p:cNvSpPr>
          <p:nvPr>
            <p:ph idx="1"/>
          </p:nvPr>
        </p:nvSpPr>
        <p:spPr>
          <a:xfrm>
            <a:off x="193638" y="1672022"/>
            <a:ext cx="4637669" cy="3022808"/>
          </a:xfrm>
        </p:spPr>
        <p:txBody>
          <a:bodyPr>
            <a:normAutofit lnSpcReduction="10000"/>
          </a:bodyPr>
          <a:lstStyle/>
          <a:p>
            <a:pPr>
              <a:buClr>
                <a:srgbClr val="FFC000"/>
              </a:buClr>
            </a:pPr>
            <a:r>
              <a:rPr lang="en-US" dirty="0">
                <a:solidFill>
                  <a:srgbClr val="500000"/>
                </a:solidFill>
              </a:rPr>
              <a:t>None are harmful</a:t>
            </a:r>
          </a:p>
          <a:p>
            <a:pPr>
              <a:buClr>
                <a:srgbClr val="FFC000"/>
              </a:buClr>
            </a:pPr>
            <a:r>
              <a:rPr lang="en-US" dirty="0" err="1">
                <a:solidFill>
                  <a:srgbClr val="500000"/>
                </a:solidFill>
              </a:rPr>
              <a:t>Fercula</a:t>
            </a:r>
            <a:r>
              <a:rPr lang="en-US" dirty="0">
                <a:solidFill>
                  <a:srgbClr val="500000"/>
                </a:solidFill>
              </a:rPr>
              <a:t> present</a:t>
            </a:r>
          </a:p>
          <a:p>
            <a:pPr>
              <a:buClr>
                <a:srgbClr val="FFC000"/>
              </a:buClr>
            </a:pPr>
            <a:r>
              <a:rPr lang="en-US" dirty="0">
                <a:solidFill>
                  <a:srgbClr val="500000"/>
                </a:solidFill>
              </a:rPr>
              <a:t>No metamorphosis</a:t>
            </a:r>
          </a:p>
          <a:p>
            <a:pPr>
              <a:buClr>
                <a:srgbClr val="FFC000"/>
              </a:buClr>
            </a:pPr>
            <a:r>
              <a:rPr lang="en-US" dirty="0">
                <a:solidFill>
                  <a:srgbClr val="500000"/>
                </a:solidFill>
              </a:rPr>
              <a:t>Chewing mouthparts</a:t>
            </a:r>
          </a:p>
          <a:p>
            <a:pPr>
              <a:buClr>
                <a:srgbClr val="FFC000"/>
              </a:buClr>
            </a:pPr>
            <a:r>
              <a:rPr lang="en-US" dirty="0">
                <a:solidFill>
                  <a:srgbClr val="500000"/>
                </a:solidFill>
              </a:rPr>
              <a:t>No Wings</a:t>
            </a:r>
          </a:p>
          <a:p>
            <a:pPr>
              <a:buClr>
                <a:srgbClr val="FFC000"/>
              </a:buClr>
            </a:pPr>
            <a:r>
              <a:rPr lang="en-US" dirty="0">
                <a:solidFill>
                  <a:srgbClr val="500000"/>
                </a:solidFill>
              </a:rPr>
              <a:t>Antennae - short, </a:t>
            </a:r>
            <a:r>
              <a:rPr lang="en-US" dirty="0" err="1" smtClean="0">
                <a:solidFill>
                  <a:srgbClr val="500000"/>
                </a:solidFill>
              </a:rPr>
              <a:t>filiform</a:t>
            </a:r>
            <a:endParaRPr lang="en-US" dirty="0" smtClean="0">
              <a:solidFill>
                <a:srgbClr val="500000"/>
              </a:solidFill>
            </a:endParaRPr>
          </a:p>
          <a:p>
            <a:pPr>
              <a:buClr>
                <a:srgbClr val="FFC000"/>
              </a:buClr>
            </a:pPr>
            <a:r>
              <a:rPr lang="en-US" dirty="0" smtClean="0">
                <a:solidFill>
                  <a:srgbClr val="500000"/>
                </a:solidFill>
              </a:rPr>
              <a:t>Wide variety of colors</a:t>
            </a:r>
            <a:endParaRPr lang="en-US" dirty="0">
              <a:solidFill>
                <a:srgbClr val="500000"/>
              </a:solidFill>
            </a:endParaRPr>
          </a:p>
        </p:txBody>
      </p:sp>
      <p:cxnSp>
        <p:nvCxnSpPr>
          <p:cNvPr id="7" name="Straight Arrow Connector 6"/>
          <p:cNvCxnSpPr/>
          <p:nvPr/>
        </p:nvCxnSpPr>
        <p:spPr>
          <a:xfrm>
            <a:off x="2947916" y="2320119"/>
            <a:ext cx="2429416" cy="614150"/>
          </a:xfrm>
          <a:prstGeom prst="straightConnector1">
            <a:avLst/>
          </a:prstGeom>
          <a:ln w="22225">
            <a:solidFill>
              <a:srgbClr val="50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09570" name="Object 2"/>
          <p:cNvGraphicFramePr>
            <a:graphicFrameLocks noChangeAspect="1"/>
          </p:cNvGraphicFramePr>
          <p:nvPr/>
        </p:nvGraphicFramePr>
        <p:xfrm>
          <a:off x="562127" y="4641850"/>
          <a:ext cx="2616000" cy="1690711"/>
        </p:xfrm>
        <a:graphic>
          <a:graphicData uri="http://schemas.openxmlformats.org/presentationml/2006/ole">
            <mc:AlternateContent xmlns:mc="http://schemas.openxmlformats.org/markup-compatibility/2006">
              <mc:Choice xmlns:v="urn:schemas-microsoft-com:vml" Requires="v">
                <p:oleObj spid="_x0000_s109571" name="Drawing" r:id="rId4" imgW="2181243" imgH="1409724" progId="Presentations.Drawing.13">
                  <p:embed/>
                </p:oleObj>
              </mc:Choice>
              <mc:Fallback>
                <p:oleObj name="Drawing" r:id="rId4" imgW="2181243" imgH="1409724" progId="Presentations.Drawing.1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127" y="4641850"/>
                        <a:ext cx="2616000" cy="1690711"/>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9572" name="Picture 4" descr="http://www.whatsthatbug.com/wp-content/uploads/2012/03/marine_springtails_adam.jpg"/>
          <p:cNvPicPr>
            <a:picLocks noChangeAspect="1" noChangeArrowheads="1"/>
          </p:cNvPicPr>
          <p:nvPr/>
        </p:nvPicPr>
        <p:blipFill>
          <a:blip r:embed="rId6" cstate="print"/>
          <a:srcRect/>
          <a:stretch>
            <a:fillRect/>
          </a:stretch>
        </p:blipFill>
        <p:spPr bwMode="auto">
          <a:xfrm>
            <a:off x="5377332" y="3401882"/>
            <a:ext cx="3766668" cy="2585895"/>
          </a:xfrm>
          <a:prstGeom prst="rect">
            <a:avLst/>
          </a:prstGeom>
          <a:noFill/>
        </p:spPr>
      </p:pic>
      <p:pic>
        <p:nvPicPr>
          <p:cNvPr id="109574" name="Picture 6" descr="http://www.alphaecological.com/wp-content/themes/alphaeco/images/bugs/springtail2.gif"/>
          <p:cNvPicPr>
            <a:picLocks noChangeAspect="1" noChangeArrowheads="1"/>
          </p:cNvPicPr>
          <p:nvPr/>
        </p:nvPicPr>
        <p:blipFill>
          <a:blip r:embed="rId7" cstate="print"/>
          <a:srcRect b="14940"/>
          <a:stretch>
            <a:fillRect/>
          </a:stretch>
        </p:blipFill>
        <p:spPr bwMode="auto">
          <a:xfrm>
            <a:off x="4446752" y="3352137"/>
            <a:ext cx="1612141" cy="1097033"/>
          </a:xfrm>
          <a:prstGeom prst="rect">
            <a:avLst/>
          </a:prstGeom>
          <a:noFill/>
        </p:spPr>
      </p:pic>
      <p:pic>
        <p:nvPicPr>
          <p:cNvPr id="109576" name="Picture 8" descr="http://www.ces.ncsu.edu/depts/ent/notes/Urban/images/Springtail2.jpg"/>
          <p:cNvPicPr>
            <a:picLocks noChangeAspect="1" noChangeArrowheads="1"/>
          </p:cNvPicPr>
          <p:nvPr/>
        </p:nvPicPr>
        <p:blipFill>
          <a:blip r:embed="rId8" cstate="print"/>
          <a:srcRect/>
          <a:stretch>
            <a:fillRect/>
          </a:stretch>
        </p:blipFill>
        <p:spPr bwMode="auto">
          <a:xfrm>
            <a:off x="2947916" y="4986870"/>
            <a:ext cx="2286000" cy="1533526"/>
          </a:xfrm>
          <a:prstGeom prst="rect">
            <a:avLst/>
          </a:prstGeom>
          <a:noFill/>
        </p:spPr>
      </p:pic>
      <p:sp>
        <p:nvSpPr>
          <p:cNvPr id="10" name="Slide Number Placeholder 9"/>
          <p:cNvSpPr>
            <a:spLocks noGrp="1"/>
          </p:cNvSpPr>
          <p:nvPr>
            <p:ph type="sldNum" sz="quarter" idx="12"/>
          </p:nvPr>
        </p:nvSpPr>
        <p:spPr/>
        <p:txBody>
          <a:bodyPr/>
          <a:lstStyle/>
          <a:p>
            <a:fld id="{DD407A6C-0FCC-40BD-976D-3BE7A11C4DA2}"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endParaRPr lang="en-US" dirty="0"/>
          </a:p>
        </p:txBody>
      </p:sp>
      <p:pic>
        <p:nvPicPr>
          <p:cNvPr id="4" name="Picture 1031" descr="054"/>
          <p:cNvPicPr>
            <a:picLocks noChangeAspect="1" noChangeArrowheads="1"/>
          </p:cNvPicPr>
          <p:nvPr/>
        </p:nvPicPr>
        <p:blipFill>
          <a:blip r:embed="rId2" cstate="print"/>
          <a:srcRect l="22000" t="22200" r="2000" b="9845"/>
          <a:stretch>
            <a:fillRect/>
          </a:stretch>
        </p:blipFill>
        <p:spPr bwMode="auto">
          <a:xfrm>
            <a:off x="0" y="453873"/>
            <a:ext cx="4208149" cy="2436297"/>
          </a:xfrm>
          <a:prstGeom prst="rect">
            <a:avLst/>
          </a:prstGeom>
          <a:noFill/>
        </p:spPr>
      </p:pic>
      <p:pic>
        <p:nvPicPr>
          <p:cNvPr id="5" name="Picture 1033" descr="collembola_6_0"/>
          <p:cNvPicPr>
            <a:picLocks noChangeAspect="1" noChangeArrowheads="1"/>
          </p:cNvPicPr>
          <p:nvPr/>
        </p:nvPicPr>
        <p:blipFill>
          <a:blip r:embed="rId3" cstate="print"/>
          <a:srcRect/>
          <a:stretch>
            <a:fillRect/>
          </a:stretch>
        </p:blipFill>
        <p:spPr bwMode="auto">
          <a:xfrm>
            <a:off x="4371975" y="410149"/>
            <a:ext cx="2857500" cy="1962150"/>
          </a:xfrm>
          <a:prstGeom prst="rect">
            <a:avLst/>
          </a:prstGeom>
          <a:noFill/>
        </p:spPr>
      </p:pic>
      <p:pic>
        <p:nvPicPr>
          <p:cNvPr id="6" name="Picture 1035" descr="arto-podu"/>
          <p:cNvPicPr>
            <a:picLocks noChangeAspect="1" noChangeArrowheads="1"/>
          </p:cNvPicPr>
          <p:nvPr/>
        </p:nvPicPr>
        <p:blipFill>
          <a:blip r:embed="rId4" cstate="print"/>
          <a:srcRect/>
          <a:stretch>
            <a:fillRect/>
          </a:stretch>
        </p:blipFill>
        <p:spPr bwMode="auto">
          <a:xfrm>
            <a:off x="7158038" y="705424"/>
            <a:ext cx="1985962" cy="3333750"/>
          </a:xfrm>
          <a:prstGeom prst="rect">
            <a:avLst/>
          </a:prstGeom>
          <a:noFill/>
        </p:spPr>
      </p:pic>
      <p:pic>
        <p:nvPicPr>
          <p:cNvPr id="7" name="Picture 1037" descr="Winter2001_5"/>
          <p:cNvPicPr>
            <a:picLocks noChangeAspect="1" noChangeArrowheads="1"/>
          </p:cNvPicPr>
          <p:nvPr/>
        </p:nvPicPr>
        <p:blipFill>
          <a:blip r:embed="rId5" cstate="print"/>
          <a:srcRect r="2500"/>
          <a:stretch>
            <a:fillRect/>
          </a:stretch>
        </p:blipFill>
        <p:spPr bwMode="auto">
          <a:xfrm>
            <a:off x="4371975" y="2124649"/>
            <a:ext cx="2786063" cy="1809750"/>
          </a:xfrm>
          <a:prstGeom prst="rect">
            <a:avLst/>
          </a:prstGeom>
          <a:noFill/>
        </p:spPr>
      </p:pic>
      <p:pic>
        <p:nvPicPr>
          <p:cNvPr id="9" name="Picture 1042" descr="00D24D+1"/>
          <p:cNvPicPr>
            <a:picLocks noChangeAspect="1" noChangeArrowheads="1"/>
          </p:cNvPicPr>
          <p:nvPr/>
        </p:nvPicPr>
        <p:blipFill>
          <a:blip r:embed="rId6" cstate="print"/>
          <a:srcRect/>
          <a:stretch>
            <a:fillRect/>
          </a:stretch>
        </p:blipFill>
        <p:spPr bwMode="auto">
          <a:xfrm>
            <a:off x="3927438" y="3934399"/>
            <a:ext cx="3212281" cy="2531902"/>
          </a:xfrm>
          <a:prstGeom prst="rect">
            <a:avLst/>
          </a:prstGeom>
          <a:noFill/>
        </p:spPr>
      </p:pic>
      <p:pic>
        <p:nvPicPr>
          <p:cNvPr id="8" name="Picture 1041" descr="CollembolaT"/>
          <p:cNvPicPr>
            <a:picLocks noChangeAspect="1" noChangeArrowheads="1"/>
          </p:cNvPicPr>
          <p:nvPr/>
        </p:nvPicPr>
        <p:blipFill>
          <a:blip r:embed="rId7" cstate="print"/>
          <a:srcRect/>
          <a:stretch>
            <a:fillRect/>
          </a:stretch>
        </p:blipFill>
        <p:spPr bwMode="auto">
          <a:xfrm>
            <a:off x="193638" y="3146206"/>
            <a:ext cx="3733800" cy="2747962"/>
          </a:xfrm>
          <a:prstGeom prst="rect">
            <a:avLst/>
          </a:prstGeom>
          <a:noFill/>
        </p:spPr>
      </p:pic>
      <p:sp>
        <p:nvSpPr>
          <p:cNvPr id="10" name="Slide Number Placeholder 9"/>
          <p:cNvSpPr>
            <a:spLocks noGrp="1"/>
          </p:cNvSpPr>
          <p:nvPr>
            <p:ph type="sldNum" sz="quarter" idx="12"/>
          </p:nvPr>
        </p:nvSpPr>
        <p:spPr/>
        <p:txBody>
          <a:bodyPr/>
          <a:lstStyle/>
          <a:p>
            <a:fld id="{DD407A6C-0FCC-40BD-976D-3BE7A11C4DA2}"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8" name="Picture 6" descr="http://www.pestmall.com/blog/wp-content/uploads/2010/01/Earwig-PestControl-11.jpg"/>
          <p:cNvPicPr>
            <a:picLocks noChangeAspect="1" noChangeArrowheads="1"/>
          </p:cNvPicPr>
          <p:nvPr/>
        </p:nvPicPr>
        <p:blipFill>
          <a:blip r:embed="rId2" cstate="print"/>
          <a:srcRect/>
          <a:stretch>
            <a:fillRect/>
          </a:stretch>
        </p:blipFill>
        <p:spPr bwMode="auto">
          <a:xfrm>
            <a:off x="3335504" y="4277300"/>
            <a:ext cx="3153862" cy="2092681"/>
          </a:xfrm>
          <a:prstGeom prst="rect">
            <a:avLst/>
          </a:prstGeom>
          <a:noFill/>
        </p:spPr>
      </p:pic>
      <p:sp>
        <p:nvSpPr>
          <p:cNvPr id="2" name="Content Placeholder 1"/>
          <p:cNvSpPr>
            <a:spLocks noGrp="1"/>
          </p:cNvSpPr>
          <p:nvPr>
            <p:ph idx="1"/>
          </p:nvPr>
        </p:nvSpPr>
        <p:spPr/>
        <p:txBody>
          <a:bodyPr/>
          <a:lstStyle/>
          <a:p>
            <a:pPr>
              <a:buClr>
                <a:srgbClr val="FFC000"/>
              </a:buClr>
            </a:pPr>
            <a:r>
              <a:rPr lang="en-US" dirty="0" smtClean="0"/>
              <a:t>Large cerci, scavengers</a:t>
            </a:r>
          </a:p>
          <a:p>
            <a:pPr>
              <a:buClr>
                <a:srgbClr val="FFC000"/>
              </a:buClr>
            </a:pPr>
            <a:r>
              <a:rPr lang="en-US" dirty="0" smtClean="0"/>
              <a:t>Gradual Metamorphosis</a:t>
            </a:r>
          </a:p>
          <a:p>
            <a:pPr>
              <a:buClr>
                <a:srgbClr val="FFC000"/>
              </a:buClr>
            </a:pPr>
            <a:r>
              <a:rPr lang="en-US" dirty="0" smtClean="0"/>
              <a:t>Chewing mouthparts </a:t>
            </a:r>
          </a:p>
          <a:p>
            <a:pPr>
              <a:buClr>
                <a:srgbClr val="FFC000"/>
              </a:buClr>
            </a:pPr>
            <a:r>
              <a:rPr lang="en-US" dirty="0" smtClean="0"/>
              <a:t>Wings - 4, leathery, short</a:t>
            </a:r>
          </a:p>
          <a:p>
            <a:pPr>
              <a:buClr>
                <a:srgbClr val="FFC000"/>
              </a:buClr>
            </a:pPr>
            <a:r>
              <a:rPr lang="en-US" dirty="0" smtClean="0"/>
              <a:t>Antennae - </a:t>
            </a:r>
            <a:r>
              <a:rPr lang="en-US" dirty="0" err="1" smtClean="0"/>
              <a:t>filiform</a:t>
            </a:r>
            <a:endParaRPr lang="en-US" dirty="0"/>
          </a:p>
        </p:txBody>
      </p:sp>
      <p:sp>
        <p:nvSpPr>
          <p:cNvPr id="3" name="Title 2"/>
          <p:cNvSpPr>
            <a:spLocks noGrp="1"/>
          </p:cNvSpPr>
          <p:nvPr>
            <p:ph type="title"/>
          </p:nvPr>
        </p:nvSpPr>
        <p:spPr>
          <a:xfrm>
            <a:off x="193637" y="421196"/>
            <a:ext cx="8950363" cy="970028"/>
          </a:xfrm>
        </p:spPr>
        <p:txBody>
          <a:bodyPr/>
          <a:lstStyle/>
          <a:p>
            <a:r>
              <a:rPr lang="en-US" dirty="0" smtClean="0"/>
              <a:t>Order: DERMAPTERA - The Earwigs</a:t>
            </a:r>
            <a:endParaRPr lang="en-US" dirty="0"/>
          </a:p>
        </p:txBody>
      </p:sp>
      <p:pic>
        <p:nvPicPr>
          <p:cNvPr id="136196" name="Picture 4" descr="http://blog.ecosmart.com/wp-content/istock_000007560586xsmall.jpg"/>
          <p:cNvPicPr>
            <a:picLocks noChangeAspect="1" noChangeArrowheads="1"/>
          </p:cNvPicPr>
          <p:nvPr/>
        </p:nvPicPr>
        <p:blipFill>
          <a:blip r:embed="rId3" cstate="print"/>
          <a:srcRect/>
          <a:stretch>
            <a:fillRect/>
          </a:stretch>
        </p:blipFill>
        <p:spPr bwMode="auto">
          <a:xfrm>
            <a:off x="4836757" y="1391224"/>
            <a:ext cx="3201774" cy="2449843"/>
          </a:xfrm>
          <a:prstGeom prst="rect">
            <a:avLst/>
          </a:prstGeom>
          <a:noFill/>
        </p:spPr>
      </p:pic>
      <p:pic>
        <p:nvPicPr>
          <p:cNvPr id="136200" name="Picture 8" descr="http://media.tumblr.com/tumblr_mbrjb29bGh1rsa3nb.jpg"/>
          <p:cNvPicPr>
            <a:picLocks noChangeAspect="1" noChangeArrowheads="1"/>
          </p:cNvPicPr>
          <p:nvPr/>
        </p:nvPicPr>
        <p:blipFill>
          <a:blip r:embed="rId4" cstate="print"/>
          <a:srcRect/>
          <a:stretch>
            <a:fillRect/>
          </a:stretch>
        </p:blipFill>
        <p:spPr bwMode="auto">
          <a:xfrm>
            <a:off x="698605" y="4277300"/>
            <a:ext cx="2173221" cy="2580700"/>
          </a:xfrm>
          <a:prstGeom prst="rect">
            <a:avLst/>
          </a:prstGeom>
          <a:noFill/>
        </p:spPr>
      </p:pic>
      <p:cxnSp>
        <p:nvCxnSpPr>
          <p:cNvPr id="9" name="Straight Connector 8"/>
          <p:cNvCxnSpPr/>
          <p:nvPr/>
        </p:nvCxnSpPr>
        <p:spPr>
          <a:xfrm>
            <a:off x="698605" y="4107976"/>
            <a:ext cx="2426732" cy="223110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98605" y="4476466"/>
            <a:ext cx="2173221" cy="186261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6202" name="Picture 10" descr="http://www.ces.ncsu.edu/depts/ent/notes/Urban/images/gravel2a.jpg"/>
          <p:cNvPicPr>
            <a:picLocks noChangeAspect="1" noChangeArrowheads="1"/>
          </p:cNvPicPr>
          <p:nvPr/>
        </p:nvPicPr>
        <p:blipFill>
          <a:blip r:embed="rId5" cstate="print"/>
          <a:srcRect/>
          <a:stretch>
            <a:fillRect/>
          </a:stretch>
        </p:blipFill>
        <p:spPr bwMode="auto">
          <a:xfrm>
            <a:off x="6489366" y="3275463"/>
            <a:ext cx="2119291" cy="2187412"/>
          </a:xfrm>
          <a:prstGeom prst="rect">
            <a:avLst/>
          </a:prstGeom>
          <a:noFill/>
        </p:spPr>
      </p:pic>
      <p:sp>
        <p:nvSpPr>
          <p:cNvPr id="11" name="Slide Number Placeholder 10"/>
          <p:cNvSpPr>
            <a:spLocks noGrp="1"/>
          </p:cNvSpPr>
          <p:nvPr>
            <p:ph type="sldNum" sz="quarter" idx="12"/>
          </p:nvPr>
        </p:nvSpPr>
        <p:spPr/>
        <p:txBody>
          <a:bodyPr/>
          <a:lstStyle/>
          <a:p>
            <a:fld id="{DD407A6C-0FCC-40BD-976D-3BE7A11C4DA2}"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9" name="Picture 5" descr="http://bugs.bio.usyd.edu.au/learning/resources/Entomology/images/Topics/extMorphology/wings_halteres.gif"/>
          <p:cNvPicPr>
            <a:picLocks noChangeAspect="1" noChangeArrowheads="1"/>
          </p:cNvPicPr>
          <p:nvPr/>
        </p:nvPicPr>
        <p:blipFill>
          <a:blip r:embed="rId2" cstate="print"/>
          <a:srcRect/>
          <a:stretch>
            <a:fillRect/>
          </a:stretch>
        </p:blipFill>
        <p:spPr bwMode="auto">
          <a:xfrm rot="204156">
            <a:off x="2862569" y="4614213"/>
            <a:ext cx="2293544" cy="2018319"/>
          </a:xfrm>
          <a:prstGeom prst="rect">
            <a:avLst/>
          </a:prstGeom>
          <a:noFill/>
        </p:spPr>
      </p:pic>
      <p:sp>
        <p:nvSpPr>
          <p:cNvPr id="2" name="Content Placeholder 1"/>
          <p:cNvSpPr>
            <a:spLocks noGrp="1"/>
          </p:cNvSpPr>
          <p:nvPr>
            <p:ph idx="1"/>
          </p:nvPr>
        </p:nvSpPr>
        <p:spPr>
          <a:xfrm>
            <a:off x="193638" y="1672022"/>
            <a:ext cx="4951568" cy="4454142"/>
          </a:xfrm>
        </p:spPr>
        <p:txBody>
          <a:bodyPr/>
          <a:lstStyle/>
          <a:p>
            <a:pPr>
              <a:lnSpc>
                <a:spcPct val="90000"/>
              </a:lnSpc>
              <a:buClr>
                <a:srgbClr val="FFC000"/>
              </a:buClr>
            </a:pPr>
            <a:r>
              <a:rPr lang="en-US" dirty="0" smtClean="0"/>
              <a:t>Diverse body styles</a:t>
            </a:r>
          </a:p>
          <a:p>
            <a:pPr>
              <a:lnSpc>
                <a:spcPct val="90000"/>
              </a:lnSpc>
              <a:buClr>
                <a:srgbClr val="FFC000"/>
              </a:buClr>
            </a:pPr>
            <a:r>
              <a:rPr lang="en-US" dirty="0" smtClean="0"/>
              <a:t>Excellent flyers</a:t>
            </a:r>
          </a:p>
          <a:p>
            <a:pPr>
              <a:lnSpc>
                <a:spcPct val="90000"/>
              </a:lnSpc>
              <a:buClr>
                <a:srgbClr val="FFC000"/>
              </a:buClr>
            </a:pPr>
            <a:r>
              <a:rPr lang="en-US" dirty="0" smtClean="0"/>
              <a:t>Sponging or sucking mouthparts </a:t>
            </a:r>
          </a:p>
          <a:p>
            <a:pPr>
              <a:lnSpc>
                <a:spcPct val="90000"/>
              </a:lnSpc>
              <a:buClr>
                <a:srgbClr val="FFC000"/>
              </a:buClr>
            </a:pPr>
            <a:r>
              <a:rPr lang="en-US" dirty="0" smtClean="0"/>
              <a:t>Complete metamorphosis</a:t>
            </a:r>
          </a:p>
          <a:p>
            <a:pPr>
              <a:lnSpc>
                <a:spcPct val="90000"/>
              </a:lnSpc>
              <a:buClr>
                <a:srgbClr val="FFC000"/>
              </a:buClr>
            </a:pPr>
            <a:r>
              <a:rPr lang="en-US" dirty="0" smtClean="0"/>
              <a:t>Wings - 2, rear wings reduced to </a:t>
            </a:r>
            <a:r>
              <a:rPr lang="en-US" dirty="0" err="1" smtClean="0"/>
              <a:t>halteres</a:t>
            </a:r>
            <a:endParaRPr lang="en-US" dirty="0" smtClean="0"/>
          </a:p>
          <a:p>
            <a:pPr>
              <a:lnSpc>
                <a:spcPct val="90000"/>
              </a:lnSpc>
              <a:buClr>
                <a:srgbClr val="FFC000"/>
              </a:buClr>
            </a:pPr>
            <a:r>
              <a:rPr lang="en-US" dirty="0" smtClean="0"/>
              <a:t>Antennae - short bristle-like or </a:t>
            </a:r>
            <a:r>
              <a:rPr lang="en-US" dirty="0" err="1" smtClean="0"/>
              <a:t>filiform</a:t>
            </a:r>
            <a:endParaRPr lang="en-US" dirty="0" smtClean="0"/>
          </a:p>
          <a:p>
            <a:endParaRPr lang="en-US" dirty="0"/>
          </a:p>
        </p:txBody>
      </p:sp>
      <p:sp>
        <p:nvSpPr>
          <p:cNvPr id="3" name="Title 2"/>
          <p:cNvSpPr>
            <a:spLocks noGrp="1"/>
          </p:cNvSpPr>
          <p:nvPr>
            <p:ph type="title"/>
          </p:nvPr>
        </p:nvSpPr>
        <p:spPr/>
        <p:txBody>
          <a:bodyPr/>
          <a:lstStyle/>
          <a:p>
            <a:r>
              <a:rPr lang="en-US" dirty="0" smtClean="0"/>
              <a:t>Order: DIPTERA - The Flies</a:t>
            </a:r>
            <a:endParaRPr lang="en-US" dirty="0"/>
          </a:p>
        </p:txBody>
      </p:sp>
      <p:pic>
        <p:nvPicPr>
          <p:cNvPr id="6" name="Picture 5" descr="stablefly"/>
          <p:cNvPicPr>
            <a:picLocks noChangeAspect="1" noChangeArrowheads="1"/>
          </p:cNvPicPr>
          <p:nvPr/>
        </p:nvPicPr>
        <p:blipFill>
          <a:blip r:embed="rId3" cstate="print"/>
          <a:srcRect/>
          <a:stretch>
            <a:fillRect/>
          </a:stretch>
        </p:blipFill>
        <p:spPr bwMode="auto">
          <a:xfrm>
            <a:off x="5359454" y="1672022"/>
            <a:ext cx="3581400" cy="2424113"/>
          </a:xfrm>
          <a:prstGeom prst="rect">
            <a:avLst/>
          </a:prstGeom>
          <a:noFill/>
          <a:ln w="25400">
            <a:solidFill>
              <a:srgbClr val="500000"/>
            </a:solidFill>
          </a:ln>
        </p:spPr>
      </p:pic>
      <p:pic>
        <p:nvPicPr>
          <p:cNvPr id="7" name="Picture 22" descr="FOS04BlowflymaggotscopyrightNaturalHistoryMuseumLondon"/>
          <p:cNvPicPr>
            <a:picLocks noChangeAspect="1" noChangeArrowheads="1"/>
          </p:cNvPicPr>
          <p:nvPr/>
        </p:nvPicPr>
        <p:blipFill>
          <a:blip r:embed="rId4" cstate="print"/>
          <a:srcRect/>
          <a:stretch>
            <a:fillRect/>
          </a:stretch>
        </p:blipFill>
        <p:spPr bwMode="auto">
          <a:xfrm>
            <a:off x="5862850" y="4286100"/>
            <a:ext cx="2626057" cy="1840064"/>
          </a:xfrm>
          <a:prstGeom prst="rect">
            <a:avLst/>
          </a:prstGeom>
          <a:noFill/>
        </p:spPr>
      </p:pic>
      <p:sp>
        <p:nvSpPr>
          <p:cNvPr id="9" name="TextBox 8"/>
          <p:cNvSpPr txBox="1"/>
          <p:nvPr/>
        </p:nvSpPr>
        <p:spPr>
          <a:xfrm>
            <a:off x="4445054" y="5941498"/>
            <a:ext cx="914400" cy="369332"/>
          </a:xfrm>
          <a:prstGeom prst="rect">
            <a:avLst/>
          </a:prstGeom>
          <a:solidFill>
            <a:schemeClr val="accent2"/>
          </a:solidFill>
        </p:spPr>
        <p:txBody>
          <a:bodyPr wrap="square" rtlCol="0">
            <a:spAutoFit/>
          </a:bodyPr>
          <a:lstStyle/>
          <a:p>
            <a:r>
              <a:rPr lang="en-US" dirty="0" err="1" smtClean="0"/>
              <a:t>haltere</a:t>
            </a:r>
            <a:endParaRPr lang="en-US" dirty="0"/>
          </a:p>
        </p:txBody>
      </p:sp>
      <p:sp>
        <p:nvSpPr>
          <p:cNvPr id="8" name="Slide Number Placeholder 7"/>
          <p:cNvSpPr>
            <a:spLocks noGrp="1"/>
          </p:cNvSpPr>
          <p:nvPr>
            <p:ph type="sldNum" sz="quarter" idx="12"/>
          </p:nvPr>
        </p:nvSpPr>
        <p:spPr/>
        <p:txBody>
          <a:bodyPr/>
          <a:lstStyle/>
          <a:p>
            <a:fld id="{DD407A6C-0FCC-40BD-976D-3BE7A11C4DA2}"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40" name="Picture 12" descr="http://t0.gstatic.com/images?q=tbn:ANd9GcRbREtecXAKWP9aJ73ukYoaW52y9dLRPkRvVXMJ5EEAlsAgjwT_jaKzCp1G"/>
          <p:cNvPicPr>
            <a:picLocks noChangeAspect="1" noChangeArrowheads="1"/>
          </p:cNvPicPr>
          <p:nvPr/>
        </p:nvPicPr>
        <p:blipFill>
          <a:blip r:embed="rId3" cstate="print">
            <a:lum bright="20000"/>
          </a:blip>
          <a:srcRect/>
          <a:stretch>
            <a:fillRect/>
          </a:stretch>
        </p:blipFill>
        <p:spPr bwMode="auto">
          <a:xfrm>
            <a:off x="7553112" y="2934102"/>
            <a:ext cx="1590888" cy="1273978"/>
          </a:xfrm>
          <a:prstGeom prst="rect">
            <a:avLst/>
          </a:prstGeom>
          <a:noFill/>
        </p:spPr>
      </p:pic>
      <p:pic>
        <p:nvPicPr>
          <p:cNvPr id="7" name="Picture 14" descr="fsgnat"/>
          <p:cNvPicPr>
            <a:picLocks noChangeAspect="1" noChangeArrowheads="1"/>
          </p:cNvPicPr>
          <p:nvPr/>
        </p:nvPicPr>
        <p:blipFill>
          <a:blip r:embed="rId4" cstate="print"/>
          <a:srcRect t="1297"/>
          <a:stretch>
            <a:fillRect/>
          </a:stretch>
        </p:blipFill>
        <p:spPr bwMode="auto">
          <a:xfrm>
            <a:off x="2982202" y="5643834"/>
            <a:ext cx="1535207" cy="1201466"/>
          </a:xfrm>
          <a:prstGeom prst="rect">
            <a:avLst/>
          </a:prstGeom>
          <a:noFill/>
        </p:spPr>
      </p:pic>
      <p:pic>
        <p:nvPicPr>
          <p:cNvPr id="150535" name="Picture 7" descr="http://www.bugsout.com/images/fungus_gnat2.jpg"/>
          <p:cNvPicPr>
            <a:picLocks noChangeAspect="1" noChangeArrowheads="1"/>
          </p:cNvPicPr>
          <p:nvPr/>
        </p:nvPicPr>
        <p:blipFill>
          <a:blip r:embed="rId5" cstate="print"/>
          <a:srcRect/>
          <a:stretch>
            <a:fillRect/>
          </a:stretch>
        </p:blipFill>
        <p:spPr bwMode="auto">
          <a:xfrm flipH="1">
            <a:off x="2982202" y="3360737"/>
            <a:ext cx="1919090" cy="2362201"/>
          </a:xfrm>
          <a:prstGeom prst="rect">
            <a:avLst/>
          </a:prstGeom>
          <a:noFill/>
        </p:spPr>
      </p:pic>
      <p:pic>
        <p:nvPicPr>
          <p:cNvPr id="150533" name="Picture 5" descr="http://cdn1.ngin.com/attachments/photo/1801/0508/pest_control_drain_fly2.jpg"/>
          <p:cNvPicPr>
            <a:picLocks noChangeAspect="1" noChangeArrowheads="1"/>
          </p:cNvPicPr>
          <p:nvPr/>
        </p:nvPicPr>
        <p:blipFill>
          <a:blip r:embed="rId6" cstate="print"/>
          <a:srcRect/>
          <a:stretch>
            <a:fillRect/>
          </a:stretch>
        </p:blipFill>
        <p:spPr bwMode="auto">
          <a:xfrm>
            <a:off x="4517409" y="800100"/>
            <a:ext cx="2492991" cy="2134001"/>
          </a:xfrm>
          <a:prstGeom prst="rect">
            <a:avLst/>
          </a:prstGeom>
          <a:noFill/>
        </p:spPr>
      </p:pic>
      <p:pic>
        <p:nvPicPr>
          <p:cNvPr id="4" name="Picture 8" descr="Asian tiger mosquito photo"/>
          <p:cNvPicPr>
            <a:picLocks noChangeAspect="1" noChangeArrowheads="1"/>
          </p:cNvPicPr>
          <p:nvPr/>
        </p:nvPicPr>
        <p:blipFill>
          <a:blip r:embed="rId7" cstate="print"/>
          <a:srcRect l="6250" t="12500" r="6250" b="6250"/>
          <a:stretch>
            <a:fillRect/>
          </a:stretch>
        </p:blipFill>
        <p:spPr bwMode="auto">
          <a:xfrm>
            <a:off x="2667000" y="388937"/>
            <a:ext cx="2133600" cy="2971800"/>
          </a:xfrm>
          <a:prstGeom prst="rect">
            <a:avLst/>
          </a:prstGeom>
          <a:noFill/>
        </p:spPr>
      </p:pic>
      <p:pic>
        <p:nvPicPr>
          <p:cNvPr id="6" name="Picture 12" descr="frfly2"/>
          <p:cNvPicPr>
            <a:picLocks noChangeAspect="1" noChangeArrowheads="1"/>
          </p:cNvPicPr>
          <p:nvPr/>
        </p:nvPicPr>
        <p:blipFill>
          <a:blip r:embed="rId8" cstate="print"/>
          <a:srcRect b="7692"/>
          <a:stretch>
            <a:fillRect/>
          </a:stretch>
        </p:blipFill>
        <p:spPr bwMode="auto">
          <a:xfrm>
            <a:off x="4800600" y="3360737"/>
            <a:ext cx="1752600" cy="1287463"/>
          </a:xfrm>
          <a:prstGeom prst="rect">
            <a:avLst/>
          </a:prstGeom>
          <a:noFill/>
        </p:spPr>
      </p:pic>
      <p:pic>
        <p:nvPicPr>
          <p:cNvPr id="8" name="Picture 16" descr="Crane_Fly3"/>
          <p:cNvPicPr>
            <a:picLocks noChangeAspect="1" noChangeArrowheads="1"/>
          </p:cNvPicPr>
          <p:nvPr/>
        </p:nvPicPr>
        <p:blipFill>
          <a:blip r:embed="rId9" cstate="print"/>
          <a:srcRect l="7639"/>
          <a:stretch>
            <a:fillRect/>
          </a:stretch>
        </p:blipFill>
        <p:spPr bwMode="auto">
          <a:xfrm>
            <a:off x="218364" y="800100"/>
            <a:ext cx="2763838" cy="4343400"/>
          </a:xfrm>
          <a:prstGeom prst="rect">
            <a:avLst/>
          </a:prstGeom>
          <a:noFill/>
        </p:spPr>
      </p:pic>
      <p:graphicFrame>
        <p:nvGraphicFramePr>
          <p:cNvPr id="9" name="Object 1025"/>
          <p:cNvGraphicFramePr>
            <a:graphicFrameLocks noChangeAspect="1"/>
          </p:cNvGraphicFramePr>
          <p:nvPr/>
        </p:nvGraphicFramePr>
        <p:xfrm>
          <a:off x="7162800" y="1485900"/>
          <a:ext cx="1981200" cy="1387475"/>
        </p:xfrm>
        <a:graphic>
          <a:graphicData uri="http://schemas.openxmlformats.org/presentationml/2006/ole">
            <mc:AlternateContent xmlns:mc="http://schemas.openxmlformats.org/markup-compatibility/2006">
              <mc:Choice xmlns:v="urn:schemas-microsoft-com:vml" Requires="v">
                <p:oleObj spid="_x0000_s150539" name="Document" r:id="rId10" imgW="5705280" imgH="933120" progId="">
                  <p:embed/>
                </p:oleObj>
              </mc:Choice>
              <mc:Fallback>
                <p:oleObj name="Document" r:id="rId10" imgW="5705280" imgH="933120" progId="">
                  <p:embed/>
                  <p:pic>
                    <p:nvPicPr>
                      <p:cNvPr id="0" name="Picture 2"/>
                      <p:cNvPicPr>
                        <a:picLocks noChangeAspect="1" noChangeArrowheads="1"/>
                      </p:cNvPicPr>
                      <p:nvPr/>
                    </p:nvPicPr>
                    <p:blipFill>
                      <a:blip r:embed="rId11">
                        <a:extLst>
                          <a:ext uri="{28A0092B-C50C-407E-A947-70E740481C1C}">
                            <a14:useLocalDpi xmlns:a14="http://schemas.microsoft.com/office/drawing/2010/main" val="0"/>
                          </a:ext>
                        </a:extLst>
                      </a:blip>
                      <a:srcRect l="48663" r="28632" b="2829"/>
                      <a:stretch>
                        <a:fillRect/>
                      </a:stretch>
                    </p:blipFill>
                    <p:spPr bwMode="auto">
                      <a:xfrm>
                        <a:off x="7162800" y="1485900"/>
                        <a:ext cx="1981200" cy="1387475"/>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 name="Object 1026"/>
          <p:cNvGraphicFramePr>
            <a:graphicFrameLocks noChangeAspect="1"/>
          </p:cNvGraphicFramePr>
          <p:nvPr/>
        </p:nvGraphicFramePr>
        <p:xfrm>
          <a:off x="7162800" y="114300"/>
          <a:ext cx="1981200" cy="1371600"/>
        </p:xfrm>
        <a:graphic>
          <a:graphicData uri="http://schemas.openxmlformats.org/presentationml/2006/ole">
            <mc:AlternateContent xmlns:mc="http://schemas.openxmlformats.org/markup-compatibility/2006">
              <mc:Choice xmlns:v="urn:schemas-microsoft-com:vml" Requires="v">
                <p:oleObj spid="_x0000_s150540" name="Document" r:id="rId12" imgW="5705280" imgH="933120" progId="">
                  <p:embed/>
                </p:oleObj>
              </mc:Choice>
              <mc:Fallback>
                <p:oleObj name="Document" r:id="rId12" imgW="5705280" imgH="933120" progId="">
                  <p:embed/>
                  <p:pic>
                    <p:nvPicPr>
                      <p:cNvPr id="0" name="Picture 3"/>
                      <p:cNvPicPr>
                        <a:picLocks noChangeAspect="1" noChangeArrowheads="1"/>
                      </p:cNvPicPr>
                      <p:nvPr/>
                    </p:nvPicPr>
                    <p:blipFill>
                      <a:blip r:embed="rId13">
                        <a:extLst>
                          <a:ext uri="{28A0092B-C50C-407E-A947-70E740481C1C}">
                            <a14:useLocalDpi xmlns:a14="http://schemas.microsoft.com/office/drawing/2010/main" val="0"/>
                          </a:ext>
                        </a:extLst>
                      </a:blip>
                      <a:srcRect l="24040" r="53255" b="3893"/>
                      <a:stretch>
                        <a:fillRect/>
                      </a:stretch>
                    </p:blipFill>
                    <p:spPr bwMode="auto">
                      <a:xfrm>
                        <a:off x="7162800" y="114300"/>
                        <a:ext cx="19812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25"/>
          <p:cNvSpPr txBox="1">
            <a:spLocks noChangeArrowheads="1"/>
          </p:cNvSpPr>
          <p:nvPr/>
        </p:nvSpPr>
        <p:spPr bwMode="auto">
          <a:xfrm>
            <a:off x="7553112" y="3975708"/>
            <a:ext cx="1371600" cy="464743"/>
          </a:xfrm>
          <a:prstGeom prst="rect">
            <a:avLst/>
          </a:prstGeom>
          <a:solidFill>
            <a:srgbClr val="FFFF00"/>
          </a:solidFill>
          <a:ln w="9525">
            <a:solidFill>
              <a:srgbClr val="FFFF00"/>
            </a:solidFill>
            <a:miter lim="800000"/>
            <a:headEnd/>
            <a:tailEnd/>
          </a:ln>
          <a:effectLst/>
        </p:spPr>
        <p:txBody>
          <a:bodyPr wrap="square">
            <a:spAutoFit/>
          </a:bodyPr>
          <a:lstStyle/>
          <a:p>
            <a:pPr algn="ctr" eaLnBrk="1" hangingPunct="1">
              <a:spcBef>
                <a:spcPct val="20000"/>
              </a:spcBef>
              <a:buClr>
                <a:schemeClr val="hlink"/>
              </a:buClr>
              <a:buFont typeface="Wingdings" pitchFamily="2" charset="2"/>
              <a:buNone/>
            </a:pPr>
            <a:r>
              <a:rPr lang="en-US" sz="1100" dirty="0" err="1"/>
              <a:t>Rattailed</a:t>
            </a:r>
            <a:r>
              <a:rPr lang="en-US" sz="1100" dirty="0"/>
              <a:t> Maggots – </a:t>
            </a:r>
            <a:endParaRPr lang="en-US" sz="1100" dirty="0" smtClean="0"/>
          </a:p>
          <a:p>
            <a:pPr algn="ctr" eaLnBrk="1" hangingPunct="1">
              <a:spcBef>
                <a:spcPct val="20000"/>
              </a:spcBef>
              <a:buClr>
                <a:schemeClr val="hlink"/>
              </a:buClr>
              <a:buFont typeface="Wingdings" pitchFamily="2" charset="2"/>
              <a:buNone/>
            </a:pPr>
            <a:r>
              <a:rPr lang="en-US" sz="1100" u="sng" dirty="0" err="1" smtClean="0"/>
              <a:t>Eristalis</a:t>
            </a:r>
            <a:r>
              <a:rPr lang="en-US" sz="1100" dirty="0" smtClean="0"/>
              <a:t> </a:t>
            </a:r>
            <a:r>
              <a:rPr lang="en-US" sz="1100" u="sng" dirty="0"/>
              <a:t>sp</a:t>
            </a:r>
            <a:r>
              <a:rPr lang="en-US" sz="1100" dirty="0" smtClean="0"/>
              <a:t>.</a:t>
            </a:r>
            <a:endParaRPr lang="en-US" b="1" dirty="0"/>
          </a:p>
        </p:txBody>
      </p:sp>
      <p:pic>
        <p:nvPicPr>
          <p:cNvPr id="150537" name="Picture 9" descr="http://i-cdn.apartmenttherapy.com/uimages/kitchen/2008_09_04-fruitfly2.jpg"/>
          <p:cNvPicPr>
            <a:picLocks noChangeAspect="1" noChangeArrowheads="1"/>
          </p:cNvPicPr>
          <p:nvPr/>
        </p:nvPicPr>
        <p:blipFill>
          <a:blip r:embed="rId14" cstate="print"/>
          <a:srcRect/>
          <a:stretch>
            <a:fillRect/>
          </a:stretch>
        </p:blipFill>
        <p:spPr bwMode="auto">
          <a:xfrm>
            <a:off x="0" y="4698885"/>
            <a:ext cx="2982202" cy="2159115"/>
          </a:xfrm>
          <a:prstGeom prst="rect">
            <a:avLst/>
          </a:prstGeom>
          <a:noFill/>
        </p:spPr>
      </p:pic>
      <p:graphicFrame>
        <p:nvGraphicFramePr>
          <p:cNvPr id="150538" name="Object 10"/>
          <p:cNvGraphicFramePr>
            <a:graphicFrameLocks noChangeAspect="1"/>
          </p:cNvGraphicFramePr>
          <p:nvPr/>
        </p:nvGraphicFramePr>
        <p:xfrm>
          <a:off x="7553112" y="4457700"/>
          <a:ext cx="1293018" cy="1371600"/>
        </p:xfrm>
        <a:graphic>
          <a:graphicData uri="http://schemas.openxmlformats.org/presentationml/2006/ole">
            <mc:AlternateContent xmlns:mc="http://schemas.openxmlformats.org/markup-compatibility/2006">
              <mc:Choice xmlns:v="urn:schemas-microsoft-com:vml" Requires="v">
                <p:oleObj spid="_x0000_s150541" name="Document" r:id="rId15" imgW="5705280" imgH="3962160" progId="">
                  <p:embed/>
                </p:oleObj>
              </mc:Choice>
              <mc:Fallback>
                <p:oleObj name="Document" r:id="rId15" imgW="5705280" imgH="3962160" progId="">
                  <p:embed/>
                  <p:pic>
                    <p:nvPicPr>
                      <p:cNvPr id="0" name="Picture 10"/>
                      <p:cNvPicPr>
                        <a:picLocks noChangeAspect="1" noChangeArrowheads="1"/>
                      </p:cNvPicPr>
                      <p:nvPr/>
                    </p:nvPicPr>
                    <p:blipFill>
                      <a:blip r:embed="rId16">
                        <a:extLst>
                          <a:ext uri="{28A0092B-C50C-407E-A947-70E740481C1C}">
                            <a14:useLocalDpi xmlns:a14="http://schemas.microsoft.com/office/drawing/2010/main" val="0"/>
                          </a:ext>
                        </a:extLst>
                      </a:blip>
                      <a:srcRect l="11546" t="7692" r="30551" b="3847"/>
                      <a:stretch>
                        <a:fillRect/>
                      </a:stretch>
                    </p:blipFill>
                    <p:spPr bwMode="auto">
                      <a:xfrm>
                        <a:off x="7553112" y="4457700"/>
                        <a:ext cx="1293018"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50542" name="Picture 14" descr="http://caribbeanpestcontrol.net/images/Blow%20Fly.jpg"/>
          <p:cNvPicPr>
            <a:picLocks noChangeAspect="1" noChangeArrowheads="1"/>
          </p:cNvPicPr>
          <p:nvPr/>
        </p:nvPicPr>
        <p:blipFill>
          <a:blip r:embed="rId17" cstate="print"/>
          <a:srcRect/>
          <a:stretch>
            <a:fillRect/>
          </a:stretch>
        </p:blipFill>
        <p:spPr bwMode="auto">
          <a:xfrm>
            <a:off x="4901292" y="4648200"/>
            <a:ext cx="2498959" cy="1782763"/>
          </a:xfrm>
          <a:prstGeom prst="rect">
            <a:avLst/>
          </a:prstGeom>
          <a:noFill/>
        </p:spPr>
      </p:pic>
      <p:sp>
        <p:nvSpPr>
          <p:cNvPr id="15" name="Slide Number Placeholder 14"/>
          <p:cNvSpPr>
            <a:spLocks noGrp="1"/>
          </p:cNvSpPr>
          <p:nvPr>
            <p:ph type="sldNum" sz="quarter" idx="12"/>
          </p:nvPr>
        </p:nvSpPr>
        <p:spPr/>
        <p:txBody>
          <a:bodyPr/>
          <a:lstStyle/>
          <a:p>
            <a:fld id="{DD407A6C-0FCC-40BD-976D-3BE7A11C4DA2}"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5" name="Picture 1029" descr="oleander_aphid06"/>
          <p:cNvPicPr>
            <a:picLocks noChangeAspect="1" noChangeArrowheads="1"/>
          </p:cNvPicPr>
          <p:nvPr/>
        </p:nvPicPr>
        <p:blipFill>
          <a:blip r:embed="rId2" cstate="print"/>
          <a:srcRect b="13426"/>
          <a:stretch>
            <a:fillRect/>
          </a:stretch>
        </p:blipFill>
        <p:spPr bwMode="auto">
          <a:xfrm>
            <a:off x="0" y="0"/>
            <a:ext cx="5867400" cy="3429000"/>
          </a:xfrm>
          <a:prstGeom prst="rect">
            <a:avLst/>
          </a:prstGeom>
          <a:noFill/>
        </p:spPr>
      </p:pic>
      <p:pic>
        <p:nvPicPr>
          <p:cNvPr id="143367" name="Picture 1031" descr="oleander_aphid07"/>
          <p:cNvPicPr>
            <a:picLocks noChangeAspect="1" noChangeArrowheads="1"/>
          </p:cNvPicPr>
          <p:nvPr/>
        </p:nvPicPr>
        <p:blipFill>
          <a:blip r:embed="rId3" cstate="print"/>
          <a:srcRect/>
          <a:stretch>
            <a:fillRect/>
          </a:stretch>
        </p:blipFill>
        <p:spPr bwMode="auto">
          <a:xfrm>
            <a:off x="6007100" y="0"/>
            <a:ext cx="3136900" cy="4648200"/>
          </a:xfrm>
          <a:prstGeom prst="rect">
            <a:avLst/>
          </a:prstGeom>
          <a:noFill/>
        </p:spPr>
      </p:pic>
      <p:pic>
        <p:nvPicPr>
          <p:cNvPr id="143369" name="Picture 1033" descr="oleander_aphid08"/>
          <p:cNvPicPr>
            <a:picLocks noChangeAspect="1" noChangeArrowheads="1"/>
          </p:cNvPicPr>
          <p:nvPr/>
        </p:nvPicPr>
        <p:blipFill>
          <a:blip r:embed="rId4" cstate="print"/>
          <a:srcRect/>
          <a:stretch>
            <a:fillRect/>
          </a:stretch>
        </p:blipFill>
        <p:spPr bwMode="auto">
          <a:xfrm>
            <a:off x="5334000" y="4305300"/>
            <a:ext cx="3810000" cy="2552700"/>
          </a:xfrm>
          <a:prstGeom prst="rect">
            <a:avLst/>
          </a:prstGeom>
          <a:noFill/>
        </p:spPr>
      </p:pic>
      <p:pic>
        <p:nvPicPr>
          <p:cNvPr id="143371" name="Picture 1035" descr="oleander_aphid05"/>
          <p:cNvPicPr>
            <a:picLocks noChangeAspect="1" noChangeArrowheads="1"/>
          </p:cNvPicPr>
          <p:nvPr/>
        </p:nvPicPr>
        <p:blipFill>
          <a:blip r:embed="rId5" cstate="print"/>
          <a:srcRect/>
          <a:stretch>
            <a:fillRect/>
          </a:stretch>
        </p:blipFill>
        <p:spPr bwMode="auto">
          <a:xfrm>
            <a:off x="4191000" y="0"/>
            <a:ext cx="1524000" cy="2133600"/>
          </a:xfrm>
          <a:prstGeom prst="rect">
            <a:avLst/>
          </a:prstGeom>
          <a:noFill/>
        </p:spPr>
      </p:pic>
      <p:pic>
        <p:nvPicPr>
          <p:cNvPr id="143373" name="Picture 1037" descr="syrpfly"/>
          <p:cNvPicPr>
            <a:picLocks noChangeAspect="1" noChangeArrowheads="1"/>
          </p:cNvPicPr>
          <p:nvPr/>
        </p:nvPicPr>
        <p:blipFill>
          <a:blip r:embed="rId6" cstate="print"/>
          <a:srcRect t="13538" b="18770"/>
          <a:stretch>
            <a:fillRect/>
          </a:stretch>
        </p:blipFill>
        <p:spPr bwMode="auto">
          <a:xfrm>
            <a:off x="0" y="3460750"/>
            <a:ext cx="4038600" cy="3397250"/>
          </a:xfrm>
          <a:prstGeom prst="rect">
            <a:avLst/>
          </a:prstGeom>
          <a:noFill/>
        </p:spPr>
      </p:pic>
      <p:sp>
        <p:nvSpPr>
          <p:cNvPr id="143375" name="Line 1039"/>
          <p:cNvSpPr>
            <a:spLocks noChangeShapeType="1"/>
          </p:cNvSpPr>
          <p:nvPr/>
        </p:nvSpPr>
        <p:spPr bwMode="auto">
          <a:xfrm flipV="1">
            <a:off x="3276600" y="2590800"/>
            <a:ext cx="304800" cy="1828800"/>
          </a:xfrm>
          <a:prstGeom prst="line">
            <a:avLst/>
          </a:prstGeom>
          <a:noFill/>
          <a:ln w="57150">
            <a:solidFill>
              <a:srgbClr val="FFFF00"/>
            </a:solidFill>
            <a:round/>
            <a:headEnd/>
            <a:tailEnd type="triangle" w="med" len="med"/>
          </a:ln>
          <a:effectLst/>
        </p:spPr>
        <p:txBody>
          <a:bodyPr/>
          <a:lstStyle/>
          <a:p>
            <a:endParaRPr lang="en-US"/>
          </a:p>
        </p:txBody>
      </p:sp>
      <p:sp>
        <p:nvSpPr>
          <p:cNvPr id="143376" name="Line 1040"/>
          <p:cNvSpPr>
            <a:spLocks noChangeShapeType="1"/>
          </p:cNvSpPr>
          <p:nvPr/>
        </p:nvSpPr>
        <p:spPr bwMode="auto">
          <a:xfrm>
            <a:off x="4876800" y="2514600"/>
            <a:ext cx="2057400" cy="0"/>
          </a:xfrm>
          <a:prstGeom prst="line">
            <a:avLst/>
          </a:prstGeom>
          <a:noFill/>
          <a:ln w="57150">
            <a:solidFill>
              <a:srgbClr val="FFFF00"/>
            </a:solidFill>
            <a:round/>
            <a:headEnd/>
            <a:tailEnd type="triangle" w="med" len="med"/>
          </a:ln>
          <a:effectLst/>
        </p:spPr>
        <p:txBody>
          <a:bodyPr/>
          <a:lstStyle/>
          <a:p>
            <a:endParaRPr lang="en-US"/>
          </a:p>
        </p:txBody>
      </p:sp>
      <p:sp>
        <p:nvSpPr>
          <p:cNvPr id="143377" name="Line 1041"/>
          <p:cNvSpPr>
            <a:spLocks noChangeShapeType="1"/>
          </p:cNvSpPr>
          <p:nvPr/>
        </p:nvSpPr>
        <p:spPr bwMode="auto">
          <a:xfrm>
            <a:off x="7848600" y="3048000"/>
            <a:ext cx="0" cy="1600200"/>
          </a:xfrm>
          <a:prstGeom prst="line">
            <a:avLst/>
          </a:prstGeom>
          <a:noFill/>
          <a:ln w="57150">
            <a:solidFill>
              <a:srgbClr val="FFFF00"/>
            </a:solidFill>
            <a:round/>
            <a:headEnd/>
            <a:tailEnd type="triangle" w="med" len="med"/>
          </a:ln>
          <a:effectLst/>
        </p:spPr>
        <p:txBody>
          <a:bodyPr/>
          <a:lstStyle/>
          <a:p>
            <a:endParaRPr lang="en-US"/>
          </a:p>
        </p:txBody>
      </p:sp>
      <p:sp>
        <p:nvSpPr>
          <p:cNvPr id="143378" name="Line 1042"/>
          <p:cNvSpPr>
            <a:spLocks noChangeShapeType="1"/>
          </p:cNvSpPr>
          <p:nvPr/>
        </p:nvSpPr>
        <p:spPr bwMode="auto">
          <a:xfrm flipH="1" flipV="1">
            <a:off x="3505200" y="5181600"/>
            <a:ext cx="2438400" cy="381000"/>
          </a:xfrm>
          <a:prstGeom prst="line">
            <a:avLst/>
          </a:prstGeom>
          <a:noFill/>
          <a:ln w="57150">
            <a:solidFill>
              <a:srgbClr val="FFFF00"/>
            </a:solidFill>
            <a:round/>
            <a:headEnd/>
            <a:tailEnd type="triangle" w="med" len="med"/>
          </a:ln>
          <a:effectLst/>
        </p:spPr>
        <p:txBody>
          <a:bodyPr/>
          <a:lstStyle/>
          <a:p>
            <a:endParaRPr lang="en-US"/>
          </a:p>
        </p:txBody>
      </p:sp>
      <p:sp>
        <p:nvSpPr>
          <p:cNvPr id="11" name="Slide Number Placeholder 10"/>
          <p:cNvSpPr>
            <a:spLocks noGrp="1"/>
          </p:cNvSpPr>
          <p:nvPr>
            <p:ph type="sldNum" sz="quarter" idx="12"/>
          </p:nvPr>
        </p:nvSpPr>
        <p:spPr/>
        <p:txBody>
          <a:bodyPr/>
          <a:lstStyle/>
          <a:p>
            <a:fld id="{547D3B5D-0B73-4245-B68F-5D12AFEAA095}" type="slidenum">
              <a:rPr lang="en-US" smtClean="0"/>
              <a:pPr/>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99797" y="709684"/>
            <a:ext cx="3741055" cy="6148316"/>
          </a:xfrm>
          <a:solidFill>
            <a:srgbClr val="500000">
              <a:alpha val="15000"/>
            </a:srgbClr>
          </a:solidFill>
        </p:spPr>
        <p:txBody>
          <a:bodyPr/>
          <a:lstStyle/>
          <a:p>
            <a:pPr>
              <a:buClr>
                <a:srgbClr val="FFC000"/>
              </a:buClr>
            </a:pPr>
            <a:r>
              <a:rPr lang="en-US" sz="2000" dirty="0" err="1" smtClean="0">
                <a:solidFill>
                  <a:srgbClr val="500000"/>
                </a:solidFill>
              </a:rPr>
              <a:t>Phorid</a:t>
            </a:r>
            <a:r>
              <a:rPr lang="en-US" sz="2000" dirty="0" smtClean="0">
                <a:solidFill>
                  <a:srgbClr val="500000"/>
                </a:solidFill>
              </a:rPr>
              <a:t> flies </a:t>
            </a:r>
          </a:p>
          <a:p>
            <a:pPr lvl="1">
              <a:buClr>
                <a:srgbClr val="FFC000"/>
              </a:buClr>
            </a:pPr>
            <a:r>
              <a:rPr lang="en-US" sz="2000" dirty="0" smtClean="0"/>
              <a:t>pinhead-sized predator </a:t>
            </a:r>
          </a:p>
          <a:p>
            <a:pPr lvl="1">
              <a:buClr>
                <a:srgbClr val="FFC000"/>
              </a:buClr>
            </a:pPr>
            <a:r>
              <a:rPr lang="en-US" sz="2000" dirty="0" smtClean="0"/>
              <a:t>first introduced to Alabama in 1998</a:t>
            </a:r>
          </a:p>
          <a:p>
            <a:pPr lvl="1">
              <a:buClr>
                <a:srgbClr val="FFC000"/>
              </a:buClr>
            </a:pPr>
            <a:r>
              <a:rPr lang="en-US" sz="2000" dirty="0" smtClean="0"/>
              <a:t>preys on the </a:t>
            </a:r>
            <a:r>
              <a:rPr lang="en-US" sz="2000" dirty="0" err="1" smtClean="0"/>
              <a:t>fireant</a:t>
            </a:r>
            <a:r>
              <a:rPr lang="en-US" sz="2000" dirty="0" smtClean="0"/>
              <a:t> in the goriest manner imaginable. </a:t>
            </a:r>
          </a:p>
          <a:p>
            <a:pPr lvl="1">
              <a:buClr>
                <a:srgbClr val="FFC000"/>
              </a:buClr>
            </a:pPr>
            <a:r>
              <a:rPr lang="en-US" sz="2000" dirty="0" smtClean="0"/>
              <a:t>After a fly lays her eggs in a fire ant, </a:t>
            </a:r>
          </a:p>
          <a:p>
            <a:pPr lvl="1">
              <a:buClr>
                <a:srgbClr val="FFC000"/>
              </a:buClr>
            </a:pPr>
            <a:r>
              <a:rPr lang="en-US" sz="2000" dirty="0" smtClean="0"/>
              <a:t>the emerging larvae makes its way into the ant’s head </a:t>
            </a:r>
          </a:p>
          <a:p>
            <a:pPr lvl="1">
              <a:buClr>
                <a:srgbClr val="FFC000"/>
              </a:buClr>
            </a:pPr>
            <a:r>
              <a:rPr lang="en-US" sz="2000" dirty="0" smtClean="0"/>
              <a:t>then proceeds to eat out the inside of the head. </a:t>
            </a:r>
          </a:p>
          <a:p>
            <a:pPr lvl="1">
              <a:buClr>
                <a:srgbClr val="FFC000"/>
              </a:buClr>
            </a:pPr>
            <a:r>
              <a:rPr lang="en-US" sz="2000" dirty="0" smtClean="0"/>
              <a:t>Eventually, the head falls off and out comes a new fly</a:t>
            </a:r>
            <a:endParaRPr lang="en-US" sz="2000" dirty="0"/>
          </a:p>
        </p:txBody>
      </p:sp>
      <p:pic>
        <p:nvPicPr>
          <p:cNvPr id="4" name="Picture 11" descr="http://farm4.static.flickr.com/3351/3411671667_37f028745b.jpg"/>
          <p:cNvPicPr>
            <a:picLocks noChangeAspect="1" noChangeArrowheads="1"/>
          </p:cNvPicPr>
          <p:nvPr/>
        </p:nvPicPr>
        <p:blipFill>
          <a:blip r:embed="rId2" cstate="print"/>
          <a:srcRect/>
          <a:stretch>
            <a:fillRect/>
          </a:stretch>
        </p:blipFill>
        <p:spPr bwMode="auto">
          <a:xfrm>
            <a:off x="155575" y="709684"/>
            <a:ext cx="4762500" cy="3181350"/>
          </a:xfrm>
          <a:prstGeom prst="rect">
            <a:avLst/>
          </a:prstGeom>
          <a:noFill/>
        </p:spPr>
      </p:pic>
      <p:pic>
        <p:nvPicPr>
          <p:cNvPr id="6" name="Picture 9" descr="http://scienceblogs.com/photosynthesis/wp-content/blogs.dir/309/files/2012/04/i-6c85a56cbcec6ed29626a79fb3065386-Pseudacteon1.jpg"/>
          <p:cNvPicPr>
            <a:picLocks noChangeAspect="1" noChangeArrowheads="1"/>
          </p:cNvPicPr>
          <p:nvPr/>
        </p:nvPicPr>
        <p:blipFill>
          <a:blip r:embed="rId3" cstate="print"/>
          <a:srcRect/>
          <a:stretch>
            <a:fillRect/>
          </a:stretch>
        </p:blipFill>
        <p:spPr bwMode="auto">
          <a:xfrm>
            <a:off x="155575" y="3593862"/>
            <a:ext cx="3298851" cy="2283821"/>
          </a:xfrm>
          <a:prstGeom prst="rect">
            <a:avLst/>
          </a:prstGeom>
          <a:noFill/>
        </p:spPr>
      </p:pic>
      <p:pic>
        <p:nvPicPr>
          <p:cNvPr id="7" name="Picture 5" descr="http://www.ars.usda.gov/sp2UserFiles/Place/66151015/pics/phoridfly_attack01.jpg"/>
          <p:cNvPicPr>
            <a:picLocks noChangeAspect="1" noChangeArrowheads="1"/>
          </p:cNvPicPr>
          <p:nvPr/>
        </p:nvPicPr>
        <p:blipFill>
          <a:blip r:embed="rId4" cstate="print"/>
          <a:srcRect l="19527" t="24407" r="31490" b="10630"/>
          <a:stretch>
            <a:fillRect/>
          </a:stretch>
        </p:blipFill>
        <p:spPr bwMode="auto">
          <a:xfrm>
            <a:off x="2911854" y="177421"/>
            <a:ext cx="2006221" cy="1825388"/>
          </a:xfrm>
          <a:prstGeom prst="rect">
            <a:avLst/>
          </a:prstGeom>
          <a:noFill/>
        </p:spPr>
      </p:pic>
      <p:cxnSp>
        <p:nvCxnSpPr>
          <p:cNvPr id="10" name="Straight Arrow Connector 9"/>
          <p:cNvCxnSpPr/>
          <p:nvPr/>
        </p:nvCxnSpPr>
        <p:spPr>
          <a:xfrm flipH="1">
            <a:off x="1774209" y="4300776"/>
            <a:ext cx="177421" cy="612418"/>
          </a:xfrm>
          <a:prstGeom prst="straightConnector1">
            <a:avLst/>
          </a:prstGeom>
          <a:ln w="222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173707" y="4300776"/>
            <a:ext cx="777923" cy="0"/>
          </a:xfrm>
          <a:prstGeom prst="line">
            <a:avLst/>
          </a:prstGeom>
          <a:ln w="22225">
            <a:solidFill>
              <a:srgbClr val="FFFF00"/>
            </a:solidFill>
          </a:ln>
        </p:spPr>
        <p:style>
          <a:lnRef idx="1">
            <a:schemeClr val="accent1"/>
          </a:lnRef>
          <a:fillRef idx="0">
            <a:schemeClr val="accent1"/>
          </a:fillRef>
          <a:effectRef idx="0">
            <a:schemeClr val="accent1"/>
          </a:effectRef>
          <a:fontRef idx="minor">
            <a:schemeClr val="tx1"/>
          </a:fontRef>
        </p:style>
      </p:cxnSp>
      <p:pic>
        <p:nvPicPr>
          <p:cNvPr id="5" name="Picture 7" descr="http://simbania.files.wordpress.com/2011/03/phoridflyfireant4.jpg"/>
          <p:cNvPicPr>
            <a:picLocks noChangeAspect="1" noChangeArrowheads="1"/>
          </p:cNvPicPr>
          <p:nvPr/>
        </p:nvPicPr>
        <p:blipFill>
          <a:blip r:embed="rId5" cstate="print"/>
          <a:srcRect/>
          <a:stretch>
            <a:fillRect/>
          </a:stretch>
        </p:blipFill>
        <p:spPr bwMode="auto">
          <a:xfrm>
            <a:off x="3035877" y="4574179"/>
            <a:ext cx="2163920" cy="2283821"/>
          </a:xfrm>
          <a:prstGeom prst="rect">
            <a:avLst/>
          </a:prstGeom>
          <a:noFill/>
        </p:spPr>
      </p:pic>
      <p:sp>
        <p:nvSpPr>
          <p:cNvPr id="9" name="Slide Number Placeholder 8"/>
          <p:cNvSpPr>
            <a:spLocks noGrp="1"/>
          </p:cNvSpPr>
          <p:nvPr>
            <p:ph type="sldNum" sz="quarter" idx="12"/>
          </p:nvPr>
        </p:nvSpPr>
        <p:spPr/>
        <p:txBody>
          <a:bodyPr/>
          <a:lstStyle/>
          <a:p>
            <a:fld id="{DD407A6C-0FCC-40BD-976D-3BE7A11C4DA2}"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2" name="Picture 4" descr="http://www.kidfish.bc.ca/images/mayfly_life_cycle.jpg"/>
          <p:cNvPicPr>
            <a:picLocks noChangeAspect="1" noChangeArrowheads="1"/>
          </p:cNvPicPr>
          <p:nvPr/>
        </p:nvPicPr>
        <p:blipFill>
          <a:blip r:embed="rId3" cstate="print"/>
          <a:srcRect/>
          <a:stretch>
            <a:fillRect/>
          </a:stretch>
        </p:blipFill>
        <p:spPr bwMode="auto">
          <a:xfrm>
            <a:off x="5301926" y="1025010"/>
            <a:ext cx="3219626" cy="3358197"/>
          </a:xfrm>
          <a:prstGeom prst="rect">
            <a:avLst/>
          </a:prstGeom>
          <a:noFill/>
        </p:spPr>
      </p:pic>
      <p:sp>
        <p:nvSpPr>
          <p:cNvPr id="2" name="Content Placeholder 1"/>
          <p:cNvSpPr>
            <a:spLocks noGrp="1"/>
          </p:cNvSpPr>
          <p:nvPr>
            <p:ph idx="1"/>
          </p:nvPr>
        </p:nvSpPr>
        <p:spPr>
          <a:xfrm>
            <a:off x="193637" y="1391224"/>
            <a:ext cx="5470184" cy="4454142"/>
          </a:xfrm>
        </p:spPr>
        <p:txBody>
          <a:bodyPr/>
          <a:lstStyle/>
          <a:p>
            <a:pPr>
              <a:buClr>
                <a:srgbClr val="FFC000"/>
              </a:buClr>
            </a:pPr>
            <a:r>
              <a:rPr lang="en-US" dirty="0" smtClean="0"/>
              <a:t>Short-lived (for a day)</a:t>
            </a:r>
          </a:p>
          <a:p>
            <a:pPr>
              <a:buClr>
                <a:srgbClr val="FFC000"/>
              </a:buClr>
            </a:pPr>
            <a:r>
              <a:rPr lang="en-US" dirty="0" smtClean="0"/>
              <a:t>Long cerci	</a:t>
            </a:r>
          </a:p>
          <a:p>
            <a:pPr>
              <a:buClr>
                <a:srgbClr val="FFC000"/>
              </a:buClr>
            </a:pPr>
            <a:r>
              <a:rPr lang="en-US" dirty="0" smtClean="0"/>
              <a:t>Mouthparts: adults have none,  naiads have chewing</a:t>
            </a:r>
          </a:p>
          <a:p>
            <a:pPr>
              <a:buClr>
                <a:srgbClr val="FFC000"/>
              </a:buClr>
            </a:pPr>
            <a:r>
              <a:rPr lang="en-US" dirty="0" smtClean="0"/>
              <a:t>Incomplete Metamorphosis</a:t>
            </a:r>
          </a:p>
          <a:p>
            <a:pPr>
              <a:buClr>
                <a:srgbClr val="FFC000"/>
              </a:buClr>
            </a:pPr>
            <a:r>
              <a:rPr lang="en-US" dirty="0" smtClean="0"/>
              <a:t>Wings - 4, large, membranous</a:t>
            </a:r>
          </a:p>
          <a:p>
            <a:pPr>
              <a:buClr>
                <a:srgbClr val="FFC000"/>
              </a:buClr>
            </a:pPr>
            <a:r>
              <a:rPr lang="en-US" dirty="0" smtClean="0"/>
              <a:t>Short </a:t>
            </a:r>
            <a:r>
              <a:rPr lang="en-US" dirty="0" err="1" smtClean="0"/>
              <a:t>filiform</a:t>
            </a:r>
            <a:r>
              <a:rPr lang="en-US" dirty="0" smtClean="0"/>
              <a:t>-type antennae </a:t>
            </a:r>
          </a:p>
          <a:p>
            <a:endParaRPr lang="en-US" dirty="0"/>
          </a:p>
        </p:txBody>
      </p:sp>
      <p:sp>
        <p:nvSpPr>
          <p:cNvPr id="3" name="Title 2"/>
          <p:cNvSpPr>
            <a:spLocks noGrp="1"/>
          </p:cNvSpPr>
          <p:nvPr>
            <p:ph type="title"/>
          </p:nvPr>
        </p:nvSpPr>
        <p:spPr>
          <a:xfrm>
            <a:off x="193637" y="421196"/>
            <a:ext cx="8950363" cy="970028"/>
          </a:xfrm>
        </p:spPr>
        <p:txBody>
          <a:bodyPr/>
          <a:lstStyle/>
          <a:p>
            <a:r>
              <a:rPr lang="en-US" sz="3200" dirty="0" smtClean="0"/>
              <a:t>Order: EPHEMEROPTERA - The Mayflies</a:t>
            </a:r>
            <a:endParaRPr lang="en-US" sz="3200" dirty="0"/>
          </a:p>
        </p:txBody>
      </p:sp>
      <p:pic>
        <p:nvPicPr>
          <p:cNvPr id="5" name="Picture 13" descr="image_0022"/>
          <p:cNvPicPr>
            <a:picLocks noChangeAspect="1" noChangeArrowheads="1"/>
          </p:cNvPicPr>
          <p:nvPr/>
        </p:nvPicPr>
        <p:blipFill>
          <a:blip r:embed="rId4" cstate="print"/>
          <a:srcRect t="10049" b="9560"/>
          <a:stretch>
            <a:fillRect/>
          </a:stretch>
        </p:blipFill>
        <p:spPr bwMode="auto">
          <a:xfrm>
            <a:off x="2893619" y="4476103"/>
            <a:ext cx="4035268" cy="2152143"/>
          </a:xfrm>
          <a:prstGeom prst="rect">
            <a:avLst/>
          </a:prstGeom>
          <a:noFill/>
        </p:spPr>
      </p:pic>
      <p:graphicFrame>
        <p:nvGraphicFramePr>
          <p:cNvPr id="6" name="Object 15"/>
          <p:cNvGraphicFramePr>
            <a:graphicFrameLocks noChangeAspect="1"/>
          </p:cNvGraphicFramePr>
          <p:nvPr/>
        </p:nvGraphicFramePr>
        <p:xfrm>
          <a:off x="1435584" y="4867466"/>
          <a:ext cx="1676400" cy="977900"/>
        </p:xfrm>
        <a:graphic>
          <a:graphicData uri="http://schemas.openxmlformats.org/presentationml/2006/ole">
            <mc:AlternateContent xmlns:mc="http://schemas.openxmlformats.org/markup-compatibility/2006">
              <mc:Choice xmlns:v="urn:schemas-microsoft-com:vml" Requires="v">
                <p:oleObj spid="_x0000_s160771" name="Drawing" r:id="rId5" imgW="2723965" imgH="1590742" progId="Presentations.Drawing.13">
                  <p:embed/>
                </p:oleObj>
              </mc:Choice>
              <mc:Fallback>
                <p:oleObj name="Drawing" r:id="rId5" imgW="2723965" imgH="1590742" progId="Presentations.Drawing.1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5584" y="4867466"/>
                        <a:ext cx="1676400" cy="9779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 name="Picture 10" descr="P1010086"/>
          <p:cNvPicPr>
            <a:picLocks noChangeAspect="1" noChangeArrowheads="1"/>
          </p:cNvPicPr>
          <p:nvPr/>
        </p:nvPicPr>
        <p:blipFill>
          <a:blip r:embed="rId7" cstate="print"/>
          <a:srcRect l="28889" r="26666"/>
          <a:stretch>
            <a:fillRect/>
          </a:stretch>
        </p:blipFill>
        <p:spPr bwMode="auto">
          <a:xfrm>
            <a:off x="7642747" y="3861989"/>
            <a:ext cx="1251643" cy="2158523"/>
          </a:xfrm>
          <a:prstGeom prst="rect">
            <a:avLst/>
          </a:prstGeom>
          <a:noFill/>
        </p:spPr>
      </p:pic>
      <p:sp>
        <p:nvSpPr>
          <p:cNvPr id="8" name="Slide Number Placeholder 7"/>
          <p:cNvSpPr>
            <a:spLocks noGrp="1"/>
          </p:cNvSpPr>
          <p:nvPr>
            <p:ph type="sldNum" sz="quarter" idx="12"/>
          </p:nvPr>
        </p:nvSpPr>
        <p:spPr/>
        <p:txBody>
          <a:bodyPr/>
          <a:lstStyle/>
          <a:p>
            <a:fld id="{DD407A6C-0FCC-40BD-976D-3BE7A11C4DA2}"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a:xfrm>
            <a:off x="259307" y="354842"/>
            <a:ext cx="8884693" cy="1295400"/>
          </a:xfrm>
        </p:spPr>
        <p:txBody>
          <a:bodyPr/>
          <a:lstStyle/>
          <a:p>
            <a:r>
              <a:rPr lang="en-US" sz="4000" dirty="0"/>
              <a:t>Order: </a:t>
            </a:r>
            <a:r>
              <a:rPr lang="en-US" sz="4000" dirty="0" smtClean="0"/>
              <a:t>HEMIPTERA -</a:t>
            </a:r>
            <a:r>
              <a:rPr lang="en-US" sz="4000" dirty="0"/>
              <a:t/>
            </a:r>
            <a:br>
              <a:rPr lang="en-US" sz="4000" dirty="0"/>
            </a:br>
            <a:r>
              <a:rPr lang="en-US" sz="4000" dirty="0"/>
              <a:t>The True Bugs </a:t>
            </a:r>
            <a:r>
              <a:rPr lang="en-US" sz="3200" dirty="0"/>
              <a:t>(</a:t>
            </a:r>
            <a:r>
              <a:rPr lang="en-US" sz="3200" u="sng" dirty="0"/>
              <a:t>stinkbugs</a:t>
            </a:r>
            <a:r>
              <a:rPr lang="en-US" sz="3200" dirty="0"/>
              <a:t>)</a:t>
            </a:r>
          </a:p>
        </p:txBody>
      </p:sp>
      <p:sp>
        <p:nvSpPr>
          <p:cNvPr id="94211" name="Rectangle 3"/>
          <p:cNvSpPr>
            <a:spLocks noGrp="1" noRot="1" noChangeArrowheads="1"/>
          </p:cNvSpPr>
          <p:nvPr>
            <p:ph type="body" idx="1"/>
          </p:nvPr>
        </p:nvSpPr>
        <p:spPr>
          <a:xfrm>
            <a:off x="457201" y="2209800"/>
            <a:ext cx="4410480" cy="4191000"/>
          </a:xfrm>
        </p:spPr>
        <p:txBody>
          <a:bodyPr/>
          <a:lstStyle/>
          <a:p>
            <a:pPr>
              <a:lnSpc>
                <a:spcPct val="90000"/>
              </a:lnSpc>
              <a:buClr>
                <a:srgbClr val="FFC000"/>
              </a:buClr>
            </a:pPr>
            <a:r>
              <a:rPr lang="en-US" dirty="0"/>
              <a:t>Comments: Sap feeders</a:t>
            </a:r>
          </a:p>
          <a:p>
            <a:pPr>
              <a:lnSpc>
                <a:spcPct val="90000"/>
              </a:lnSpc>
              <a:buClr>
                <a:srgbClr val="FFC000"/>
              </a:buClr>
            </a:pPr>
            <a:r>
              <a:rPr lang="en-US" dirty="0"/>
              <a:t>Sucking Mouthparts</a:t>
            </a:r>
          </a:p>
          <a:p>
            <a:pPr>
              <a:lnSpc>
                <a:spcPct val="90000"/>
              </a:lnSpc>
              <a:buClr>
                <a:srgbClr val="FFC000"/>
              </a:buClr>
            </a:pPr>
            <a:r>
              <a:rPr lang="en-US" dirty="0"/>
              <a:t>Gradual Metamorphosis</a:t>
            </a:r>
          </a:p>
          <a:p>
            <a:pPr>
              <a:lnSpc>
                <a:spcPct val="90000"/>
              </a:lnSpc>
              <a:buClr>
                <a:srgbClr val="FFC000"/>
              </a:buClr>
            </a:pPr>
            <a:r>
              <a:rPr lang="en-US" dirty="0"/>
              <a:t>Wings - 4, front wings are 	</a:t>
            </a:r>
            <a:r>
              <a:rPr lang="en-US" dirty="0" err="1"/>
              <a:t>hemeltyra</a:t>
            </a:r>
            <a:endParaRPr lang="en-US" dirty="0"/>
          </a:p>
          <a:p>
            <a:pPr>
              <a:lnSpc>
                <a:spcPct val="90000"/>
              </a:lnSpc>
              <a:buClr>
                <a:srgbClr val="FFC000"/>
              </a:buClr>
            </a:pPr>
            <a:r>
              <a:rPr lang="en-US" dirty="0"/>
              <a:t>Antennae - generally long, 	</a:t>
            </a:r>
            <a:r>
              <a:rPr lang="en-US" dirty="0" err="1"/>
              <a:t>filiform</a:t>
            </a:r>
            <a:endParaRPr lang="en-US" dirty="0"/>
          </a:p>
          <a:p>
            <a:pPr>
              <a:lnSpc>
                <a:spcPct val="90000"/>
              </a:lnSpc>
              <a:buClr>
                <a:srgbClr val="FFC000"/>
              </a:buClr>
            </a:pPr>
            <a:r>
              <a:rPr lang="en-US" dirty="0"/>
              <a:t>All have a </a:t>
            </a:r>
            <a:r>
              <a:rPr lang="en-US" dirty="0" err="1"/>
              <a:t>scutellum</a:t>
            </a:r>
            <a:endParaRPr lang="en-US" dirty="0"/>
          </a:p>
        </p:txBody>
      </p:sp>
      <p:pic>
        <p:nvPicPr>
          <p:cNvPr id="134149" name="Picture 5" descr="http://www.hiltonpond.org/images/BugWheel01.jpg"/>
          <p:cNvPicPr>
            <a:picLocks noChangeAspect="1" noChangeArrowheads="1"/>
          </p:cNvPicPr>
          <p:nvPr/>
        </p:nvPicPr>
        <p:blipFill>
          <a:blip r:embed="rId3" cstate="print"/>
          <a:srcRect/>
          <a:stretch>
            <a:fillRect/>
          </a:stretch>
        </p:blipFill>
        <p:spPr bwMode="auto">
          <a:xfrm>
            <a:off x="4867681" y="2168857"/>
            <a:ext cx="4276320" cy="2685529"/>
          </a:xfrm>
          <a:prstGeom prst="rect">
            <a:avLst/>
          </a:prstGeom>
          <a:ln>
            <a:noFill/>
          </a:ln>
          <a:effectLst>
            <a:outerShdw blurRad="292100" dist="139700" dir="2700000" algn="tl" rotWithShape="0">
              <a:srgbClr val="333333">
                <a:alpha val="65000"/>
              </a:srgbClr>
            </a:outerShdw>
          </a:effectLst>
        </p:spPr>
      </p:pic>
      <p:pic>
        <p:nvPicPr>
          <p:cNvPr id="134151" name="Picture 7" descr="http://pics.davesgarden.com/pics/2007/07/30/LouisianaMark/a89c38.jpg"/>
          <p:cNvPicPr>
            <a:picLocks noChangeAspect="1" noChangeArrowheads="1"/>
          </p:cNvPicPr>
          <p:nvPr/>
        </p:nvPicPr>
        <p:blipFill>
          <a:blip r:embed="rId4" cstate="print"/>
          <a:srcRect t="18271" b="13133"/>
          <a:stretch>
            <a:fillRect/>
          </a:stretch>
        </p:blipFill>
        <p:spPr bwMode="auto">
          <a:xfrm>
            <a:off x="4376361" y="4854386"/>
            <a:ext cx="2939208" cy="1828800"/>
          </a:xfrm>
          <a:prstGeom prst="rect">
            <a:avLst/>
          </a:prstGeom>
          <a:ln>
            <a:noFill/>
          </a:ln>
          <a:effectLst>
            <a:outerShdw blurRad="292100" dist="139700" dir="2700000" algn="tl" rotWithShape="0">
              <a:srgbClr val="333333">
                <a:alpha val="65000"/>
              </a:srgbClr>
            </a:outerShdw>
          </a:effectLst>
        </p:spPr>
      </p:pic>
      <p:pic>
        <p:nvPicPr>
          <p:cNvPr id="8" name="Picture 28" descr="Source: Lee Jenkins Collection, MU"/>
          <p:cNvPicPr>
            <a:picLocks noChangeAspect="1" noChangeArrowheads="1"/>
          </p:cNvPicPr>
          <p:nvPr/>
        </p:nvPicPr>
        <p:blipFill>
          <a:blip r:embed="rId5" cstate="print"/>
          <a:srcRect/>
          <a:stretch>
            <a:fillRect/>
          </a:stretch>
        </p:blipFill>
        <p:spPr bwMode="auto">
          <a:xfrm>
            <a:off x="7541526" y="354842"/>
            <a:ext cx="1602475" cy="2117556"/>
          </a:xfrm>
          <a:prstGeom prst="rect">
            <a:avLst/>
          </a:prstGeom>
          <a:noFill/>
        </p:spPr>
      </p:pic>
      <p:pic>
        <p:nvPicPr>
          <p:cNvPr id="9" name="Picture 19" descr="ThreadLeggedAssassinBug"/>
          <p:cNvPicPr>
            <a:picLocks noChangeAspect="1" noChangeArrowheads="1"/>
          </p:cNvPicPr>
          <p:nvPr/>
        </p:nvPicPr>
        <p:blipFill>
          <a:blip r:embed="rId6" cstate="print"/>
          <a:srcRect l="31250" b="14137"/>
          <a:stretch>
            <a:fillRect/>
          </a:stretch>
        </p:blipFill>
        <p:spPr bwMode="auto">
          <a:xfrm>
            <a:off x="2799297" y="5377218"/>
            <a:ext cx="1389838" cy="1305968"/>
          </a:xfrm>
          <a:prstGeom prst="rect">
            <a:avLst/>
          </a:prstGeom>
          <a:ln>
            <a:noFill/>
          </a:ln>
          <a:effectLst>
            <a:outerShdw blurRad="292100" dist="139700" dir="2700000" algn="tl" rotWithShape="0">
              <a:srgbClr val="333333">
                <a:alpha val="65000"/>
              </a:srgbClr>
            </a:outerShdw>
          </a:effectLst>
        </p:spPr>
      </p:pic>
      <p:sp>
        <p:nvSpPr>
          <p:cNvPr id="10" name="Slide Number Placeholder 9"/>
          <p:cNvSpPr>
            <a:spLocks noGrp="1"/>
          </p:cNvSpPr>
          <p:nvPr>
            <p:ph type="sldNum" sz="quarter" idx="12"/>
          </p:nvPr>
        </p:nvSpPr>
        <p:spPr/>
        <p:txBody>
          <a:bodyPr/>
          <a:lstStyle/>
          <a:p>
            <a:fld id="{DD407A6C-0FCC-40BD-976D-3BE7A11C4DA2}" type="slidenum">
              <a:rPr lang="en-US" smtClean="0"/>
              <a:pPr/>
              <a:t>53</a:t>
            </a:fld>
            <a:endParaRPr lang="en-US"/>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5" name="Picture 5" descr="stinkbug.jpg (30712 bytes)"/>
          <p:cNvPicPr>
            <a:picLocks noChangeAspect="1" noChangeArrowheads="1"/>
          </p:cNvPicPr>
          <p:nvPr/>
        </p:nvPicPr>
        <p:blipFill>
          <a:blip r:embed="rId2" cstate="print"/>
          <a:srcRect l="5145" t="8000" r="20258"/>
          <a:stretch>
            <a:fillRect/>
          </a:stretch>
        </p:blipFill>
        <p:spPr bwMode="auto">
          <a:xfrm>
            <a:off x="0" y="3352800"/>
            <a:ext cx="2209800" cy="3505200"/>
          </a:xfrm>
          <a:prstGeom prst="rect">
            <a:avLst/>
          </a:prstGeom>
          <a:noFill/>
        </p:spPr>
      </p:pic>
      <p:pic>
        <p:nvPicPr>
          <p:cNvPr id="138247" name="Picture 7" descr="Halyomorpha halys feeding on Black Cherry leaf"/>
          <p:cNvPicPr>
            <a:picLocks noChangeAspect="1" noChangeArrowheads="1"/>
          </p:cNvPicPr>
          <p:nvPr/>
        </p:nvPicPr>
        <p:blipFill>
          <a:blip r:embed="rId3" cstate="print"/>
          <a:srcRect r="14391"/>
          <a:stretch>
            <a:fillRect/>
          </a:stretch>
        </p:blipFill>
        <p:spPr bwMode="auto">
          <a:xfrm>
            <a:off x="0" y="1752600"/>
            <a:ext cx="2209800" cy="1657350"/>
          </a:xfrm>
          <a:prstGeom prst="rect">
            <a:avLst/>
          </a:prstGeom>
          <a:noFill/>
        </p:spPr>
      </p:pic>
      <p:pic>
        <p:nvPicPr>
          <p:cNvPr id="138249" name="Picture 9" descr="Stinkbug nymphs"/>
          <p:cNvPicPr>
            <a:picLocks noChangeAspect="1" noChangeArrowheads="1"/>
          </p:cNvPicPr>
          <p:nvPr/>
        </p:nvPicPr>
        <p:blipFill>
          <a:blip r:embed="rId4" cstate="print"/>
          <a:srcRect l="14815" t="17345" r="18518" b="15446"/>
          <a:stretch>
            <a:fillRect/>
          </a:stretch>
        </p:blipFill>
        <p:spPr bwMode="auto">
          <a:xfrm>
            <a:off x="0" y="0"/>
            <a:ext cx="2209800" cy="1901825"/>
          </a:xfrm>
          <a:prstGeom prst="rect">
            <a:avLst/>
          </a:prstGeom>
          <a:noFill/>
        </p:spPr>
      </p:pic>
      <p:pic>
        <p:nvPicPr>
          <p:cNvPr id="138251" name="Picture 11" descr="harlequinbug"/>
          <p:cNvPicPr>
            <a:picLocks noChangeAspect="1" noChangeArrowheads="1"/>
          </p:cNvPicPr>
          <p:nvPr/>
        </p:nvPicPr>
        <p:blipFill>
          <a:blip r:embed="rId5" cstate="print"/>
          <a:srcRect/>
          <a:stretch>
            <a:fillRect/>
          </a:stretch>
        </p:blipFill>
        <p:spPr bwMode="auto">
          <a:xfrm>
            <a:off x="2209800" y="0"/>
            <a:ext cx="2322513" cy="2909888"/>
          </a:xfrm>
          <a:prstGeom prst="rect">
            <a:avLst/>
          </a:prstGeom>
          <a:noFill/>
        </p:spPr>
      </p:pic>
      <p:pic>
        <p:nvPicPr>
          <p:cNvPr id="138255" name="Picture 15" descr="Minute Pirate Bug adult"/>
          <p:cNvPicPr>
            <a:picLocks noChangeAspect="1" noChangeArrowheads="1"/>
          </p:cNvPicPr>
          <p:nvPr/>
        </p:nvPicPr>
        <p:blipFill>
          <a:blip r:embed="rId6" cstate="print"/>
          <a:srcRect t="16667"/>
          <a:stretch>
            <a:fillRect/>
          </a:stretch>
        </p:blipFill>
        <p:spPr bwMode="auto">
          <a:xfrm>
            <a:off x="6934200" y="5016500"/>
            <a:ext cx="2209800" cy="1841500"/>
          </a:xfrm>
          <a:prstGeom prst="rect">
            <a:avLst/>
          </a:prstGeom>
          <a:noFill/>
        </p:spPr>
      </p:pic>
      <p:pic>
        <p:nvPicPr>
          <p:cNvPr id="138257" name="Picture 17" descr="Adult Big-Eyed Bug"/>
          <p:cNvPicPr>
            <a:picLocks noChangeAspect="1" noChangeArrowheads="1"/>
          </p:cNvPicPr>
          <p:nvPr/>
        </p:nvPicPr>
        <p:blipFill>
          <a:blip r:embed="rId7" cstate="print"/>
          <a:srcRect b="6897"/>
          <a:stretch>
            <a:fillRect/>
          </a:stretch>
        </p:blipFill>
        <p:spPr bwMode="auto">
          <a:xfrm>
            <a:off x="6934200" y="3124200"/>
            <a:ext cx="2209800" cy="2057400"/>
          </a:xfrm>
          <a:prstGeom prst="rect">
            <a:avLst/>
          </a:prstGeom>
          <a:noFill/>
        </p:spPr>
      </p:pic>
      <p:pic>
        <p:nvPicPr>
          <p:cNvPr id="138260" name="Picture 20" descr="Assassin Bug (Zelus Renardii)"/>
          <p:cNvPicPr>
            <a:picLocks noChangeAspect="1" noChangeArrowheads="1"/>
          </p:cNvPicPr>
          <p:nvPr/>
        </p:nvPicPr>
        <p:blipFill>
          <a:blip r:embed="rId8" cstate="print"/>
          <a:srcRect/>
          <a:stretch>
            <a:fillRect/>
          </a:stretch>
        </p:blipFill>
        <p:spPr bwMode="auto">
          <a:xfrm>
            <a:off x="6934200" y="0"/>
            <a:ext cx="2209800" cy="1473200"/>
          </a:xfrm>
          <a:prstGeom prst="rect">
            <a:avLst/>
          </a:prstGeom>
          <a:noFill/>
        </p:spPr>
      </p:pic>
      <p:pic>
        <p:nvPicPr>
          <p:cNvPr id="138266" name="Picture 26" descr="arilus"/>
          <p:cNvPicPr>
            <a:picLocks noChangeAspect="1" noChangeArrowheads="1"/>
          </p:cNvPicPr>
          <p:nvPr/>
        </p:nvPicPr>
        <p:blipFill>
          <a:blip r:embed="rId9" cstate="print"/>
          <a:srcRect/>
          <a:stretch>
            <a:fillRect/>
          </a:stretch>
        </p:blipFill>
        <p:spPr bwMode="auto">
          <a:xfrm>
            <a:off x="4800600" y="0"/>
            <a:ext cx="2133600" cy="3657600"/>
          </a:xfrm>
          <a:prstGeom prst="rect">
            <a:avLst/>
          </a:prstGeom>
          <a:noFill/>
        </p:spPr>
      </p:pic>
      <p:pic>
        <p:nvPicPr>
          <p:cNvPr id="157698" name="Picture 2" descr="http://www.naturalwaylawn.com/assets/images/lawn/insects/chinchbugs_lg.jpg"/>
          <p:cNvPicPr>
            <a:picLocks noChangeAspect="1" noChangeArrowheads="1"/>
          </p:cNvPicPr>
          <p:nvPr/>
        </p:nvPicPr>
        <p:blipFill>
          <a:blip r:embed="rId10" cstate="print"/>
          <a:srcRect/>
          <a:stretch>
            <a:fillRect/>
          </a:stretch>
        </p:blipFill>
        <p:spPr bwMode="auto">
          <a:xfrm>
            <a:off x="2374710" y="3839304"/>
            <a:ext cx="4559490" cy="3018697"/>
          </a:xfrm>
          <a:prstGeom prst="rect">
            <a:avLst/>
          </a:prstGeom>
          <a:noFill/>
        </p:spPr>
      </p:pic>
      <p:sp>
        <p:nvSpPr>
          <p:cNvPr id="11" name="Slide Number Placeholder 10"/>
          <p:cNvSpPr>
            <a:spLocks noGrp="1"/>
          </p:cNvSpPr>
          <p:nvPr>
            <p:ph type="sldNum" sz="quarter" idx="12"/>
          </p:nvPr>
        </p:nvSpPr>
        <p:spPr/>
        <p:txBody>
          <a:bodyPr/>
          <a:lstStyle/>
          <a:p>
            <a:fld id="{547D3B5D-0B73-4245-B68F-5D12AFEAA095}" type="slidenum">
              <a:rPr lang="en-US" smtClean="0"/>
              <a:pPr/>
              <a:t>54</a:t>
            </a:fld>
            <a:endParaRPr 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3" name="Picture 5" descr="LargeMilkweedBugNymphs"/>
          <p:cNvPicPr>
            <a:picLocks noChangeAspect="1" noChangeArrowheads="1"/>
          </p:cNvPicPr>
          <p:nvPr/>
        </p:nvPicPr>
        <p:blipFill>
          <a:blip r:embed="rId2" cstate="print"/>
          <a:srcRect/>
          <a:stretch>
            <a:fillRect/>
          </a:stretch>
        </p:blipFill>
        <p:spPr bwMode="auto">
          <a:xfrm>
            <a:off x="228600" y="190500"/>
            <a:ext cx="8686800" cy="6457950"/>
          </a:xfrm>
          <a:prstGeom prst="rect">
            <a:avLst/>
          </a:prstGeom>
          <a:noFill/>
          <a:ln w="38100" cmpd="dbl">
            <a:solidFill>
              <a:srgbClr val="FFFF00"/>
            </a:solidFill>
            <a:miter lim="800000"/>
            <a:headEnd/>
            <a:tailEnd/>
          </a:ln>
        </p:spPr>
      </p:pic>
      <p:pic>
        <p:nvPicPr>
          <p:cNvPr id="140297" name="Picture 9" descr="Damsel Bug Adult and Lygus Bug Prey"/>
          <p:cNvPicPr>
            <a:picLocks noChangeAspect="1" noChangeArrowheads="1"/>
          </p:cNvPicPr>
          <p:nvPr/>
        </p:nvPicPr>
        <p:blipFill>
          <a:blip r:embed="rId3" cstate="print"/>
          <a:srcRect/>
          <a:stretch>
            <a:fillRect/>
          </a:stretch>
        </p:blipFill>
        <p:spPr bwMode="auto">
          <a:xfrm>
            <a:off x="609600" y="457200"/>
            <a:ext cx="4419600" cy="3044825"/>
          </a:xfrm>
          <a:prstGeom prst="rect">
            <a:avLst/>
          </a:prstGeom>
          <a:noFill/>
          <a:ln w="76200" cmpd="tri">
            <a:solidFill>
              <a:schemeClr val="hlink"/>
            </a:solidFill>
            <a:miter lim="800000"/>
            <a:headEnd/>
            <a:tailEnd/>
          </a:ln>
        </p:spPr>
      </p:pic>
      <p:pic>
        <p:nvPicPr>
          <p:cNvPr id="140299" name="Picture 11" descr="bug-20"/>
          <p:cNvPicPr>
            <a:picLocks noChangeAspect="1" noChangeArrowheads="1"/>
          </p:cNvPicPr>
          <p:nvPr/>
        </p:nvPicPr>
        <p:blipFill>
          <a:blip r:embed="rId4" cstate="print"/>
          <a:srcRect/>
          <a:stretch>
            <a:fillRect/>
          </a:stretch>
        </p:blipFill>
        <p:spPr bwMode="auto">
          <a:xfrm>
            <a:off x="3962400" y="3200400"/>
            <a:ext cx="4629150" cy="3086100"/>
          </a:xfrm>
          <a:prstGeom prst="rect">
            <a:avLst/>
          </a:prstGeom>
          <a:noFill/>
          <a:ln w="57150" cmpd="thickThin">
            <a:solidFill>
              <a:schemeClr val="tx1"/>
            </a:solidFill>
            <a:miter lim="800000"/>
            <a:headEnd/>
            <a:tailEnd/>
          </a:ln>
        </p:spPr>
      </p:pic>
      <p:sp>
        <p:nvSpPr>
          <p:cNvPr id="5" name="Slide Number Placeholder 4"/>
          <p:cNvSpPr>
            <a:spLocks noGrp="1"/>
          </p:cNvSpPr>
          <p:nvPr>
            <p:ph type="sldNum" sz="quarter" idx="12"/>
          </p:nvPr>
        </p:nvSpPr>
        <p:spPr/>
        <p:txBody>
          <a:bodyPr/>
          <a:lstStyle/>
          <a:p>
            <a:fld id="{547D3B5D-0B73-4245-B68F-5D12AFEAA095}" type="slidenum">
              <a:rPr lang="en-US" smtClean="0"/>
              <a:pPr/>
              <a:t>55</a:t>
            </a:fld>
            <a:endParaRPr lang="en-US"/>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794479"/>
            <a:ext cx="8747216" cy="4454142"/>
          </a:xfrm>
        </p:spPr>
        <p:txBody>
          <a:bodyPr/>
          <a:lstStyle/>
          <a:p>
            <a:pPr>
              <a:spcBef>
                <a:spcPct val="50000"/>
              </a:spcBef>
            </a:pPr>
            <a:r>
              <a:rPr lang="en-US" dirty="0" smtClean="0">
                <a:solidFill>
                  <a:srgbClr val="500000"/>
                </a:solidFill>
              </a:rPr>
              <a:t>THE </a:t>
            </a:r>
            <a:r>
              <a:rPr lang="en-US" u="sng" dirty="0" smtClean="0">
                <a:solidFill>
                  <a:srgbClr val="500000"/>
                </a:solidFill>
              </a:rPr>
              <a:t>LEAF-FOOTED STINKBUG</a:t>
            </a:r>
            <a:r>
              <a:rPr lang="en-US" dirty="0" smtClean="0">
                <a:solidFill>
                  <a:srgbClr val="500000"/>
                </a:solidFill>
              </a:rPr>
              <a:t> – </a:t>
            </a:r>
          </a:p>
          <a:p>
            <a:pPr>
              <a:spcBef>
                <a:spcPct val="50000"/>
              </a:spcBef>
              <a:buNone/>
            </a:pPr>
            <a:r>
              <a:rPr lang="en-US" dirty="0" smtClean="0">
                <a:solidFill>
                  <a:srgbClr val="500000"/>
                </a:solidFill>
              </a:rPr>
              <a:t>		</a:t>
            </a:r>
            <a:r>
              <a:rPr lang="en-US" i="1" dirty="0" smtClean="0">
                <a:solidFill>
                  <a:srgbClr val="500000"/>
                </a:solidFill>
              </a:rPr>
              <a:t>The most miserable pest known to gardeners!</a:t>
            </a:r>
          </a:p>
          <a:p>
            <a:endParaRPr lang="en-US" dirty="0"/>
          </a:p>
        </p:txBody>
      </p:sp>
      <p:graphicFrame>
        <p:nvGraphicFramePr>
          <p:cNvPr id="162818" name="Object 2"/>
          <p:cNvGraphicFramePr>
            <a:graphicFrameLocks noChangeAspect="1"/>
          </p:cNvGraphicFramePr>
          <p:nvPr/>
        </p:nvGraphicFramePr>
        <p:xfrm>
          <a:off x="385997" y="1978701"/>
          <a:ext cx="5119928" cy="4397115"/>
        </p:xfrm>
        <a:graphic>
          <a:graphicData uri="http://schemas.openxmlformats.org/presentationml/2006/ole">
            <mc:AlternateContent xmlns:mc="http://schemas.openxmlformats.org/markup-compatibility/2006">
              <mc:Choice xmlns:v="urn:schemas-microsoft-com:vml" Requires="v">
                <p:oleObj spid="_x0000_s162819" name="Drawing" r:id="rId3" imgW="5866878" imgH="5980983" progId="Presentations.Drawing.13">
                  <p:embed/>
                </p:oleObj>
              </mc:Choice>
              <mc:Fallback>
                <p:oleObj name="Drawing" r:id="rId3" imgW="5866878" imgH="5980983" progId="Presentations.Drawing.13">
                  <p:embed/>
                  <p:pic>
                    <p:nvPicPr>
                      <p:cNvPr id="0" name="Picture 2"/>
                      <p:cNvPicPr>
                        <a:picLocks noChangeAspect="1" noChangeArrowheads="1"/>
                      </p:cNvPicPr>
                      <p:nvPr/>
                    </p:nvPicPr>
                    <p:blipFill>
                      <a:blip r:embed="rId4">
                        <a:lum bright="-6000" contrast="12000"/>
                        <a:extLst>
                          <a:ext uri="{28A0092B-C50C-407E-A947-70E740481C1C}">
                            <a14:useLocalDpi xmlns:a14="http://schemas.microsoft.com/office/drawing/2010/main" val="0"/>
                          </a:ext>
                        </a:extLst>
                      </a:blip>
                      <a:srcRect b="5733"/>
                      <a:stretch>
                        <a:fillRect/>
                      </a:stretch>
                    </p:blipFill>
                    <p:spPr bwMode="auto">
                      <a:xfrm>
                        <a:off x="385997" y="1978701"/>
                        <a:ext cx="5119928" cy="4397115"/>
                      </a:xfrm>
                      <a:prstGeom prst="rect">
                        <a:avLst/>
                      </a:prstGeom>
                      <a:noFill/>
                      <a:ln w="57150" cmpd="thickThin">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7" descr="A business woman holding out her hand and screaming, &quot;NO!&quot; "/>
          <p:cNvPicPr>
            <a:picLocks noChangeAspect="1" noChangeArrowheads="1"/>
          </p:cNvPicPr>
          <p:nvPr/>
        </p:nvPicPr>
        <p:blipFill>
          <a:blip r:embed="rId5" cstate="print"/>
          <a:srcRect/>
          <a:stretch>
            <a:fillRect/>
          </a:stretch>
        </p:blipFill>
        <p:spPr bwMode="auto">
          <a:xfrm>
            <a:off x="4200993" y="4298431"/>
            <a:ext cx="1025525" cy="1371600"/>
          </a:xfrm>
          <a:prstGeom prst="rect">
            <a:avLst/>
          </a:prstGeom>
          <a:noFill/>
        </p:spPr>
      </p:pic>
      <p:pic>
        <p:nvPicPr>
          <p:cNvPr id="162820" name="Picture 4" descr="http://4.bp.blogspot.com/-JzqY9jmCDLc/T75LeCvlX0I/AAAAAAAAAto/ZNiIh8GSSkg/s640/bugbabiesblog.jpg"/>
          <p:cNvPicPr>
            <a:picLocks noChangeAspect="1" noChangeArrowheads="1"/>
          </p:cNvPicPr>
          <p:nvPr/>
        </p:nvPicPr>
        <p:blipFill>
          <a:blip r:embed="rId6" cstate="print"/>
          <a:srcRect r="21295"/>
          <a:stretch>
            <a:fillRect/>
          </a:stretch>
        </p:blipFill>
        <p:spPr bwMode="auto">
          <a:xfrm>
            <a:off x="5890289" y="1978701"/>
            <a:ext cx="2544123" cy="2173574"/>
          </a:xfrm>
          <a:prstGeom prst="rect">
            <a:avLst/>
          </a:prstGeom>
          <a:ln>
            <a:noFill/>
          </a:ln>
          <a:effectLst>
            <a:outerShdw blurRad="292100" dist="139700" dir="2700000" algn="tl" rotWithShape="0">
              <a:srgbClr val="333333">
                <a:alpha val="65000"/>
              </a:srgbClr>
            </a:outerShdw>
          </a:effectLst>
        </p:spPr>
      </p:pic>
      <p:pic>
        <p:nvPicPr>
          <p:cNvPr id="162822" name="Picture 6" descr="http://www.neilsperry.com/siteimages/Image/Articles/May2009_egardens/Leaf_footed_bug_l.jpg"/>
          <p:cNvPicPr>
            <a:picLocks noChangeAspect="1" noChangeArrowheads="1"/>
          </p:cNvPicPr>
          <p:nvPr/>
        </p:nvPicPr>
        <p:blipFill>
          <a:blip r:embed="rId7" cstate="print"/>
          <a:srcRect l="12368" r="31744"/>
          <a:stretch>
            <a:fillRect/>
          </a:stretch>
        </p:blipFill>
        <p:spPr bwMode="auto">
          <a:xfrm rot="16200000">
            <a:off x="6117803" y="4070917"/>
            <a:ext cx="1752275" cy="2207303"/>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7" y="1672022"/>
            <a:ext cx="4363372" cy="4454142"/>
          </a:xfrm>
        </p:spPr>
        <p:txBody>
          <a:bodyPr/>
          <a:lstStyle/>
          <a:p>
            <a:pPr>
              <a:buClr>
                <a:srgbClr val="FFC000"/>
              </a:buClr>
            </a:pPr>
            <a:r>
              <a:rPr lang="en-US" dirty="0" smtClean="0"/>
              <a:t>Most diverse group, </a:t>
            </a:r>
          </a:p>
          <a:p>
            <a:pPr>
              <a:buClr>
                <a:srgbClr val="FFC000"/>
              </a:buClr>
            </a:pPr>
            <a:r>
              <a:rPr lang="en-US" dirty="0" smtClean="0"/>
              <a:t>Sap-feeders</a:t>
            </a:r>
          </a:p>
          <a:p>
            <a:pPr>
              <a:buClr>
                <a:srgbClr val="FFC000"/>
              </a:buClr>
            </a:pPr>
            <a:r>
              <a:rPr lang="en-US" dirty="0" smtClean="0"/>
              <a:t>Sucking Mouthparts</a:t>
            </a:r>
          </a:p>
          <a:p>
            <a:pPr>
              <a:buClr>
                <a:srgbClr val="FFC000"/>
              </a:buClr>
            </a:pPr>
            <a:r>
              <a:rPr lang="en-US" dirty="0" smtClean="0"/>
              <a:t>Gradual Metamorphosis </a:t>
            </a:r>
          </a:p>
          <a:p>
            <a:pPr>
              <a:buClr>
                <a:srgbClr val="FFC000"/>
              </a:buClr>
            </a:pPr>
            <a:r>
              <a:rPr lang="en-US" dirty="0" smtClean="0"/>
              <a:t>Wings - 4, similar in form, held  roof-like</a:t>
            </a:r>
          </a:p>
          <a:p>
            <a:pPr>
              <a:buClr>
                <a:srgbClr val="FFC000"/>
              </a:buClr>
            </a:pPr>
            <a:r>
              <a:rPr lang="en-US" dirty="0" smtClean="0"/>
              <a:t>Antennae - </a:t>
            </a:r>
            <a:r>
              <a:rPr lang="en-US" dirty="0" err="1" smtClean="0"/>
              <a:t>filiform</a:t>
            </a:r>
            <a:r>
              <a:rPr lang="en-US" dirty="0" smtClean="0"/>
              <a:t> to bristle-like</a:t>
            </a:r>
          </a:p>
          <a:p>
            <a:endParaRPr lang="en-US" dirty="0"/>
          </a:p>
        </p:txBody>
      </p:sp>
      <p:sp>
        <p:nvSpPr>
          <p:cNvPr id="3" name="Title 2"/>
          <p:cNvSpPr>
            <a:spLocks noGrp="1"/>
          </p:cNvSpPr>
          <p:nvPr>
            <p:ph type="title"/>
          </p:nvPr>
        </p:nvSpPr>
        <p:spPr>
          <a:xfrm>
            <a:off x="193637" y="421195"/>
            <a:ext cx="8747217" cy="1250827"/>
          </a:xfrm>
        </p:spPr>
        <p:txBody>
          <a:bodyPr/>
          <a:lstStyle/>
          <a:p>
            <a:r>
              <a:rPr lang="en-US" dirty="0" smtClean="0"/>
              <a:t>Order: HOMOPTERA - </a:t>
            </a:r>
            <a:r>
              <a:rPr lang="en-US" sz="3000" dirty="0" smtClean="0"/>
              <a:t>CICADAS, HOPPERS, WHITEFLY, APHIDS, SCALES</a:t>
            </a:r>
            <a:endParaRPr lang="en-US" sz="3000" dirty="0"/>
          </a:p>
        </p:txBody>
      </p:sp>
      <p:pic>
        <p:nvPicPr>
          <p:cNvPr id="173064" name="Picture 8" descr="http://entomology.tfrec.wsu.edu/VPJ_Lab/data8/images/aphids_feeding.jpg"/>
          <p:cNvPicPr>
            <a:picLocks noChangeAspect="1" noChangeArrowheads="1"/>
          </p:cNvPicPr>
          <p:nvPr/>
        </p:nvPicPr>
        <p:blipFill>
          <a:blip r:embed="rId2" cstate="print"/>
          <a:srcRect l="22233" r="20028"/>
          <a:stretch>
            <a:fillRect/>
          </a:stretch>
        </p:blipFill>
        <p:spPr bwMode="auto">
          <a:xfrm>
            <a:off x="5778708" y="1672022"/>
            <a:ext cx="2788171" cy="2709655"/>
          </a:xfrm>
          <a:prstGeom prst="rect">
            <a:avLst/>
          </a:prstGeom>
          <a:ln>
            <a:noFill/>
          </a:ln>
          <a:effectLst>
            <a:outerShdw blurRad="292100" dist="139700" dir="2700000" algn="tl" rotWithShape="0">
              <a:srgbClr val="333333">
                <a:alpha val="65000"/>
              </a:srgbClr>
            </a:outerShdw>
          </a:effectLst>
        </p:spPr>
      </p:pic>
      <p:pic>
        <p:nvPicPr>
          <p:cNvPr id="173062" name="Picture 6" descr="http://cdn.blogs.sheknows.com/gardening.sheknows.com/2011/07/whiteflies.jpg"/>
          <p:cNvPicPr>
            <a:picLocks noChangeAspect="1" noChangeArrowheads="1"/>
          </p:cNvPicPr>
          <p:nvPr/>
        </p:nvPicPr>
        <p:blipFill>
          <a:blip r:embed="rId3" cstate="print"/>
          <a:srcRect/>
          <a:stretch>
            <a:fillRect/>
          </a:stretch>
        </p:blipFill>
        <p:spPr bwMode="auto">
          <a:xfrm>
            <a:off x="6416776" y="3973847"/>
            <a:ext cx="2524078" cy="1716374"/>
          </a:xfrm>
          <a:prstGeom prst="rect">
            <a:avLst/>
          </a:prstGeom>
          <a:ln>
            <a:noFill/>
          </a:ln>
          <a:effectLst>
            <a:outerShdw blurRad="292100" dist="139700" dir="2700000" algn="tl" rotWithShape="0">
              <a:srgbClr val="333333">
                <a:alpha val="65000"/>
              </a:srgbClr>
            </a:outerShdw>
          </a:effectLst>
        </p:spPr>
      </p:pic>
      <p:pic>
        <p:nvPicPr>
          <p:cNvPr id="173060" name="Picture 4" descr="http://cisr.ucr.edu/images/silverleaf_whitefly/silverleaf_whitefly_01.jpg"/>
          <p:cNvPicPr>
            <a:picLocks noChangeAspect="1" noChangeArrowheads="1"/>
          </p:cNvPicPr>
          <p:nvPr/>
        </p:nvPicPr>
        <p:blipFill>
          <a:blip r:embed="rId4" cstate="print"/>
          <a:srcRect r="30492"/>
          <a:stretch>
            <a:fillRect/>
          </a:stretch>
        </p:blipFill>
        <p:spPr bwMode="auto">
          <a:xfrm>
            <a:off x="4789358" y="4693011"/>
            <a:ext cx="2383436" cy="1994419"/>
          </a:xfrm>
          <a:prstGeom prst="rect">
            <a:avLst/>
          </a:prstGeom>
          <a:ln>
            <a:noFill/>
          </a:ln>
          <a:effectLst>
            <a:outerShdw blurRad="292100" dist="139700" dir="2700000" algn="tl" rotWithShape="0">
              <a:srgbClr val="333333">
                <a:alpha val="65000"/>
              </a:srgbClr>
            </a:outerShdw>
          </a:effectLst>
        </p:spPr>
      </p:pic>
      <p:pic>
        <p:nvPicPr>
          <p:cNvPr id="10" name="Picture 6" descr="6"/>
          <p:cNvPicPr>
            <a:picLocks noChangeAspect="1" noChangeArrowheads="1"/>
          </p:cNvPicPr>
          <p:nvPr/>
        </p:nvPicPr>
        <p:blipFill>
          <a:blip r:embed="rId5" cstate="print"/>
          <a:srcRect l="22990" t="17189" r="20308" b="9758"/>
          <a:stretch>
            <a:fillRect/>
          </a:stretch>
        </p:blipFill>
        <p:spPr bwMode="auto">
          <a:xfrm>
            <a:off x="2600794" y="4766852"/>
            <a:ext cx="2010048" cy="1920578"/>
          </a:xfrm>
          <a:prstGeom prst="rect">
            <a:avLst/>
          </a:prstGeom>
          <a:noFill/>
        </p:spPr>
      </p:pic>
      <p:sp>
        <p:nvSpPr>
          <p:cNvPr id="8" name="Slide Number Placeholder 7"/>
          <p:cNvSpPr>
            <a:spLocks noGrp="1"/>
          </p:cNvSpPr>
          <p:nvPr>
            <p:ph type="sldNum" sz="quarter" idx="12"/>
          </p:nvPr>
        </p:nvSpPr>
        <p:spPr/>
        <p:txBody>
          <a:bodyPr/>
          <a:lstStyle/>
          <a:p>
            <a:fld id="{DD407A6C-0FCC-40BD-976D-3BE7A11C4DA2}"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aphidbirth"/>
          <p:cNvPicPr>
            <a:picLocks noChangeAspect="1" noChangeArrowheads="1"/>
          </p:cNvPicPr>
          <p:nvPr/>
        </p:nvPicPr>
        <p:blipFill>
          <a:blip r:embed="rId2" cstate="print"/>
          <a:srcRect l="6462" t="21896" r="3741"/>
          <a:stretch>
            <a:fillRect/>
          </a:stretch>
        </p:blipFill>
        <p:spPr bwMode="auto">
          <a:xfrm>
            <a:off x="0" y="524656"/>
            <a:ext cx="4242216" cy="2678579"/>
          </a:xfrm>
          <a:prstGeom prst="rect">
            <a:avLst/>
          </a:prstGeom>
          <a:noFill/>
        </p:spPr>
      </p:pic>
      <p:pic>
        <p:nvPicPr>
          <p:cNvPr id="5" name="Picture 39" descr="waa"/>
          <p:cNvPicPr>
            <a:picLocks noChangeAspect="1" noChangeArrowheads="1"/>
          </p:cNvPicPr>
          <p:nvPr/>
        </p:nvPicPr>
        <p:blipFill>
          <a:blip r:embed="rId3" cstate="print"/>
          <a:srcRect/>
          <a:stretch>
            <a:fillRect/>
          </a:stretch>
        </p:blipFill>
        <p:spPr bwMode="auto">
          <a:xfrm>
            <a:off x="3163237" y="4624388"/>
            <a:ext cx="2038350" cy="2209800"/>
          </a:xfrm>
          <a:prstGeom prst="rect">
            <a:avLst/>
          </a:prstGeom>
          <a:noFill/>
        </p:spPr>
      </p:pic>
      <p:pic>
        <p:nvPicPr>
          <p:cNvPr id="6" name="Picture 41" descr="gaa"/>
          <p:cNvPicPr>
            <a:picLocks noChangeAspect="1" noChangeArrowheads="1"/>
          </p:cNvPicPr>
          <p:nvPr/>
        </p:nvPicPr>
        <p:blipFill>
          <a:blip r:embed="rId4" cstate="print"/>
          <a:srcRect/>
          <a:stretch>
            <a:fillRect/>
          </a:stretch>
        </p:blipFill>
        <p:spPr bwMode="auto">
          <a:xfrm>
            <a:off x="0" y="2819400"/>
            <a:ext cx="2895600" cy="1804988"/>
          </a:xfrm>
          <a:prstGeom prst="rect">
            <a:avLst/>
          </a:prstGeom>
          <a:noFill/>
        </p:spPr>
      </p:pic>
      <p:pic>
        <p:nvPicPr>
          <p:cNvPr id="7" name="Picture 43" descr="Wooly apple aphid">
            <a:hlinkClick r:id="rId5"/>
          </p:cNvPr>
          <p:cNvPicPr>
            <a:picLocks noChangeAspect="1" noChangeArrowheads="1"/>
          </p:cNvPicPr>
          <p:nvPr/>
        </p:nvPicPr>
        <p:blipFill>
          <a:blip r:embed="rId6" cstate="print"/>
          <a:srcRect/>
          <a:stretch>
            <a:fillRect/>
          </a:stretch>
        </p:blipFill>
        <p:spPr bwMode="auto">
          <a:xfrm>
            <a:off x="420037" y="4852988"/>
            <a:ext cx="2743200" cy="1981200"/>
          </a:xfrm>
          <a:prstGeom prst="rect">
            <a:avLst/>
          </a:prstGeom>
          <a:noFill/>
        </p:spPr>
      </p:pic>
      <p:pic>
        <p:nvPicPr>
          <p:cNvPr id="8" name="Picture 18" descr="gaa">
            <a:hlinkClick r:id="rId7"/>
          </p:cNvPr>
          <p:cNvPicPr>
            <a:picLocks noChangeAspect="1" noChangeArrowheads="1"/>
          </p:cNvPicPr>
          <p:nvPr/>
        </p:nvPicPr>
        <p:blipFill>
          <a:blip r:embed="rId8" cstate="print">
            <a:lum bright="-24000" contrast="66000"/>
          </a:blip>
          <a:srcRect/>
          <a:stretch>
            <a:fillRect/>
          </a:stretch>
        </p:blipFill>
        <p:spPr bwMode="auto">
          <a:xfrm>
            <a:off x="4400550" y="533400"/>
            <a:ext cx="1325998" cy="1520252"/>
          </a:xfrm>
          <a:prstGeom prst="rect">
            <a:avLst/>
          </a:prstGeom>
          <a:noFill/>
        </p:spPr>
      </p:pic>
      <p:pic>
        <p:nvPicPr>
          <p:cNvPr id="9" name="Picture 30" descr="Picture of a Peach Aphid">
            <a:hlinkClick r:id="rId9"/>
          </p:cNvPr>
          <p:cNvPicPr>
            <a:picLocks noChangeAspect="1" noChangeArrowheads="1"/>
          </p:cNvPicPr>
          <p:nvPr/>
        </p:nvPicPr>
        <p:blipFill>
          <a:blip r:embed="rId10" cstate="print"/>
          <a:srcRect l="13333" r="20000"/>
          <a:stretch>
            <a:fillRect/>
          </a:stretch>
        </p:blipFill>
        <p:spPr bwMode="auto">
          <a:xfrm>
            <a:off x="4724400" y="2214222"/>
            <a:ext cx="2057400" cy="1978025"/>
          </a:xfrm>
          <a:prstGeom prst="rect">
            <a:avLst/>
          </a:prstGeom>
          <a:noFill/>
        </p:spPr>
      </p:pic>
      <p:pic>
        <p:nvPicPr>
          <p:cNvPr id="10" name="Picture 32" descr="Picture of an Oleander Aphid">
            <a:hlinkClick r:id="rId11"/>
          </p:cNvPr>
          <p:cNvPicPr>
            <a:picLocks noChangeAspect="1" noChangeArrowheads="1"/>
          </p:cNvPicPr>
          <p:nvPr/>
        </p:nvPicPr>
        <p:blipFill>
          <a:blip r:embed="rId12" cstate="print"/>
          <a:srcRect l="10680" r="11650" b="18666"/>
          <a:stretch>
            <a:fillRect/>
          </a:stretch>
        </p:blipFill>
        <p:spPr bwMode="auto">
          <a:xfrm rot="5400000">
            <a:off x="6724650" y="533400"/>
            <a:ext cx="1905000" cy="2324100"/>
          </a:xfrm>
          <a:prstGeom prst="rect">
            <a:avLst/>
          </a:prstGeom>
          <a:noFill/>
        </p:spPr>
      </p:pic>
      <p:pic>
        <p:nvPicPr>
          <p:cNvPr id="11" name="Picture 34" descr="picture of a sooty mold">
            <a:hlinkClick r:id="rId13"/>
          </p:cNvPr>
          <p:cNvPicPr>
            <a:picLocks noChangeAspect="1" noChangeArrowheads="1"/>
          </p:cNvPicPr>
          <p:nvPr/>
        </p:nvPicPr>
        <p:blipFill>
          <a:blip r:embed="rId14" cstate="print"/>
          <a:srcRect/>
          <a:stretch>
            <a:fillRect/>
          </a:stretch>
        </p:blipFill>
        <p:spPr bwMode="auto">
          <a:xfrm>
            <a:off x="5201587" y="3556000"/>
            <a:ext cx="3637613" cy="2425075"/>
          </a:xfrm>
          <a:prstGeom prst="rect">
            <a:avLst/>
          </a:prstGeom>
          <a:noFill/>
        </p:spPr>
      </p:pic>
      <p:sp>
        <p:nvSpPr>
          <p:cNvPr id="12" name="Slide Number Placeholder 11"/>
          <p:cNvSpPr>
            <a:spLocks noGrp="1"/>
          </p:cNvSpPr>
          <p:nvPr>
            <p:ph type="sldNum" sz="quarter" idx="12"/>
          </p:nvPr>
        </p:nvSpPr>
        <p:spPr/>
        <p:txBody>
          <a:bodyPr/>
          <a:lstStyle/>
          <a:p>
            <a:fld id="{DD407A6C-0FCC-40BD-976D-3BE7A11C4DA2}"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icada"/>
          <p:cNvPicPr>
            <a:picLocks noChangeAspect="1" noChangeArrowheads="1"/>
          </p:cNvPicPr>
          <p:nvPr/>
        </p:nvPicPr>
        <p:blipFill>
          <a:blip r:embed="rId2" cstate="print"/>
          <a:srcRect r="11073"/>
          <a:stretch>
            <a:fillRect/>
          </a:stretch>
        </p:blipFill>
        <p:spPr bwMode="auto">
          <a:xfrm>
            <a:off x="0" y="648493"/>
            <a:ext cx="6318224" cy="5032779"/>
          </a:xfrm>
          <a:prstGeom prst="rect">
            <a:avLst/>
          </a:prstGeom>
          <a:ln>
            <a:noFill/>
          </a:ln>
          <a:effectLst>
            <a:outerShdw blurRad="292100" dist="139700" dir="2700000" algn="tl" rotWithShape="0">
              <a:srgbClr val="333333">
                <a:alpha val="65000"/>
              </a:srgbClr>
            </a:outerShdw>
          </a:effectLst>
        </p:spPr>
      </p:pic>
      <p:pic>
        <p:nvPicPr>
          <p:cNvPr id="5" name="Picture 11" descr="Cicadas">
            <a:hlinkClick r:id="rId3"/>
          </p:cNvPr>
          <p:cNvPicPr>
            <a:picLocks noChangeAspect="1" noChangeArrowheads="1"/>
          </p:cNvPicPr>
          <p:nvPr/>
        </p:nvPicPr>
        <p:blipFill>
          <a:blip r:embed="rId4" cstate="print"/>
          <a:srcRect/>
          <a:stretch>
            <a:fillRect/>
          </a:stretch>
        </p:blipFill>
        <p:spPr bwMode="auto">
          <a:xfrm>
            <a:off x="6885483" y="3087908"/>
            <a:ext cx="1752600" cy="1589087"/>
          </a:xfrm>
          <a:prstGeom prst="rect">
            <a:avLst/>
          </a:prstGeom>
          <a:ln>
            <a:noFill/>
          </a:ln>
          <a:effectLst>
            <a:outerShdw blurRad="292100" dist="139700" dir="2700000" algn="tl" rotWithShape="0">
              <a:srgbClr val="333333">
                <a:alpha val="65000"/>
              </a:srgbClr>
            </a:outerShdw>
          </a:effectLst>
        </p:spPr>
      </p:pic>
      <p:pic>
        <p:nvPicPr>
          <p:cNvPr id="6" name="Picture 8" descr="020704_alex_tame_singing_cicada_6286"/>
          <p:cNvPicPr>
            <a:picLocks noChangeAspect="1" noChangeArrowheads="1"/>
          </p:cNvPicPr>
          <p:nvPr/>
        </p:nvPicPr>
        <p:blipFill>
          <a:blip r:embed="rId5" cstate="print"/>
          <a:srcRect l="11594" t="15540" r="13043" b="22299"/>
          <a:stretch>
            <a:fillRect/>
          </a:stretch>
        </p:blipFill>
        <p:spPr bwMode="auto">
          <a:xfrm>
            <a:off x="3395401" y="4300693"/>
            <a:ext cx="3854487" cy="2371413"/>
          </a:xfrm>
          <a:prstGeom prst="rect">
            <a:avLst/>
          </a:prstGeom>
          <a:ln>
            <a:noFill/>
          </a:ln>
          <a:effectLst>
            <a:outerShdw blurRad="292100" dist="139700" dir="2700000" algn="tl" rotWithShape="0">
              <a:srgbClr val="333333">
                <a:alpha val="65000"/>
              </a:srgbClr>
            </a:outerShdw>
          </a:effectLst>
        </p:spPr>
      </p:pic>
      <p:pic>
        <p:nvPicPr>
          <p:cNvPr id="184322" name="Picture 2" descr="http://1.bp.blogspot.com/_6sYA7Iz1xgw/SyX5EYFIajI/AAAAAAAANdk/0RbVEL2bqF0/s400/Cicada+-+hole+in+ground+-+web.jpg"/>
          <p:cNvPicPr>
            <a:picLocks noChangeAspect="1" noChangeArrowheads="1"/>
          </p:cNvPicPr>
          <p:nvPr/>
        </p:nvPicPr>
        <p:blipFill>
          <a:blip r:embed="rId6" cstate="print"/>
          <a:srcRect/>
          <a:stretch>
            <a:fillRect/>
          </a:stretch>
        </p:blipFill>
        <p:spPr bwMode="auto">
          <a:xfrm>
            <a:off x="6544977" y="1176759"/>
            <a:ext cx="2276604" cy="1513942"/>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DD407A6C-0FCC-40BD-976D-3BE7A11C4DA2}" type="slidenum">
              <a:rPr lang="en-US" smtClean="0"/>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leaf hopper"/>
          <p:cNvPicPr>
            <a:picLocks noChangeAspect="1" noChangeArrowheads="1"/>
          </p:cNvPicPr>
          <p:nvPr/>
        </p:nvPicPr>
        <p:blipFill>
          <a:blip r:embed="rId2" cstate="print"/>
          <a:srcRect/>
          <a:stretch>
            <a:fillRect/>
          </a:stretch>
        </p:blipFill>
        <p:spPr bwMode="auto">
          <a:xfrm rot="2889730">
            <a:off x="4343397" y="606714"/>
            <a:ext cx="1447800" cy="1433513"/>
          </a:xfrm>
          <a:prstGeom prst="rect">
            <a:avLst/>
          </a:prstGeom>
          <a:noFill/>
        </p:spPr>
      </p:pic>
      <p:sp>
        <p:nvSpPr>
          <p:cNvPr id="4" name="Text Box 27"/>
          <p:cNvSpPr txBox="1">
            <a:spLocks noGrp="1" noChangeArrowheads="1"/>
          </p:cNvSpPr>
          <p:nvPr>
            <p:ph type="title"/>
          </p:nvPr>
        </p:nvSpPr>
        <p:spPr bwMode="auto">
          <a:xfrm>
            <a:off x="193639" y="306045"/>
            <a:ext cx="3793746" cy="1200329"/>
          </a:xfrm>
          <a:prstGeom prst="rect">
            <a:avLst/>
          </a:prstGeom>
          <a:solidFill>
            <a:srgbClr val="FFFF00"/>
          </a:solidFill>
          <a:ln w="9525">
            <a:noFill/>
            <a:miter lim="800000"/>
            <a:headEnd/>
            <a:tailEnd/>
          </a:ln>
          <a:effectLst/>
        </p:spPr>
        <p:txBody>
          <a:bodyPr wrap="square">
            <a:spAutoFit/>
          </a:bodyPr>
          <a:lstStyle/>
          <a:p>
            <a:pPr>
              <a:spcBef>
                <a:spcPct val="50000"/>
              </a:spcBef>
            </a:pPr>
            <a:r>
              <a:rPr lang="en-US" b="1" dirty="0"/>
              <a:t>Hoppers and Sharpshooters</a:t>
            </a:r>
          </a:p>
        </p:txBody>
      </p:sp>
      <p:pic>
        <p:nvPicPr>
          <p:cNvPr id="6" name="Picture 9" descr="leaf hoppers in nature"/>
          <p:cNvPicPr>
            <a:picLocks noChangeAspect="1" noChangeArrowheads="1"/>
          </p:cNvPicPr>
          <p:nvPr/>
        </p:nvPicPr>
        <p:blipFill>
          <a:blip r:embed="rId3" cstate="print"/>
          <a:srcRect/>
          <a:stretch>
            <a:fillRect/>
          </a:stretch>
        </p:blipFill>
        <p:spPr bwMode="auto">
          <a:xfrm>
            <a:off x="7219950" y="1685925"/>
            <a:ext cx="1924050" cy="3371850"/>
          </a:xfrm>
          <a:prstGeom prst="rect">
            <a:avLst/>
          </a:prstGeom>
          <a:noFill/>
        </p:spPr>
      </p:pic>
      <p:pic>
        <p:nvPicPr>
          <p:cNvPr id="7" name="Picture 13" descr="Tree &amp; Leaf Hoppers">
            <a:hlinkClick r:id="rId4"/>
          </p:cNvPr>
          <p:cNvPicPr>
            <a:picLocks noChangeAspect="1" noChangeArrowheads="1"/>
          </p:cNvPicPr>
          <p:nvPr/>
        </p:nvPicPr>
        <p:blipFill>
          <a:blip r:embed="rId5" cstate="print"/>
          <a:srcRect/>
          <a:stretch>
            <a:fillRect/>
          </a:stretch>
        </p:blipFill>
        <p:spPr bwMode="auto">
          <a:xfrm>
            <a:off x="6477000" y="43357"/>
            <a:ext cx="2023671" cy="1707473"/>
          </a:xfrm>
          <a:prstGeom prst="rect">
            <a:avLst/>
          </a:prstGeom>
          <a:noFill/>
        </p:spPr>
      </p:pic>
      <p:pic>
        <p:nvPicPr>
          <p:cNvPr id="8" name="Picture 17" descr="Thorn mimic treehopper - view 1">
            <a:hlinkClick r:id="rId6"/>
          </p:cNvPr>
          <p:cNvPicPr>
            <a:picLocks noChangeAspect="1" noChangeArrowheads="1"/>
          </p:cNvPicPr>
          <p:nvPr/>
        </p:nvPicPr>
        <p:blipFill>
          <a:blip r:embed="rId7" cstate="print"/>
          <a:srcRect/>
          <a:stretch>
            <a:fillRect/>
          </a:stretch>
        </p:blipFill>
        <p:spPr bwMode="auto">
          <a:xfrm>
            <a:off x="6477000" y="4791075"/>
            <a:ext cx="2667000" cy="2066925"/>
          </a:xfrm>
          <a:prstGeom prst="rect">
            <a:avLst/>
          </a:prstGeom>
          <a:noFill/>
        </p:spPr>
      </p:pic>
      <p:pic>
        <p:nvPicPr>
          <p:cNvPr id="13" name="Picture 25" descr="Leafhoppers">
            <a:hlinkClick r:id="rId4"/>
          </p:cNvPr>
          <p:cNvPicPr>
            <a:picLocks noChangeAspect="1" noChangeArrowheads="1"/>
          </p:cNvPicPr>
          <p:nvPr/>
        </p:nvPicPr>
        <p:blipFill>
          <a:blip r:embed="rId8" cstate="print"/>
          <a:srcRect r="13792" b="19716"/>
          <a:stretch>
            <a:fillRect/>
          </a:stretch>
        </p:blipFill>
        <p:spPr bwMode="auto">
          <a:xfrm>
            <a:off x="228600" y="3155156"/>
            <a:ext cx="4114800" cy="2716213"/>
          </a:xfrm>
          <a:prstGeom prst="rect">
            <a:avLst/>
          </a:prstGeom>
          <a:noFill/>
        </p:spPr>
      </p:pic>
      <p:pic>
        <p:nvPicPr>
          <p:cNvPr id="11" name="Picture 21" descr="Membracidae -- Buffalo Treehopper - side view">
            <a:hlinkClick r:id="rId9"/>
          </p:cNvPr>
          <p:cNvPicPr>
            <a:picLocks noChangeAspect="1" noChangeArrowheads="1"/>
          </p:cNvPicPr>
          <p:nvPr/>
        </p:nvPicPr>
        <p:blipFill>
          <a:blip r:embed="rId10" cstate="print"/>
          <a:srcRect/>
          <a:stretch>
            <a:fillRect/>
          </a:stretch>
        </p:blipFill>
        <p:spPr bwMode="auto">
          <a:xfrm>
            <a:off x="228600" y="5434765"/>
            <a:ext cx="1570220" cy="1315285"/>
          </a:xfrm>
          <a:prstGeom prst="rect">
            <a:avLst/>
          </a:prstGeom>
          <a:noFill/>
        </p:spPr>
      </p:pic>
      <p:pic>
        <p:nvPicPr>
          <p:cNvPr id="10" name="Picture 5" descr="walh"/>
          <p:cNvPicPr>
            <a:picLocks noChangeAspect="1" noChangeArrowheads="1"/>
          </p:cNvPicPr>
          <p:nvPr/>
        </p:nvPicPr>
        <p:blipFill>
          <a:blip r:embed="rId11" cstate="print"/>
          <a:srcRect/>
          <a:stretch>
            <a:fillRect/>
          </a:stretch>
        </p:blipFill>
        <p:spPr bwMode="auto">
          <a:xfrm>
            <a:off x="198620" y="1750830"/>
            <a:ext cx="3200400" cy="2130425"/>
          </a:xfrm>
          <a:prstGeom prst="rect">
            <a:avLst/>
          </a:prstGeom>
          <a:noFill/>
        </p:spPr>
      </p:pic>
      <p:pic>
        <p:nvPicPr>
          <p:cNvPr id="12" name="Picture 23" descr="Membracidae -- Buffalo Treehopper -front view">
            <a:hlinkClick r:id="rId12"/>
          </p:cNvPr>
          <p:cNvPicPr>
            <a:picLocks noChangeAspect="1" noChangeArrowheads="1"/>
          </p:cNvPicPr>
          <p:nvPr/>
        </p:nvPicPr>
        <p:blipFill>
          <a:blip r:embed="rId13" cstate="print"/>
          <a:srcRect/>
          <a:stretch>
            <a:fillRect/>
          </a:stretch>
        </p:blipFill>
        <p:spPr bwMode="auto">
          <a:xfrm>
            <a:off x="3987385" y="4603750"/>
            <a:ext cx="2438400" cy="2254250"/>
          </a:xfrm>
          <a:prstGeom prst="rect">
            <a:avLst/>
          </a:prstGeom>
          <a:noFill/>
        </p:spPr>
      </p:pic>
      <p:pic>
        <p:nvPicPr>
          <p:cNvPr id="9" name="Picture 26" descr="Graphocephala coccinea 1">
            <a:hlinkClick r:id="rId4"/>
          </p:cNvPr>
          <p:cNvPicPr>
            <a:picLocks noChangeAspect="1" noChangeArrowheads="1"/>
          </p:cNvPicPr>
          <p:nvPr/>
        </p:nvPicPr>
        <p:blipFill>
          <a:blip r:embed="rId14" cstate="print"/>
          <a:srcRect l="9616" t="12038" r="5769"/>
          <a:stretch>
            <a:fillRect/>
          </a:stretch>
        </p:blipFill>
        <p:spPr bwMode="auto">
          <a:xfrm>
            <a:off x="3867150" y="1750830"/>
            <a:ext cx="3352800" cy="2227263"/>
          </a:xfrm>
          <a:prstGeom prst="rect">
            <a:avLst/>
          </a:prstGeom>
          <a:solidFill>
            <a:srgbClr val="FFFF00"/>
          </a:solidFill>
        </p:spPr>
      </p:pic>
      <p:sp>
        <p:nvSpPr>
          <p:cNvPr id="14" name="Slide Number Placeholder 13"/>
          <p:cNvSpPr>
            <a:spLocks noGrp="1"/>
          </p:cNvSpPr>
          <p:nvPr>
            <p:ph type="sldNum" sz="quarter" idx="12"/>
          </p:nvPr>
        </p:nvSpPr>
        <p:spPr/>
        <p:txBody>
          <a:bodyPr/>
          <a:lstStyle/>
          <a:p>
            <a:fld id="{DD407A6C-0FCC-40BD-976D-3BE7A11C4DA2}" type="slidenum">
              <a:rPr lang="en-US" smtClean="0"/>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a:xfrm>
            <a:off x="209861" y="509666"/>
            <a:ext cx="8934139" cy="1219200"/>
          </a:xfrm>
        </p:spPr>
        <p:txBody>
          <a:bodyPr/>
          <a:lstStyle/>
          <a:p>
            <a:r>
              <a:rPr lang="en-US" sz="4000" dirty="0"/>
              <a:t>Order: </a:t>
            </a:r>
            <a:r>
              <a:rPr lang="en-US" sz="4000" dirty="0" smtClean="0"/>
              <a:t>HYMENOPTERA - </a:t>
            </a:r>
            <a:r>
              <a:rPr lang="en-US" sz="4000" dirty="0"/>
              <a:t/>
            </a:r>
            <a:br>
              <a:rPr lang="en-US" sz="4000" dirty="0"/>
            </a:br>
            <a:r>
              <a:rPr lang="en-US" sz="4000" dirty="0" smtClean="0"/>
              <a:t>					</a:t>
            </a:r>
            <a:r>
              <a:rPr lang="en-US" sz="2800" u="sng" dirty="0" smtClean="0"/>
              <a:t>WASPS</a:t>
            </a:r>
            <a:r>
              <a:rPr lang="en-US" sz="2800" u="sng" dirty="0"/>
              <a:t>, BEES, ANTS</a:t>
            </a:r>
          </a:p>
        </p:txBody>
      </p:sp>
      <p:sp>
        <p:nvSpPr>
          <p:cNvPr id="98307" name="Rectangle 3"/>
          <p:cNvSpPr>
            <a:spLocks noGrp="1" noRot="1" noChangeArrowheads="1"/>
          </p:cNvSpPr>
          <p:nvPr>
            <p:ph type="body" idx="1"/>
          </p:nvPr>
        </p:nvSpPr>
        <p:spPr>
          <a:xfrm>
            <a:off x="209861" y="1288895"/>
            <a:ext cx="5337175" cy="3273425"/>
          </a:xfrm>
        </p:spPr>
        <p:txBody>
          <a:bodyPr/>
          <a:lstStyle/>
          <a:p>
            <a:pPr>
              <a:buClr>
                <a:srgbClr val="FFC000"/>
              </a:buClr>
            </a:pPr>
            <a:r>
              <a:rPr lang="en-US" sz="2800" dirty="0"/>
              <a:t>Many beneficial species</a:t>
            </a:r>
          </a:p>
          <a:p>
            <a:pPr>
              <a:buClr>
                <a:srgbClr val="FFC000"/>
              </a:buClr>
            </a:pPr>
            <a:r>
              <a:rPr lang="en-US" sz="2800" dirty="0"/>
              <a:t>Chewing to modified sucking 	mouthparts</a:t>
            </a:r>
          </a:p>
          <a:p>
            <a:pPr>
              <a:buClr>
                <a:srgbClr val="FFC000"/>
              </a:buClr>
            </a:pPr>
            <a:r>
              <a:rPr lang="en-US" sz="2800" dirty="0"/>
              <a:t>Complete metamorphosis</a:t>
            </a:r>
          </a:p>
          <a:p>
            <a:pPr>
              <a:buClr>
                <a:srgbClr val="FFC000"/>
              </a:buClr>
            </a:pPr>
            <a:r>
              <a:rPr lang="en-US" sz="2800" dirty="0"/>
              <a:t>Wings - 4, membranous</a:t>
            </a:r>
          </a:p>
          <a:p>
            <a:pPr>
              <a:buClr>
                <a:srgbClr val="FFC000"/>
              </a:buClr>
            </a:pPr>
            <a:r>
              <a:rPr lang="en-US" sz="2800" dirty="0"/>
              <a:t>Antennae - 10+ </a:t>
            </a:r>
            <a:r>
              <a:rPr lang="en-US" sz="2800" dirty="0" smtClean="0"/>
              <a:t>segments</a:t>
            </a:r>
          </a:p>
          <a:p>
            <a:pPr>
              <a:buClr>
                <a:srgbClr val="FFC000"/>
              </a:buClr>
            </a:pPr>
            <a:r>
              <a:rPr lang="en-US" sz="2800" dirty="0" smtClean="0"/>
              <a:t>Highest order of insects</a:t>
            </a:r>
            <a:endParaRPr lang="en-US" sz="2800" dirty="0"/>
          </a:p>
        </p:txBody>
      </p:sp>
      <p:pic>
        <p:nvPicPr>
          <p:cNvPr id="169989" name="Picture 5" descr="http://wakeup-world.com/wp-content/uploads/2012/01/honey-bees.jpg"/>
          <p:cNvPicPr>
            <a:picLocks noChangeAspect="1" noChangeArrowheads="1"/>
          </p:cNvPicPr>
          <p:nvPr/>
        </p:nvPicPr>
        <p:blipFill>
          <a:blip r:embed="rId3" cstate="print"/>
          <a:srcRect/>
          <a:stretch>
            <a:fillRect/>
          </a:stretch>
        </p:blipFill>
        <p:spPr bwMode="auto">
          <a:xfrm>
            <a:off x="5547036" y="1883452"/>
            <a:ext cx="3315430" cy="2678868"/>
          </a:xfrm>
          <a:prstGeom prst="rect">
            <a:avLst/>
          </a:prstGeom>
          <a:ln>
            <a:noFill/>
          </a:ln>
          <a:effectLst>
            <a:outerShdw blurRad="292100" dist="139700" dir="2700000" algn="tl" rotWithShape="0">
              <a:srgbClr val="333333">
                <a:alpha val="65000"/>
              </a:srgbClr>
            </a:outerShdw>
          </a:effectLst>
        </p:spPr>
      </p:pic>
      <p:pic>
        <p:nvPicPr>
          <p:cNvPr id="169991" name="Picture 7" descr="http://www.sustainabilityninja.com/wp-content/uploads/2011/01/EPA-honey-bees.jpg"/>
          <p:cNvPicPr>
            <a:picLocks noChangeAspect="1" noChangeArrowheads="1"/>
          </p:cNvPicPr>
          <p:nvPr/>
        </p:nvPicPr>
        <p:blipFill>
          <a:blip r:embed="rId4" cstate="print"/>
          <a:srcRect/>
          <a:stretch>
            <a:fillRect/>
          </a:stretch>
        </p:blipFill>
        <p:spPr bwMode="auto">
          <a:xfrm>
            <a:off x="4992721" y="4352458"/>
            <a:ext cx="2617846" cy="1739638"/>
          </a:xfrm>
          <a:prstGeom prst="rect">
            <a:avLst/>
          </a:prstGeom>
          <a:ln>
            <a:noFill/>
          </a:ln>
          <a:effectLst>
            <a:outerShdw blurRad="292100" dist="139700" dir="2700000" algn="tl" rotWithShape="0">
              <a:srgbClr val="333333">
                <a:alpha val="65000"/>
              </a:srgbClr>
            </a:outerShdw>
          </a:effectLst>
        </p:spPr>
      </p:pic>
      <p:pic>
        <p:nvPicPr>
          <p:cNvPr id="169993" name="Picture 9" descr="https://www.getridofbees.com/sitebuildercontent/sitebuilderpictures/webassets/honey_bee_from_egg_to_adult_full.jpg"/>
          <p:cNvPicPr>
            <a:picLocks noChangeAspect="1" noChangeArrowheads="1"/>
          </p:cNvPicPr>
          <p:nvPr/>
        </p:nvPicPr>
        <p:blipFill>
          <a:blip r:embed="rId5" cstate="print"/>
          <a:srcRect/>
          <a:stretch>
            <a:fillRect/>
          </a:stretch>
        </p:blipFill>
        <p:spPr bwMode="auto">
          <a:xfrm>
            <a:off x="539645" y="4691141"/>
            <a:ext cx="4319509" cy="2166859"/>
          </a:xfrm>
          <a:prstGeom prst="rect">
            <a:avLst/>
          </a:prstGeom>
          <a:noFill/>
        </p:spPr>
      </p:pic>
      <p:sp>
        <p:nvSpPr>
          <p:cNvPr id="7" name="Slide Number Placeholder 6"/>
          <p:cNvSpPr>
            <a:spLocks noGrp="1"/>
          </p:cNvSpPr>
          <p:nvPr>
            <p:ph type="sldNum" sz="quarter" idx="12"/>
          </p:nvPr>
        </p:nvSpPr>
        <p:spPr/>
        <p:txBody>
          <a:bodyPr/>
          <a:lstStyle/>
          <a:p>
            <a:fld id="{DD407A6C-0FCC-40BD-976D-3BE7A11C4DA2}" type="slidenum">
              <a:rPr lang="en-US" smtClean="0"/>
              <a:pPr/>
              <a:t>61</a:t>
            </a:fld>
            <a:endParaRPr 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1" descr="cain209"/>
          <p:cNvPicPr>
            <a:picLocks noChangeAspect="1" noChangeArrowheads="1"/>
          </p:cNvPicPr>
          <p:nvPr/>
        </p:nvPicPr>
        <p:blipFill>
          <a:blip r:embed="rId2" cstate="print"/>
          <a:srcRect/>
          <a:stretch>
            <a:fillRect/>
          </a:stretch>
        </p:blipFill>
        <p:spPr bwMode="auto">
          <a:xfrm>
            <a:off x="3158361" y="1600993"/>
            <a:ext cx="2609346" cy="2227263"/>
          </a:xfrm>
          <a:prstGeom prst="rect">
            <a:avLst/>
          </a:prstGeom>
          <a:noFill/>
        </p:spPr>
      </p:pic>
      <p:pic>
        <p:nvPicPr>
          <p:cNvPr id="4" name="Picture 7" descr="Carpenter_Ants"/>
          <p:cNvPicPr>
            <a:picLocks noChangeAspect="1" noChangeArrowheads="1"/>
          </p:cNvPicPr>
          <p:nvPr/>
        </p:nvPicPr>
        <p:blipFill>
          <a:blip r:embed="rId3" cstate="print"/>
          <a:srcRect/>
          <a:stretch>
            <a:fillRect/>
          </a:stretch>
        </p:blipFill>
        <p:spPr bwMode="auto">
          <a:xfrm>
            <a:off x="533400" y="2714625"/>
            <a:ext cx="2514600" cy="1885950"/>
          </a:xfrm>
          <a:prstGeom prst="rect">
            <a:avLst/>
          </a:prstGeom>
          <a:noFill/>
        </p:spPr>
      </p:pic>
      <p:pic>
        <p:nvPicPr>
          <p:cNvPr id="5" name="Picture 8" descr="carpenter_ant"/>
          <p:cNvPicPr>
            <a:picLocks noChangeAspect="1" noChangeArrowheads="1"/>
          </p:cNvPicPr>
          <p:nvPr/>
        </p:nvPicPr>
        <p:blipFill>
          <a:blip r:embed="rId4" cstate="print"/>
          <a:srcRect t="10001"/>
          <a:stretch>
            <a:fillRect/>
          </a:stretch>
        </p:blipFill>
        <p:spPr bwMode="auto">
          <a:xfrm>
            <a:off x="0" y="273050"/>
            <a:ext cx="3048000" cy="2057400"/>
          </a:xfrm>
          <a:prstGeom prst="rect">
            <a:avLst/>
          </a:prstGeom>
          <a:noFill/>
        </p:spPr>
      </p:pic>
      <p:pic>
        <p:nvPicPr>
          <p:cNvPr id="6" name="Picture 10" descr="Pharaoh_ants_sugar"/>
          <p:cNvPicPr>
            <a:picLocks noChangeAspect="1" noChangeArrowheads="1"/>
          </p:cNvPicPr>
          <p:nvPr/>
        </p:nvPicPr>
        <p:blipFill>
          <a:blip r:embed="rId5" cstate="print"/>
          <a:srcRect/>
          <a:stretch>
            <a:fillRect/>
          </a:stretch>
        </p:blipFill>
        <p:spPr bwMode="auto">
          <a:xfrm>
            <a:off x="0" y="4514850"/>
            <a:ext cx="3124200" cy="2343150"/>
          </a:xfrm>
          <a:prstGeom prst="rect">
            <a:avLst/>
          </a:prstGeom>
          <a:noFill/>
        </p:spPr>
      </p:pic>
      <p:pic>
        <p:nvPicPr>
          <p:cNvPr id="7" name="Picture 13" descr="Carpenter ant major worker.  Photographer M. Merchant"/>
          <p:cNvPicPr>
            <a:picLocks noChangeAspect="1" noChangeArrowheads="1"/>
          </p:cNvPicPr>
          <p:nvPr/>
        </p:nvPicPr>
        <p:blipFill>
          <a:blip r:embed="rId6" cstate="print"/>
          <a:srcRect t="21852" b="21313"/>
          <a:stretch>
            <a:fillRect/>
          </a:stretch>
        </p:blipFill>
        <p:spPr bwMode="auto">
          <a:xfrm>
            <a:off x="0" y="1962943"/>
            <a:ext cx="2362200" cy="1039813"/>
          </a:xfrm>
          <a:prstGeom prst="rect">
            <a:avLst/>
          </a:prstGeom>
          <a:noFill/>
        </p:spPr>
      </p:pic>
      <p:sp>
        <p:nvSpPr>
          <p:cNvPr id="8" name="Text Box 40"/>
          <p:cNvSpPr txBox="1">
            <a:spLocks noChangeArrowheads="1"/>
          </p:cNvSpPr>
          <p:nvPr/>
        </p:nvSpPr>
        <p:spPr bwMode="auto">
          <a:xfrm>
            <a:off x="0" y="4648200"/>
            <a:ext cx="1143000" cy="366713"/>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smtClean="0">
                <a:solidFill>
                  <a:srgbClr val="FFFF00"/>
                </a:solidFill>
              </a:rPr>
              <a:t>  </a:t>
            </a:r>
            <a:r>
              <a:rPr lang="en-US" b="1" dirty="0" err="1" smtClean="0">
                <a:solidFill>
                  <a:srgbClr val="FFFF00"/>
                </a:solidFill>
              </a:rPr>
              <a:t>Pharoah</a:t>
            </a:r>
            <a:endParaRPr lang="en-US" b="1" dirty="0">
              <a:solidFill>
                <a:srgbClr val="FFFF00"/>
              </a:solidFill>
            </a:endParaRPr>
          </a:p>
        </p:txBody>
      </p:sp>
      <p:pic>
        <p:nvPicPr>
          <p:cNvPr id="9" name="Picture 25" descr="antslice_r4_c1"/>
          <p:cNvPicPr>
            <a:picLocks noChangeAspect="1" noChangeArrowheads="1"/>
          </p:cNvPicPr>
          <p:nvPr/>
        </p:nvPicPr>
        <p:blipFill>
          <a:blip r:embed="rId7" cstate="print"/>
          <a:srcRect l="33567"/>
          <a:stretch>
            <a:fillRect/>
          </a:stretch>
        </p:blipFill>
        <p:spPr bwMode="auto">
          <a:xfrm>
            <a:off x="4217992" y="3341687"/>
            <a:ext cx="1790744" cy="973137"/>
          </a:xfrm>
          <a:prstGeom prst="rect">
            <a:avLst/>
          </a:prstGeom>
          <a:noFill/>
        </p:spPr>
      </p:pic>
      <p:pic>
        <p:nvPicPr>
          <p:cNvPr id="10" name="Picture 27" descr="antslice_r5_c1"/>
          <p:cNvPicPr>
            <a:picLocks noChangeAspect="1" noChangeArrowheads="1"/>
          </p:cNvPicPr>
          <p:nvPr/>
        </p:nvPicPr>
        <p:blipFill>
          <a:blip r:embed="rId8" cstate="print"/>
          <a:srcRect/>
          <a:stretch>
            <a:fillRect/>
          </a:stretch>
        </p:blipFill>
        <p:spPr bwMode="auto">
          <a:xfrm>
            <a:off x="3158361" y="534405"/>
            <a:ext cx="3293370" cy="1174474"/>
          </a:xfrm>
          <a:prstGeom prst="rect">
            <a:avLst/>
          </a:prstGeom>
          <a:noFill/>
        </p:spPr>
      </p:pic>
      <p:sp>
        <p:nvSpPr>
          <p:cNvPr id="13" name="Text Box 38"/>
          <p:cNvSpPr txBox="1">
            <a:spLocks noChangeArrowheads="1"/>
          </p:cNvSpPr>
          <p:nvPr/>
        </p:nvSpPr>
        <p:spPr bwMode="auto">
          <a:xfrm>
            <a:off x="5113364" y="2391459"/>
            <a:ext cx="722026" cy="646331"/>
          </a:xfrm>
          <a:prstGeom prst="rect">
            <a:avLst/>
          </a:prstGeom>
          <a:noFill/>
          <a:ln w="9525">
            <a:noFill/>
            <a:miter lim="800000"/>
            <a:headEnd/>
            <a:tailEnd/>
          </a:ln>
          <a:effectLst/>
        </p:spPr>
        <p:txBody>
          <a:bodyPr wrap="square">
            <a:spAutoFit/>
          </a:bodyPr>
          <a:lstStyle/>
          <a:p>
            <a:pPr algn="ctr">
              <a:spcBef>
                <a:spcPct val="50000"/>
              </a:spcBef>
            </a:pPr>
            <a:r>
              <a:rPr lang="en-US" b="1" dirty="0">
                <a:solidFill>
                  <a:srgbClr val="000000"/>
                </a:solidFill>
              </a:rPr>
              <a:t>Crazy Ant</a:t>
            </a:r>
          </a:p>
        </p:txBody>
      </p:sp>
      <p:sp>
        <p:nvSpPr>
          <p:cNvPr id="14" name="Text Box 39"/>
          <p:cNvSpPr txBox="1">
            <a:spLocks noChangeArrowheads="1"/>
          </p:cNvSpPr>
          <p:nvPr/>
        </p:nvSpPr>
        <p:spPr bwMode="auto">
          <a:xfrm>
            <a:off x="3158361" y="785549"/>
            <a:ext cx="730769" cy="923330"/>
          </a:xfrm>
          <a:prstGeom prst="rect">
            <a:avLst/>
          </a:prstGeom>
          <a:noFill/>
          <a:ln w="9525">
            <a:noFill/>
            <a:miter lim="800000"/>
            <a:headEnd/>
            <a:tailEnd/>
          </a:ln>
          <a:effectLst/>
        </p:spPr>
        <p:txBody>
          <a:bodyPr wrap="square">
            <a:spAutoFit/>
          </a:bodyPr>
          <a:lstStyle/>
          <a:p>
            <a:pPr algn="ctr">
              <a:spcBef>
                <a:spcPct val="50000"/>
              </a:spcBef>
            </a:pPr>
            <a:r>
              <a:rPr lang="en-US" b="1" dirty="0"/>
              <a:t>Big Head Ant</a:t>
            </a:r>
          </a:p>
        </p:txBody>
      </p:sp>
      <p:pic>
        <p:nvPicPr>
          <p:cNvPr id="15" name="Picture 19" descr="Little black ants">
            <a:hlinkClick r:id="rId9"/>
          </p:cNvPr>
          <p:cNvPicPr>
            <a:picLocks noChangeAspect="1" noChangeArrowheads="1"/>
          </p:cNvPicPr>
          <p:nvPr/>
        </p:nvPicPr>
        <p:blipFill>
          <a:blip r:embed="rId10" cstate="print"/>
          <a:srcRect/>
          <a:stretch>
            <a:fillRect/>
          </a:stretch>
        </p:blipFill>
        <p:spPr bwMode="auto">
          <a:xfrm>
            <a:off x="6583687" y="534405"/>
            <a:ext cx="2459349" cy="1796045"/>
          </a:xfrm>
          <a:prstGeom prst="rect">
            <a:avLst/>
          </a:prstGeom>
          <a:noFill/>
        </p:spPr>
      </p:pic>
      <p:pic>
        <p:nvPicPr>
          <p:cNvPr id="16" name="Picture 21" descr="Little black ants">
            <a:hlinkClick r:id="rId11"/>
          </p:cNvPr>
          <p:cNvPicPr>
            <a:picLocks noChangeAspect="1" noChangeArrowheads="1"/>
          </p:cNvPicPr>
          <p:nvPr/>
        </p:nvPicPr>
        <p:blipFill>
          <a:blip r:embed="rId12" cstate="print"/>
          <a:srcRect/>
          <a:stretch>
            <a:fillRect/>
          </a:stretch>
        </p:blipFill>
        <p:spPr bwMode="auto">
          <a:xfrm>
            <a:off x="6583687" y="2330450"/>
            <a:ext cx="2459349" cy="901484"/>
          </a:xfrm>
          <a:prstGeom prst="rect">
            <a:avLst/>
          </a:prstGeom>
          <a:noFill/>
        </p:spPr>
      </p:pic>
      <p:pic>
        <p:nvPicPr>
          <p:cNvPr id="17" name="Picture 23" descr="antslice_r3_c1"/>
          <p:cNvPicPr>
            <a:picLocks noChangeAspect="1" noChangeArrowheads="1"/>
          </p:cNvPicPr>
          <p:nvPr/>
        </p:nvPicPr>
        <p:blipFill>
          <a:blip r:embed="rId13" cstate="print"/>
          <a:srcRect/>
          <a:stretch>
            <a:fillRect/>
          </a:stretch>
        </p:blipFill>
        <p:spPr bwMode="auto">
          <a:xfrm>
            <a:off x="6430299" y="5046820"/>
            <a:ext cx="2459350" cy="869635"/>
          </a:xfrm>
          <a:prstGeom prst="rect">
            <a:avLst/>
          </a:prstGeom>
          <a:noFill/>
        </p:spPr>
      </p:pic>
      <p:pic>
        <p:nvPicPr>
          <p:cNvPr id="18" name="Picture 29" descr="Linepithema humile  - Argentine Ant"/>
          <p:cNvPicPr>
            <a:picLocks noChangeAspect="1" noChangeArrowheads="1"/>
          </p:cNvPicPr>
          <p:nvPr/>
        </p:nvPicPr>
        <p:blipFill>
          <a:blip r:embed="rId14" cstate="print"/>
          <a:srcRect/>
          <a:stretch>
            <a:fillRect/>
          </a:stretch>
        </p:blipFill>
        <p:spPr bwMode="auto">
          <a:xfrm>
            <a:off x="6092921" y="3430223"/>
            <a:ext cx="2950115" cy="1584690"/>
          </a:xfrm>
          <a:prstGeom prst="rect">
            <a:avLst/>
          </a:prstGeom>
          <a:noFill/>
        </p:spPr>
      </p:pic>
      <p:sp>
        <p:nvSpPr>
          <p:cNvPr id="19" name="Text Box 36"/>
          <p:cNvSpPr txBox="1">
            <a:spLocks noChangeArrowheads="1"/>
          </p:cNvSpPr>
          <p:nvPr/>
        </p:nvSpPr>
        <p:spPr bwMode="auto">
          <a:xfrm>
            <a:off x="6398926" y="5158472"/>
            <a:ext cx="1261048" cy="646331"/>
          </a:xfrm>
          <a:prstGeom prst="rect">
            <a:avLst/>
          </a:prstGeom>
          <a:noFill/>
          <a:ln w="9525">
            <a:noFill/>
            <a:miter lim="800000"/>
            <a:headEnd/>
            <a:tailEnd/>
          </a:ln>
          <a:effectLst/>
        </p:spPr>
        <p:txBody>
          <a:bodyPr wrap="square">
            <a:spAutoFit/>
          </a:bodyPr>
          <a:lstStyle/>
          <a:p>
            <a:pPr algn="ctr">
              <a:spcBef>
                <a:spcPct val="50000"/>
              </a:spcBef>
            </a:pPr>
            <a:r>
              <a:rPr lang="en-US" b="1" dirty="0"/>
              <a:t>Argentine Ant</a:t>
            </a:r>
          </a:p>
        </p:txBody>
      </p:sp>
      <p:sp>
        <p:nvSpPr>
          <p:cNvPr id="20" name="Text Box 37"/>
          <p:cNvSpPr txBox="1">
            <a:spLocks noChangeArrowheads="1"/>
          </p:cNvSpPr>
          <p:nvPr/>
        </p:nvSpPr>
        <p:spPr bwMode="auto">
          <a:xfrm>
            <a:off x="6583687" y="2391459"/>
            <a:ext cx="1169053" cy="646331"/>
          </a:xfrm>
          <a:prstGeom prst="rect">
            <a:avLst/>
          </a:prstGeom>
          <a:noFill/>
          <a:ln w="9525">
            <a:noFill/>
            <a:miter lim="800000"/>
            <a:headEnd/>
            <a:tailEnd/>
          </a:ln>
          <a:effectLst/>
        </p:spPr>
        <p:txBody>
          <a:bodyPr wrap="square">
            <a:spAutoFit/>
          </a:bodyPr>
          <a:lstStyle/>
          <a:p>
            <a:pPr algn="ctr"/>
            <a:r>
              <a:rPr lang="en-US" b="1" dirty="0"/>
              <a:t>Little Black Ant</a:t>
            </a:r>
          </a:p>
        </p:txBody>
      </p:sp>
      <p:pic>
        <p:nvPicPr>
          <p:cNvPr id="191490" name="Picture 2" descr="http://www.piedpiperpestcontrol.com/images/bugs/carpenter_ant_1.jpg"/>
          <p:cNvPicPr>
            <a:picLocks noChangeAspect="1" noChangeArrowheads="1"/>
          </p:cNvPicPr>
          <p:nvPr/>
        </p:nvPicPr>
        <p:blipFill>
          <a:blip r:embed="rId15" cstate="print"/>
          <a:srcRect/>
          <a:stretch>
            <a:fillRect/>
          </a:stretch>
        </p:blipFill>
        <p:spPr bwMode="auto">
          <a:xfrm>
            <a:off x="3158361" y="4648200"/>
            <a:ext cx="3092608" cy="2115344"/>
          </a:xfrm>
          <a:prstGeom prst="rect">
            <a:avLst/>
          </a:prstGeom>
          <a:noFill/>
        </p:spPr>
      </p:pic>
      <p:sp>
        <p:nvSpPr>
          <p:cNvPr id="21" name="TextBox 20"/>
          <p:cNvSpPr txBox="1"/>
          <p:nvPr/>
        </p:nvSpPr>
        <p:spPr>
          <a:xfrm>
            <a:off x="3158361" y="6400800"/>
            <a:ext cx="1955003" cy="369332"/>
          </a:xfrm>
          <a:prstGeom prst="rect">
            <a:avLst/>
          </a:prstGeom>
          <a:noFill/>
        </p:spPr>
        <p:txBody>
          <a:bodyPr wrap="square" rtlCol="0">
            <a:spAutoFit/>
          </a:bodyPr>
          <a:lstStyle/>
          <a:p>
            <a:r>
              <a:rPr lang="en-US" b="1" dirty="0" smtClean="0"/>
              <a:t>Carpenter ant</a:t>
            </a:r>
            <a:endParaRPr lang="en-US" b="1" dirty="0"/>
          </a:p>
        </p:txBody>
      </p:sp>
      <p:sp>
        <p:nvSpPr>
          <p:cNvPr id="22" name="Slide Number Placeholder 21"/>
          <p:cNvSpPr>
            <a:spLocks noGrp="1"/>
          </p:cNvSpPr>
          <p:nvPr>
            <p:ph type="sldNum" sz="quarter" idx="12"/>
          </p:nvPr>
        </p:nvSpPr>
        <p:spPr/>
        <p:txBody>
          <a:bodyPr/>
          <a:lstStyle/>
          <a:p>
            <a:fld id="{DD407A6C-0FCC-40BD-976D-3BE7A11C4DA2}" type="slidenum">
              <a:rPr lang="en-US" smtClean="0"/>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672022"/>
            <a:ext cx="5352723" cy="4454142"/>
          </a:xfrm>
        </p:spPr>
        <p:txBody>
          <a:bodyPr/>
          <a:lstStyle/>
          <a:p>
            <a:r>
              <a:rPr lang="en-US" sz="2200" dirty="0" smtClean="0"/>
              <a:t>1/8 of an inch long</a:t>
            </a:r>
          </a:p>
          <a:p>
            <a:r>
              <a:rPr lang="en-US" sz="2200" dirty="0" smtClean="0"/>
              <a:t>Covered with reddish-brown hairs </a:t>
            </a:r>
          </a:p>
          <a:p>
            <a:r>
              <a:rPr lang="en-US" sz="2200" dirty="0" smtClean="0"/>
              <a:t>Multiple queens in each colony</a:t>
            </a:r>
          </a:p>
          <a:p>
            <a:r>
              <a:rPr lang="en-US" sz="2200" dirty="0" smtClean="0"/>
              <a:t>Erratic behavior (do not follow a pheromone trail)</a:t>
            </a:r>
          </a:p>
          <a:p>
            <a:r>
              <a:rPr lang="en-US" sz="2200" dirty="0" smtClean="0"/>
              <a:t>Nests are a hazard in electrical equipment</a:t>
            </a:r>
          </a:p>
          <a:p>
            <a:r>
              <a:rPr lang="en-US" sz="2200" dirty="0" smtClean="0"/>
              <a:t>Can produce painful bites, but don’t sting</a:t>
            </a:r>
          </a:p>
          <a:p>
            <a:r>
              <a:rPr lang="en-US" sz="2200" dirty="0" smtClean="0"/>
              <a:t>Populations can exceed 1.5 billion</a:t>
            </a:r>
          </a:p>
          <a:p>
            <a:r>
              <a:rPr lang="en-US" sz="2200" dirty="0" smtClean="0"/>
              <a:t>Attracted to electrical  components</a:t>
            </a:r>
            <a:endParaRPr lang="en-US" sz="2200" dirty="0"/>
          </a:p>
        </p:txBody>
      </p:sp>
      <p:sp>
        <p:nvSpPr>
          <p:cNvPr id="3" name="Title 2"/>
          <p:cNvSpPr>
            <a:spLocks noGrp="1"/>
          </p:cNvSpPr>
          <p:nvPr>
            <p:ph type="title"/>
          </p:nvPr>
        </p:nvSpPr>
        <p:spPr/>
        <p:txBody>
          <a:bodyPr/>
          <a:lstStyle/>
          <a:p>
            <a:r>
              <a:rPr lang="en-US" dirty="0" err="1" smtClean="0"/>
              <a:t>Rasberry</a:t>
            </a:r>
            <a:r>
              <a:rPr lang="en-US" dirty="0" smtClean="0"/>
              <a:t> Crazy Ant – </a:t>
            </a:r>
            <a:br>
              <a:rPr lang="en-US" dirty="0" smtClean="0"/>
            </a:br>
            <a:r>
              <a:rPr lang="en-US" dirty="0" smtClean="0"/>
              <a:t>			The new Ant in ‘Town’</a:t>
            </a:r>
            <a:endParaRPr lang="en-US" dirty="0"/>
          </a:p>
        </p:txBody>
      </p:sp>
      <p:pic>
        <p:nvPicPr>
          <p:cNvPr id="187394" name="Picture 2" descr="http://www.texasinvasives.org/pest_database/pest_images/Nylanderia_pubens.jpg"/>
          <p:cNvPicPr>
            <a:picLocks noChangeAspect="1" noChangeArrowheads="1"/>
          </p:cNvPicPr>
          <p:nvPr/>
        </p:nvPicPr>
        <p:blipFill>
          <a:blip r:embed="rId2" cstate="print"/>
          <a:srcRect/>
          <a:stretch>
            <a:fillRect/>
          </a:stretch>
        </p:blipFill>
        <p:spPr bwMode="auto">
          <a:xfrm>
            <a:off x="5156617" y="1362820"/>
            <a:ext cx="2062486" cy="1979987"/>
          </a:xfrm>
          <a:prstGeom prst="rect">
            <a:avLst/>
          </a:prstGeom>
          <a:ln>
            <a:noFill/>
          </a:ln>
          <a:effectLst>
            <a:outerShdw blurRad="292100" dist="139700" dir="2700000" algn="tl" rotWithShape="0">
              <a:srgbClr val="333333">
                <a:alpha val="65000"/>
              </a:srgbClr>
            </a:outerShdw>
          </a:effectLst>
        </p:spPr>
      </p:pic>
      <p:pic>
        <p:nvPicPr>
          <p:cNvPr id="187396" name="Picture 4" descr="http://www.holderspestsolutions.com/images/blog/crazy-ants-fire-ants.jpg"/>
          <p:cNvPicPr>
            <a:picLocks noChangeAspect="1" noChangeArrowheads="1"/>
          </p:cNvPicPr>
          <p:nvPr/>
        </p:nvPicPr>
        <p:blipFill>
          <a:blip r:embed="rId3" cstate="print"/>
          <a:srcRect/>
          <a:stretch>
            <a:fillRect/>
          </a:stretch>
        </p:blipFill>
        <p:spPr bwMode="auto">
          <a:xfrm>
            <a:off x="6762750" y="2152182"/>
            <a:ext cx="2381250" cy="2381250"/>
          </a:xfrm>
          <a:prstGeom prst="rect">
            <a:avLst/>
          </a:prstGeom>
          <a:noFill/>
        </p:spPr>
      </p:pic>
      <p:sp>
        <p:nvSpPr>
          <p:cNvPr id="7" name="Slide Number Placeholder 6"/>
          <p:cNvSpPr>
            <a:spLocks noGrp="1"/>
          </p:cNvSpPr>
          <p:nvPr>
            <p:ph type="sldNum" sz="quarter" idx="12"/>
          </p:nvPr>
        </p:nvSpPr>
        <p:spPr/>
        <p:txBody>
          <a:bodyPr/>
          <a:lstStyle/>
          <a:p>
            <a:fld id="{DD407A6C-0FCC-40BD-976D-3BE7A11C4DA2}" type="slidenum">
              <a:rPr lang="en-US" smtClean="0"/>
              <a:pPr/>
              <a:t>63</a:t>
            </a:fld>
            <a:endParaRPr lang="en-US"/>
          </a:p>
        </p:txBody>
      </p:sp>
      <p:pic>
        <p:nvPicPr>
          <p:cNvPr id="187398" name="Picture 6" descr="http://www.rasberrycrazyants.com/gallery/rasberry-crazy-ants/large/Rasberry-ants-117_large.jpg"/>
          <p:cNvPicPr>
            <a:picLocks noChangeAspect="1" noChangeArrowheads="1"/>
          </p:cNvPicPr>
          <p:nvPr/>
        </p:nvPicPr>
        <p:blipFill>
          <a:blip r:embed="rId4" cstate="print"/>
          <a:srcRect/>
          <a:stretch>
            <a:fillRect/>
          </a:stretch>
        </p:blipFill>
        <p:spPr bwMode="auto">
          <a:xfrm>
            <a:off x="5546361" y="4215992"/>
            <a:ext cx="2872438" cy="19101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4" name="Picture 4" descr="http://2.bp.blogspot.com/_8xC9bwq6AVU/SlxZ-lJp4qI/AAAAAAAAIbE/bA3V7uSthvQ/s400/cicada+killer+and+cicada.jpg"/>
          <p:cNvPicPr>
            <a:picLocks noChangeAspect="1" noChangeArrowheads="1"/>
          </p:cNvPicPr>
          <p:nvPr/>
        </p:nvPicPr>
        <p:blipFill>
          <a:blip r:embed="rId3" cstate="print"/>
          <a:srcRect/>
          <a:stretch>
            <a:fillRect/>
          </a:stretch>
        </p:blipFill>
        <p:spPr bwMode="auto">
          <a:xfrm>
            <a:off x="2948550" y="2166527"/>
            <a:ext cx="2376514" cy="1586323"/>
          </a:xfrm>
          <a:prstGeom prst="rect">
            <a:avLst/>
          </a:prstGeom>
          <a:noFill/>
        </p:spPr>
      </p:pic>
      <p:graphicFrame>
        <p:nvGraphicFramePr>
          <p:cNvPr id="7" name="Object 1"/>
          <p:cNvGraphicFramePr>
            <a:graphicFrameLocks noChangeAspect="1"/>
          </p:cNvGraphicFramePr>
          <p:nvPr/>
        </p:nvGraphicFramePr>
        <p:xfrm>
          <a:off x="180732" y="232347"/>
          <a:ext cx="1788259" cy="1356610"/>
        </p:xfrm>
        <a:graphic>
          <a:graphicData uri="http://schemas.openxmlformats.org/presentationml/2006/ole">
            <mc:AlternateContent xmlns:mc="http://schemas.openxmlformats.org/markup-compatibility/2006">
              <mc:Choice xmlns:v="urn:schemas-microsoft-com:vml" Requires="v">
                <p:oleObj spid="_x0000_s189443" name="Drawing" r:id="rId4" imgW="2000000" imgH="1343142" progId="Presentations.Drawing.13">
                  <p:embed/>
                </p:oleObj>
              </mc:Choice>
              <mc:Fallback>
                <p:oleObj name="Drawing" r:id="rId4" imgW="2000000" imgH="1343142" progId="Presentations.Drawing.1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732" y="232347"/>
                        <a:ext cx="1788259" cy="135661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23" descr="bug4-332x262"/>
          <p:cNvPicPr>
            <a:picLocks noChangeAspect="1" noChangeArrowheads="1"/>
          </p:cNvPicPr>
          <p:nvPr/>
        </p:nvPicPr>
        <p:blipFill>
          <a:blip r:embed="rId6" cstate="print"/>
          <a:srcRect l="4218" t="25572" r="6627"/>
          <a:stretch>
            <a:fillRect/>
          </a:stretch>
        </p:blipFill>
        <p:spPr bwMode="auto">
          <a:xfrm>
            <a:off x="5680023" y="660269"/>
            <a:ext cx="2819400" cy="1857375"/>
          </a:xfrm>
          <a:prstGeom prst="rect">
            <a:avLst/>
          </a:prstGeom>
          <a:noFill/>
        </p:spPr>
      </p:pic>
      <p:pic>
        <p:nvPicPr>
          <p:cNvPr id="4" name="Picture 5" descr="A picture of a Wasp"/>
          <p:cNvPicPr>
            <a:picLocks noChangeAspect="1" noChangeArrowheads="1"/>
          </p:cNvPicPr>
          <p:nvPr/>
        </p:nvPicPr>
        <p:blipFill>
          <a:blip r:embed="rId7" cstate="print"/>
          <a:srcRect/>
          <a:stretch>
            <a:fillRect/>
          </a:stretch>
        </p:blipFill>
        <p:spPr bwMode="auto">
          <a:xfrm>
            <a:off x="7644984" y="0"/>
            <a:ext cx="1499016" cy="1332459"/>
          </a:xfrm>
          <a:prstGeom prst="rect">
            <a:avLst/>
          </a:prstGeom>
          <a:noFill/>
        </p:spPr>
      </p:pic>
      <p:pic>
        <p:nvPicPr>
          <p:cNvPr id="5" name="Picture 13" descr="img331"/>
          <p:cNvPicPr>
            <a:picLocks noChangeAspect="1" noChangeArrowheads="1"/>
          </p:cNvPicPr>
          <p:nvPr/>
        </p:nvPicPr>
        <p:blipFill>
          <a:blip r:embed="rId8" cstate="print"/>
          <a:srcRect b="7001"/>
          <a:stretch>
            <a:fillRect/>
          </a:stretch>
        </p:blipFill>
        <p:spPr bwMode="auto">
          <a:xfrm>
            <a:off x="1968991" y="369757"/>
            <a:ext cx="3356073" cy="2147887"/>
          </a:xfrm>
          <a:prstGeom prst="rect">
            <a:avLst/>
          </a:prstGeom>
          <a:noFill/>
        </p:spPr>
      </p:pic>
      <p:pic>
        <p:nvPicPr>
          <p:cNvPr id="6" name="Picture 15" descr="img344"/>
          <p:cNvPicPr>
            <a:picLocks noChangeAspect="1" noChangeArrowheads="1"/>
          </p:cNvPicPr>
          <p:nvPr/>
        </p:nvPicPr>
        <p:blipFill>
          <a:blip r:embed="rId9" cstate="print"/>
          <a:srcRect/>
          <a:stretch>
            <a:fillRect/>
          </a:stretch>
        </p:blipFill>
        <p:spPr bwMode="auto">
          <a:xfrm>
            <a:off x="0" y="1799137"/>
            <a:ext cx="2863121" cy="2000896"/>
          </a:xfrm>
          <a:prstGeom prst="rect">
            <a:avLst/>
          </a:prstGeom>
          <a:noFill/>
        </p:spPr>
      </p:pic>
      <p:pic>
        <p:nvPicPr>
          <p:cNvPr id="10" name="Picture 17" descr="img340"/>
          <p:cNvPicPr>
            <a:picLocks noChangeAspect="1" noChangeArrowheads="1"/>
          </p:cNvPicPr>
          <p:nvPr/>
        </p:nvPicPr>
        <p:blipFill>
          <a:blip r:embed="rId10" cstate="print"/>
          <a:srcRect/>
          <a:stretch>
            <a:fillRect/>
          </a:stretch>
        </p:blipFill>
        <p:spPr bwMode="auto">
          <a:xfrm>
            <a:off x="6243800" y="2939610"/>
            <a:ext cx="2802368" cy="1734799"/>
          </a:xfrm>
          <a:prstGeom prst="rect">
            <a:avLst/>
          </a:prstGeom>
          <a:noFill/>
        </p:spPr>
      </p:pic>
      <p:pic>
        <p:nvPicPr>
          <p:cNvPr id="15" name="Picture 27" descr="common paper wasp, Polistes exclamans exclamans (Hymenoptera: Vespidae)">
            <a:hlinkClick r:id="rId11"/>
          </p:cNvPr>
          <p:cNvPicPr>
            <a:picLocks noChangeAspect="1" noChangeArrowheads="1"/>
          </p:cNvPicPr>
          <p:nvPr/>
        </p:nvPicPr>
        <p:blipFill>
          <a:blip r:embed="rId12" cstate="print"/>
          <a:srcRect t="6250" b="12500"/>
          <a:stretch>
            <a:fillRect/>
          </a:stretch>
        </p:blipFill>
        <p:spPr bwMode="auto">
          <a:xfrm rot="16200000">
            <a:off x="3036641" y="3858832"/>
            <a:ext cx="1585068" cy="1932108"/>
          </a:xfrm>
          <a:prstGeom prst="rect">
            <a:avLst/>
          </a:prstGeom>
          <a:noFill/>
        </p:spPr>
      </p:pic>
      <p:pic>
        <p:nvPicPr>
          <p:cNvPr id="16" name="Picture 7" descr="A picture of a Thread-Waisted Wasp (click to enlarge)">
            <a:hlinkClick r:id="rId13"/>
          </p:cNvPr>
          <p:cNvPicPr>
            <a:picLocks noChangeAspect="1" noChangeArrowheads="1"/>
          </p:cNvPicPr>
          <p:nvPr/>
        </p:nvPicPr>
        <p:blipFill>
          <a:blip r:embed="rId14" cstate="print"/>
          <a:srcRect/>
          <a:stretch>
            <a:fillRect/>
          </a:stretch>
        </p:blipFill>
        <p:spPr bwMode="auto">
          <a:xfrm>
            <a:off x="864091" y="5029200"/>
            <a:ext cx="2209800" cy="1828800"/>
          </a:xfrm>
          <a:prstGeom prst="rect">
            <a:avLst/>
          </a:prstGeom>
          <a:noFill/>
        </p:spPr>
      </p:pic>
      <p:pic>
        <p:nvPicPr>
          <p:cNvPr id="9" name="Picture 11" descr="img350"/>
          <p:cNvPicPr>
            <a:picLocks noChangeAspect="1" noChangeArrowheads="1"/>
          </p:cNvPicPr>
          <p:nvPr/>
        </p:nvPicPr>
        <p:blipFill>
          <a:blip r:embed="rId15" cstate="print"/>
          <a:srcRect/>
          <a:stretch>
            <a:fillRect/>
          </a:stretch>
        </p:blipFill>
        <p:spPr bwMode="auto">
          <a:xfrm>
            <a:off x="119921" y="3752850"/>
            <a:ext cx="2743200" cy="1762125"/>
          </a:xfrm>
          <a:prstGeom prst="rect">
            <a:avLst/>
          </a:prstGeom>
          <a:noFill/>
        </p:spPr>
      </p:pic>
      <p:pic>
        <p:nvPicPr>
          <p:cNvPr id="11" name="Picture 19" descr="img339"/>
          <p:cNvPicPr>
            <a:picLocks noChangeAspect="1" noChangeArrowheads="1"/>
          </p:cNvPicPr>
          <p:nvPr/>
        </p:nvPicPr>
        <p:blipFill>
          <a:blip r:embed="rId16" cstate="print"/>
          <a:srcRect/>
          <a:stretch>
            <a:fillRect/>
          </a:stretch>
        </p:blipFill>
        <p:spPr bwMode="auto">
          <a:xfrm flipH="1">
            <a:off x="5169506" y="4436592"/>
            <a:ext cx="2148588" cy="2156765"/>
          </a:xfrm>
          <a:prstGeom prst="rect">
            <a:avLst/>
          </a:prstGeom>
          <a:noFill/>
        </p:spPr>
      </p:pic>
      <p:sp>
        <p:nvSpPr>
          <p:cNvPr id="13" name="Slide Number Placeholder 12"/>
          <p:cNvSpPr>
            <a:spLocks noGrp="1"/>
          </p:cNvSpPr>
          <p:nvPr>
            <p:ph type="sldNum" sz="quarter" idx="12"/>
          </p:nvPr>
        </p:nvSpPr>
        <p:spPr/>
        <p:txBody>
          <a:bodyPr/>
          <a:lstStyle/>
          <a:p>
            <a:fld id="{DD407A6C-0FCC-40BD-976D-3BE7A11C4DA2}" type="slidenum">
              <a:rPr lang="en-US" smtClean="0"/>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4" name="Picture 6" descr="http://www.primetermite.com/images/termite%20victory.jpg"/>
          <p:cNvPicPr>
            <a:picLocks noChangeAspect="1" noChangeArrowheads="1"/>
          </p:cNvPicPr>
          <p:nvPr/>
        </p:nvPicPr>
        <p:blipFill>
          <a:blip r:embed="rId3" cstate="print"/>
          <a:srcRect/>
          <a:stretch>
            <a:fillRect/>
          </a:stretch>
        </p:blipFill>
        <p:spPr bwMode="auto">
          <a:xfrm>
            <a:off x="0" y="228600"/>
            <a:ext cx="933069" cy="1450817"/>
          </a:xfrm>
          <a:prstGeom prst="rect">
            <a:avLst/>
          </a:prstGeom>
          <a:noFill/>
        </p:spPr>
      </p:pic>
      <p:sp>
        <p:nvSpPr>
          <p:cNvPr id="100354" name="Rectangle 2"/>
          <p:cNvSpPr>
            <a:spLocks noGrp="1" noRot="1" noChangeArrowheads="1"/>
          </p:cNvSpPr>
          <p:nvPr>
            <p:ph type="title"/>
          </p:nvPr>
        </p:nvSpPr>
        <p:spPr>
          <a:xfrm>
            <a:off x="1210524" y="228600"/>
            <a:ext cx="7476276" cy="1524000"/>
          </a:xfrm>
        </p:spPr>
        <p:txBody>
          <a:bodyPr/>
          <a:lstStyle/>
          <a:p>
            <a:r>
              <a:rPr lang="en-US" dirty="0"/>
              <a:t>Order: </a:t>
            </a:r>
            <a:r>
              <a:rPr lang="en-US" dirty="0" smtClean="0"/>
              <a:t>ISOPTERA – </a:t>
            </a:r>
            <a:r>
              <a:rPr lang="en-US" u="sng" dirty="0" smtClean="0"/>
              <a:t>Termites</a:t>
            </a:r>
            <a:r>
              <a:rPr lang="en-US" dirty="0"/>
              <a:t/>
            </a:r>
            <a:br>
              <a:rPr lang="en-US" dirty="0"/>
            </a:br>
            <a:endParaRPr lang="en-US" sz="3200" u="sng" dirty="0"/>
          </a:p>
        </p:txBody>
      </p:sp>
      <p:sp>
        <p:nvSpPr>
          <p:cNvPr id="100355" name="Rectangle 3"/>
          <p:cNvSpPr>
            <a:spLocks noGrp="1" noRot="1" noChangeArrowheads="1"/>
          </p:cNvSpPr>
          <p:nvPr>
            <p:ph type="body" idx="1"/>
          </p:nvPr>
        </p:nvSpPr>
        <p:spPr>
          <a:xfrm>
            <a:off x="314793" y="1424066"/>
            <a:ext cx="4676931" cy="3072983"/>
          </a:xfrm>
        </p:spPr>
        <p:txBody>
          <a:bodyPr/>
          <a:lstStyle/>
          <a:p>
            <a:pPr>
              <a:buClr>
                <a:srgbClr val="FFC000"/>
              </a:buClr>
            </a:pPr>
            <a:r>
              <a:rPr lang="en-US" b="0" dirty="0"/>
              <a:t>Comments: Highly social, </a:t>
            </a:r>
            <a:r>
              <a:rPr lang="en-US" b="0" dirty="0" smtClean="0"/>
              <a:t>wood </a:t>
            </a:r>
            <a:r>
              <a:rPr lang="en-US" b="0" dirty="0"/>
              <a:t>feeders</a:t>
            </a:r>
          </a:p>
          <a:p>
            <a:pPr>
              <a:buClr>
                <a:srgbClr val="FFC000"/>
              </a:buClr>
            </a:pPr>
            <a:r>
              <a:rPr lang="en-US" b="0" dirty="0"/>
              <a:t>Chewing Mouthparts </a:t>
            </a:r>
          </a:p>
          <a:p>
            <a:pPr>
              <a:buClr>
                <a:srgbClr val="FFC000"/>
              </a:buClr>
            </a:pPr>
            <a:r>
              <a:rPr lang="en-US" b="0" dirty="0"/>
              <a:t>Gradual Metamorphosis </a:t>
            </a:r>
          </a:p>
          <a:p>
            <a:pPr>
              <a:buClr>
                <a:srgbClr val="FFC000"/>
              </a:buClr>
            </a:pPr>
            <a:r>
              <a:rPr lang="en-US" b="0" dirty="0"/>
              <a:t>Wings - 4 (on </a:t>
            </a:r>
            <a:r>
              <a:rPr lang="en-US" b="0" dirty="0" err="1"/>
              <a:t>reproductives</a:t>
            </a:r>
            <a:r>
              <a:rPr lang="en-US" b="0" dirty="0"/>
              <a:t>), </a:t>
            </a:r>
            <a:r>
              <a:rPr lang="en-US" b="0" dirty="0" smtClean="0"/>
              <a:t>equal </a:t>
            </a:r>
            <a:r>
              <a:rPr lang="en-US" b="0" dirty="0"/>
              <a:t>in size </a:t>
            </a:r>
          </a:p>
          <a:p>
            <a:pPr>
              <a:buClr>
                <a:srgbClr val="FFC000"/>
              </a:buClr>
            </a:pPr>
            <a:r>
              <a:rPr lang="en-US" b="0" dirty="0"/>
              <a:t>Antennae - </a:t>
            </a:r>
            <a:r>
              <a:rPr lang="en-US" b="0" dirty="0" err="1"/>
              <a:t>Moniliform</a:t>
            </a:r>
            <a:r>
              <a:rPr lang="en-US" b="0" dirty="0"/>
              <a:t>, </a:t>
            </a:r>
            <a:r>
              <a:rPr lang="en-US" b="0" dirty="0" err="1" smtClean="0"/>
              <a:t>filiform</a:t>
            </a:r>
            <a:endParaRPr lang="en-US" b="0" dirty="0" smtClean="0"/>
          </a:p>
          <a:p>
            <a:pPr>
              <a:buClr>
                <a:srgbClr val="FFC000"/>
              </a:buClr>
            </a:pPr>
            <a:r>
              <a:rPr lang="en-US" b="0" dirty="0" smtClean="0"/>
              <a:t>Several species in the US</a:t>
            </a:r>
          </a:p>
          <a:p>
            <a:pPr>
              <a:buClr>
                <a:srgbClr val="FFC000"/>
              </a:buClr>
            </a:pPr>
            <a:r>
              <a:rPr lang="en-US" b="0" dirty="0" smtClean="0"/>
              <a:t>Control varies greatly between species</a:t>
            </a:r>
            <a:endParaRPr lang="en-US" b="0" dirty="0"/>
          </a:p>
        </p:txBody>
      </p:sp>
      <p:pic>
        <p:nvPicPr>
          <p:cNvPr id="171012" name="Picture 4" descr="http://laplaca.com/yahoo_site_admin/assets/images/ant_termite_comparison.347220209_std.jpg"/>
          <p:cNvPicPr>
            <a:picLocks noChangeAspect="1" noChangeArrowheads="1"/>
          </p:cNvPicPr>
          <p:nvPr/>
        </p:nvPicPr>
        <p:blipFill>
          <a:blip r:embed="rId4" cstate="print">
            <a:lum contrast="-20000"/>
          </a:blip>
          <a:srcRect/>
          <a:stretch>
            <a:fillRect/>
          </a:stretch>
        </p:blipFill>
        <p:spPr bwMode="auto">
          <a:xfrm>
            <a:off x="5613817" y="3732150"/>
            <a:ext cx="3072983" cy="2412291"/>
          </a:xfrm>
          <a:prstGeom prst="rect">
            <a:avLst/>
          </a:prstGeom>
          <a:noFill/>
        </p:spPr>
      </p:pic>
      <p:pic>
        <p:nvPicPr>
          <p:cNvPr id="171016" name="Picture 8" descr="http://www.feelsecure.com.au/pests/tets/pages/Termite20Casts.jpg"/>
          <p:cNvPicPr>
            <a:picLocks noChangeAspect="1" noChangeArrowheads="1"/>
          </p:cNvPicPr>
          <p:nvPr/>
        </p:nvPicPr>
        <p:blipFill>
          <a:blip r:embed="rId5" cstate="print">
            <a:lum contrast="-20000"/>
          </a:blip>
          <a:srcRect/>
          <a:stretch>
            <a:fillRect/>
          </a:stretch>
        </p:blipFill>
        <p:spPr bwMode="auto">
          <a:xfrm>
            <a:off x="4673183" y="1208659"/>
            <a:ext cx="4305300" cy="2743201"/>
          </a:xfrm>
          <a:prstGeom prst="rect">
            <a:avLst/>
          </a:prstGeom>
          <a:noFill/>
        </p:spPr>
      </p:pic>
      <p:pic>
        <p:nvPicPr>
          <p:cNvPr id="9" name="Picture 2" descr="http://www.termitesurvey.com/images/distribution_576x273.jpg"/>
          <p:cNvPicPr>
            <a:picLocks noChangeAspect="1" noChangeArrowheads="1"/>
          </p:cNvPicPr>
          <p:nvPr/>
        </p:nvPicPr>
        <p:blipFill>
          <a:blip r:embed="rId6" cstate="print"/>
          <a:srcRect/>
          <a:stretch>
            <a:fillRect/>
          </a:stretch>
        </p:blipFill>
        <p:spPr bwMode="auto">
          <a:xfrm>
            <a:off x="2369373" y="5261548"/>
            <a:ext cx="2303810" cy="1527546"/>
          </a:xfrm>
          <a:prstGeom prst="rect">
            <a:avLst/>
          </a:prstGeom>
          <a:solidFill>
            <a:srgbClr val="FFFF00"/>
          </a:solidFill>
        </p:spPr>
      </p:pic>
      <p:sp>
        <p:nvSpPr>
          <p:cNvPr id="8" name="Slide Number Placeholder 7"/>
          <p:cNvSpPr>
            <a:spLocks noGrp="1"/>
          </p:cNvSpPr>
          <p:nvPr>
            <p:ph type="sldNum" sz="quarter" idx="12"/>
          </p:nvPr>
        </p:nvSpPr>
        <p:spPr/>
        <p:txBody>
          <a:bodyPr/>
          <a:lstStyle/>
          <a:p>
            <a:fld id="{DD407A6C-0FCC-40BD-976D-3BE7A11C4DA2}" type="slidenum">
              <a:rPr lang="en-US" smtClean="0"/>
              <a:pPr/>
              <a:t>65</a:t>
            </a:fld>
            <a:endParaRPr lang="en-US"/>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287186" y="118980"/>
            <a:ext cx="4856814" cy="3167082"/>
          </a:xfrm>
          <a:prstGeom prst="rect">
            <a:avLst/>
          </a:prstGeom>
          <a:ln w="25400" cmpd="sng">
            <a:solidFill>
              <a:srgbClr val="5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0714" name="Picture 10" descr="http://www.allpestsolutionsnorthtexas.com/insects/images/eastern-sub-termite.jpg"/>
          <p:cNvPicPr>
            <a:picLocks noChangeAspect="1" noChangeArrowheads="1"/>
          </p:cNvPicPr>
          <p:nvPr/>
        </p:nvPicPr>
        <p:blipFill>
          <a:blip r:embed="rId2" cstate="print"/>
          <a:srcRect l="18204" r="38651"/>
          <a:stretch>
            <a:fillRect/>
          </a:stretch>
        </p:blipFill>
        <p:spPr bwMode="auto">
          <a:xfrm rot="1230664">
            <a:off x="7869685" y="211135"/>
            <a:ext cx="1573968" cy="3086101"/>
          </a:xfrm>
          <a:prstGeom prst="rect">
            <a:avLst/>
          </a:prstGeom>
          <a:noFill/>
        </p:spPr>
      </p:pic>
      <p:sp>
        <p:nvSpPr>
          <p:cNvPr id="3" name="Title 2"/>
          <p:cNvSpPr>
            <a:spLocks noGrp="1"/>
          </p:cNvSpPr>
          <p:nvPr>
            <p:ph type="title"/>
          </p:nvPr>
        </p:nvSpPr>
        <p:spPr>
          <a:xfrm>
            <a:off x="193638" y="425271"/>
            <a:ext cx="2309720" cy="613125"/>
          </a:xfrm>
        </p:spPr>
        <p:txBody>
          <a:bodyPr/>
          <a:lstStyle/>
          <a:p>
            <a:r>
              <a:rPr lang="en-US" dirty="0" smtClean="0"/>
              <a:t>Termite species:</a:t>
            </a:r>
            <a:endParaRPr lang="en-US" dirty="0"/>
          </a:p>
        </p:txBody>
      </p:sp>
      <p:pic>
        <p:nvPicPr>
          <p:cNvPr id="200716" name="Picture 12" descr="http://www.extremepestcontrol.net/image/33833210.jpg"/>
          <p:cNvPicPr>
            <a:picLocks noChangeAspect="1" noChangeArrowheads="1"/>
          </p:cNvPicPr>
          <p:nvPr/>
        </p:nvPicPr>
        <p:blipFill>
          <a:blip r:embed="rId3" cstate="print"/>
          <a:srcRect l="3388" r="8721"/>
          <a:stretch>
            <a:fillRect/>
          </a:stretch>
        </p:blipFill>
        <p:spPr bwMode="auto">
          <a:xfrm>
            <a:off x="1070547" y="3708293"/>
            <a:ext cx="4076804" cy="2991837"/>
          </a:xfrm>
          <a:prstGeom prst="rect">
            <a:avLst/>
          </a:prstGeom>
          <a:noFill/>
          <a:ln w="25400" cmpd="thickThin">
            <a:solidFill>
              <a:schemeClr val="tx1"/>
            </a:solidFill>
          </a:ln>
        </p:spPr>
      </p:pic>
      <p:pic>
        <p:nvPicPr>
          <p:cNvPr id="200712" name="Picture 8" descr="http://entnemdept.ufl.edu/creatures/urban/termites/native_sub10.jpg"/>
          <p:cNvPicPr>
            <a:picLocks noChangeAspect="1" noChangeArrowheads="1"/>
          </p:cNvPicPr>
          <p:nvPr/>
        </p:nvPicPr>
        <p:blipFill>
          <a:blip r:embed="rId4" cstate="print"/>
          <a:srcRect/>
          <a:stretch>
            <a:fillRect/>
          </a:stretch>
        </p:blipFill>
        <p:spPr bwMode="auto">
          <a:xfrm>
            <a:off x="4287186" y="731834"/>
            <a:ext cx="3963513" cy="2554227"/>
          </a:xfrm>
          <a:prstGeom prst="rect">
            <a:avLst/>
          </a:prstGeom>
          <a:noFill/>
        </p:spPr>
      </p:pic>
      <p:pic>
        <p:nvPicPr>
          <p:cNvPr id="200708" name="Picture 4" descr="http://www.arrowexterminators.com/images/PestGuide/SmallImages/eastern_subterranean_termite_soldier.png"/>
          <p:cNvPicPr>
            <a:picLocks noChangeAspect="1" noChangeArrowheads="1"/>
          </p:cNvPicPr>
          <p:nvPr/>
        </p:nvPicPr>
        <p:blipFill>
          <a:blip r:embed="rId5" cstate="print"/>
          <a:srcRect/>
          <a:stretch>
            <a:fillRect/>
          </a:stretch>
        </p:blipFill>
        <p:spPr bwMode="auto">
          <a:xfrm rot="5400000">
            <a:off x="4818201" y="-412036"/>
            <a:ext cx="1069156" cy="2131186"/>
          </a:xfrm>
          <a:prstGeom prst="rect">
            <a:avLst/>
          </a:prstGeom>
          <a:noFill/>
        </p:spPr>
      </p:pic>
      <p:pic>
        <p:nvPicPr>
          <p:cNvPr id="200710" name="Picture 6" descr="http://targetyourpests.com/images/subterranean%20termite.jpg"/>
          <p:cNvPicPr>
            <a:picLocks noChangeAspect="1" noChangeArrowheads="1"/>
          </p:cNvPicPr>
          <p:nvPr/>
        </p:nvPicPr>
        <p:blipFill>
          <a:blip r:embed="rId6" cstate="print"/>
          <a:srcRect t="24423"/>
          <a:stretch>
            <a:fillRect/>
          </a:stretch>
        </p:blipFill>
        <p:spPr bwMode="auto">
          <a:xfrm>
            <a:off x="6418372" y="118979"/>
            <a:ext cx="1832328" cy="835597"/>
          </a:xfrm>
          <a:prstGeom prst="rect">
            <a:avLst/>
          </a:prstGeom>
          <a:noFill/>
        </p:spPr>
      </p:pic>
      <p:pic>
        <p:nvPicPr>
          <p:cNvPr id="200724" name="Picture 20" descr="http://www.termiteweb.com/wp-content/uploads/2009/10/formosan-termites.jpg"/>
          <p:cNvPicPr>
            <a:picLocks noChangeAspect="1" noChangeArrowheads="1"/>
          </p:cNvPicPr>
          <p:nvPr/>
        </p:nvPicPr>
        <p:blipFill>
          <a:blip r:embed="rId7" cstate="print"/>
          <a:srcRect/>
          <a:stretch>
            <a:fillRect/>
          </a:stretch>
        </p:blipFill>
        <p:spPr bwMode="auto">
          <a:xfrm>
            <a:off x="5592228" y="3715007"/>
            <a:ext cx="3345459" cy="2348792"/>
          </a:xfrm>
          <a:prstGeom prst="rect">
            <a:avLst/>
          </a:prstGeom>
          <a:noFill/>
        </p:spPr>
      </p:pic>
      <p:pic>
        <p:nvPicPr>
          <p:cNvPr id="200722" name="Picture 18" descr="http://realgreenlawns.com/austin_tx_texas/images/design_elements/usa.jpg"/>
          <p:cNvPicPr>
            <a:picLocks noChangeAspect="1" noChangeArrowheads="1"/>
          </p:cNvPicPr>
          <p:nvPr/>
        </p:nvPicPr>
        <p:blipFill>
          <a:blip r:embed="rId8" cstate="print"/>
          <a:srcRect/>
          <a:stretch>
            <a:fillRect/>
          </a:stretch>
        </p:blipFill>
        <p:spPr bwMode="auto">
          <a:xfrm>
            <a:off x="5575510" y="5823956"/>
            <a:ext cx="1685724" cy="1034044"/>
          </a:xfrm>
          <a:prstGeom prst="rect">
            <a:avLst/>
          </a:prstGeom>
          <a:noFill/>
        </p:spPr>
      </p:pic>
      <p:pic>
        <p:nvPicPr>
          <p:cNvPr id="200726" name="Picture 22" descr="http://cdn.orkin.com/images/termites/formosan-termite-illustration_316x195.jpg"/>
          <p:cNvPicPr>
            <a:picLocks noChangeAspect="1" noChangeArrowheads="1"/>
          </p:cNvPicPr>
          <p:nvPr/>
        </p:nvPicPr>
        <p:blipFill>
          <a:blip r:embed="rId9" cstate="print"/>
          <a:srcRect/>
          <a:stretch>
            <a:fillRect/>
          </a:stretch>
        </p:blipFill>
        <p:spPr bwMode="auto">
          <a:xfrm>
            <a:off x="5147351" y="3475164"/>
            <a:ext cx="1484731" cy="916211"/>
          </a:xfrm>
          <a:prstGeom prst="rect">
            <a:avLst/>
          </a:prstGeom>
          <a:noFill/>
        </p:spPr>
      </p:pic>
      <p:pic>
        <p:nvPicPr>
          <p:cNvPr id="200728" name="Picture 24" descr="http://media.nola.com/tpphotos/photo/2011/12/10328640-large.jpg"/>
          <p:cNvPicPr>
            <a:picLocks noChangeAspect="1" noChangeArrowheads="1"/>
          </p:cNvPicPr>
          <p:nvPr/>
        </p:nvPicPr>
        <p:blipFill>
          <a:blip r:embed="rId10" cstate="print"/>
          <a:srcRect/>
          <a:stretch>
            <a:fillRect/>
          </a:stretch>
        </p:blipFill>
        <p:spPr bwMode="auto">
          <a:xfrm>
            <a:off x="495196" y="1324232"/>
            <a:ext cx="3619500" cy="2390775"/>
          </a:xfrm>
          <a:prstGeom prst="rect">
            <a:avLst/>
          </a:prstGeom>
          <a:noFill/>
        </p:spPr>
      </p:pic>
      <p:sp>
        <p:nvSpPr>
          <p:cNvPr id="13" name="Slide Number Placeholder 12"/>
          <p:cNvSpPr>
            <a:spLocks noGrp="1"/>
          </p:cNvSpPr>
          <p:nvPr>
            <p:ph type="sldNum" sz="quarter" idx="12"/>
          </p:nvPr>
        </p:nvSpPr>
        <p:spPr/>
        <p:txBody>
          <a:bodyPr/>
          <a:lstStyle/>
          <a:p>
            <a:fld id="{DD407A6C-0FCC-40BD-976D-3BE7A11C4DA2}" type="slidenum">
              <a:rPr lang="en-US" smtClean="0"/>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rrowheads="1"/>
          </p:cNvSpPr>
          <p:nvPr>
            <p:ph type="title"/>
          </p:nvPr>
        </p:nvSpPr>
        <p:spPr>
          <a:xfrm>
            <a:off x="194872" y="228600"/>
            <a:ext cx="8754256" cy="1371600"/>
          </a:xfrm>
        </p:spPr>
        <p:txBody>
          <a:bodyPr/>
          <a:lstStyle/>
          <a:p>
            <a:r>
              <a:rPr lang="en-US" dirty="0"/>
              <a:t>Order: LEPIDOPTERA</a:t>
            </a:r>
            <a:br>
              <a:rPr lang="en-US" dirty="0"/>
            </a:br>
            <a:r>
              <a:rPr lang="en-US" dirty="0" smtClean="0"/>
              <a:t>			- </a:t>
            </a:r>
            <a:r>
              <a:rPr lang="en-US" sz="3200" u="sng" dirty="0" smtClean="0"/>
              <a:t>MOTHS </a:t>
            </a:r>
            <a:r>
              <a:rPr lang="en-US" sz="3200" u="sng" dirty="0"/>
              <a:t>&amp; BUTTERFLIES</a:t>
            </a:r>
          </a:p>
        </p:txBody>
      </p:sp>
      <p:sp>
        <p:nvSpPr>
          <p:cNvPr id="102403" name="Rectangle 3"/>
          <p:cNvSpPr>
            <a:spLocks noGrp="1" noRot="1" noChangeArrowheads="1"/>
          </p:cNvSpPr>
          <p:nvPr>
            <p:ph type="body" idx="1"/>
          </p:nvPr>
        </p:nvSpPr>
        <p:spPr>
          <a:xfrm>
            <a:off x="433466" y="1600200"/>
            <a:ext cx="5264150" cy="3763962"/>
          </a:xfrm>
        </p:spPr>
        <p:txBody>
          <a:bodyPr/>
          <a:lstStyle/>
          <a:p>
            <a:pPr>
              <a:lnSpc>
                <a:spcPct val="90000"/>
              </a:lnSpc>
              <a:buClr>
                <a:srgbClr val="FFC000"/>
              </a:buClr>
            </a:pPr>
            <a:r>
              <a:rPr lang="en-US" b="0" dirty="0"/>
              <a:t>Comments: Larvae mostly 	plant feeders</a:t>
            </a:r>
          </a:p>
          <a:p>
            <a:pPr>
              <a:lnSpc>
                <a:spcPct val="90000"/>
              </a:lnSpc>
              <a:buClr>
                <a:srgbClr val="FFC000"/>
              </a:buClr>
            </a:pPr>
            <a:r>
              <a:rPr lang="en-US" b="0" dirty="0"/>
              <a:t>Larvae have chewing 	mouthparts, adults have 	sucking</a:t>
            </a:r>
          </a:p>
          <a:p>
            <a:pPr>
              <a:lnSpc>
                <a:spcPct val="90000"/>
              </a:lnSpc>
              <a:buClr>
                <a:srgbClr val="FFC000"/>
              </a:buClr>
            </a:pPr>
            <a:r>
              <a:rPr lang="en-US" b="0" dirty="0"/>
              <a:t>Complete metamorphosis</a:t>
            </a:r>
          </a:p>
          <a:p>
            <a:pPr>
              <a:lnSpc>
                <a:spcPct val="90000"/>
              </a:lnSpc>
              <a:buClr>
                <a:srgbClr val="FFC000"/>
              </a:buClr>
            </a:pPr>
            <a:r>
              <a:rPr lang="en-US" b="0" dirty="0"/>
              <a:t>Wings - 4, scaly</a:t>
            </a:r>
          </a:p>
          <a:p>
            <a:pPr>
              <a:lnSpc>
                <a:spcPct val="90000"/>
              </a:lnSpc>
              <a:buClr>
                <a:srgbClr val="FFC000"/>
              </a:buClr>
            </a:pPr>
            <a:r>
              <a:rPr lang="en-US" b="0" dirty="0"/>
              <a:t>Variable </a:t>
            </a:r>
            <a:r>
              <a:rPr lang="en-US" b="0" dirty="0" smtClean="0"/>
              <a:t>antennae</a:t>
            </a:r>
          </a:p>
          <a:p>
            <a:pPr>
              <a:lnSpc>
                <a:spcPct val="90000"/>
              </a:lnSpc>
              <a:buClr>
                <a:srgbClr val="FFC000"/>
              </a:buClr>
            </a:pPr>
            <a:r>
              <a:rPr lang="en-US" b="0" dirty="0" smtClean="0"/>
              <a:t>Most are nocturnal</a:t>
            </a:r>
            <a:endParaRPr lang="en-US" b="0" dirty="0"/>
          </a:p>
        </p:txBody>
      </p:sp>
      <p:graphicFrame>
        <p:nvGraphicFramePr>
          <p:cNvPr id="102404" name="Object 4"/>
          <p:cNvGraphicFramePr>
            <a:graphicFrameLocks noChangeAspect="1"/>
          </p:cNvGraphicFramePr>
          <p:nvPr/>
        </p:nvGraphicFramePr>
        <p:xfrm>
          <a:off x="6248400" y="1905000"/>
          <a:ext cx="2438400" cy="1828800"/>
        </p:xfrm>
        <a:graphic>
          <a:graphicData uri="http://schemas.openxmlformats.org/presentationml/2006/ole">
            <mc:AlternateContent xmlns:mc="http://schemas.openxmlformats.org/markup-compatibility/2006">
              <mc:Choice xmlns:v="urn:schemas-microsoft-com:vml" Requires="v">
                <p:oleObj spid="_x0000_s172036" name="Drawing" r:id="rId4" imgW="2114858" imgH="1438108" progId="Presentations.Drawing.13">
                  <p:embed/>
                </p:oleObj>
              </mc:Choice>
              <mc:Fallback>
                <p:oleObj name="Drawing" r:id="rId4" imgW="2114858" imgH="1438108" progId="Presentations.Drawing.1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1905000"/>
                        <a:ext cx="2438400" cy="18288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5" name="Object 5"/>
          <p:cNvGraphicFramePr>
            <a:graphicFrameLocks noChangeAspect="1"/>
          </p:cNvGraphicFramePr>
          <p:nvPr/>
        </p:nvGraphicFramePr>
        <p:xfrm>
          <a:off x="6248400" y="3962400"/>
          <a:ext cx="2438400" cy="1895475"/>
        </p:xfrm>
        <a:graphic>
          <a:graphicData uri="http://schemas.openxmlformats.org/presentationml/2006/ole">
            <mc:AlternateContent xmlns:mc="http://schemas.openxmlformats.org/markup-compatibility/2006">
              <mc:Choice xmlns:v="urn:schemas-microsoft-com:vml" Requires="v">
                <p:oleObj spid="_x0000_s172037" name="Drawing" r:id="rId6" imgW="2438587" imgH="1895236" progId="Presentations.Drawing.13">
                  <p:embed/>
                </p:oleObj>
              </mc:Choice>
              <mc:Fallback>
                <p:oleObj name="Drawing" r:id="rId6" imgW="2438587" imgH="1895236" progId="Presentations.Drawing.1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3962400"/>
                        <a:ext cx="2438400" cy="1895475"/>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Slide Number Placeholder 5"/>
          <p:cNvSpPr>
            <a:spLocks noGrp="1"/>
          </p:cNvSpPr>
          <p:nvPr>
            <p:ph type="sldNum" sz="quarter" idx="12"/>
          </p:nvPr>
        </p:nvSpPr>
        <p:spPr/>
        <p:txBody>
          <a:bodyPr/>
          <a:lstStyle/>
          <a:p>
            <a:fld id="{DD407A6C-0FCC-40BD-976D-3BE7A11C4DA2}" type="slidenum">
              <a:rPr lang="en-US" smtClean="0"/>
              <a:pPr/>
              <a:t>67</a:t>
            </a:fld>
            <a:endParaRPr lang="en-US"/>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199-104-01i1"/>
          <p:cNvPicPr>
            <a:picLocks noChangeAspect="1" noChangeArrowheads="1"/>
          </p:cNvPicPr>
          <p:nvPr/>
        </p:nvPicPr>
        <p:blipFill>
          <a:blip r:embed="rId2" cstate="print"/>
          <a:srcRect r="4286" b="9818"/>
          <a:stretch>
            <a:fillRect/>
          </a:stretch>
        </p:blipFill>
        <p:spPr bwMode="auto">
          <a:xfrm>
            <a:off x="6248400" y="2182474"/>
            <a:ext cx="2323475" cy="2207301"/>
          </a:xfrm>
          <a:prstGeom prst="rect">
            <a:avLst/>
          </a:prstGeom>
          <a:noFill/>
        </p:spPr>
      </p:pic>
      <p:pic>
        <p:nvPicPr>
          <p:cNvPr id="5" name="Picture 9" descr="sqvinebr"/>
          <p:cNvPicPr>
            <a:picLocks noChangeAspect="1" noChangeArrowheads="1"/>
          </p:cNvPicPr>
          <p:nvPr/>
        </p:nvPicPr>
        <p:blipFill>
          <a:blip r:embed="rId3" cstate="print"/>
          <a:srcRect/>
          <a:stretch>
            <a:fillRect/>
          </a:stretch>
        </p:blipFill>
        <p:spPr bwMode="auto">
          <a:xfrm>
            <a:off x="6477000" y="4029075"/>
            <a:ext cx="2667000" cy="2000250"/>
          </a:xfrm>
          <a:prstGeom prst="rect">
            <a:avLst/>
          </a:prstGeom>
          <a:noFill/>
        </p:spPr>
      </p:pic>
      <p:pic>
        <p:nvPicPr>
          <p:cNvPr id="6" name="Picture 25" descr="8131SaltMarsh072904c"/>
          <p:cNvPicPr>
            <a:picLocks noChangeAspect="1" noChangeArrowheads="1"/>
          </p:cNvPicPr>
          <p:nvPr/>
        </p:nvPicPr>
        <p:blipFill>
          <a:blip r:embed="rId4" cstate="print"/>
          <a:srcRect/>
          <a:stretch>
            <a:fillRect/>
          </a:stretch>
        </p:blipFill>
        <p:spPr bwMode="auto">
          <a:xfrm>
            <a:off x="3387777" y="4257675"/>
            <a:ext cx="2600325" cy="2600325"/>
          </a:xfrm>
          <a:prstGeom prst="rect">
            <a:avLst/>
          </a:prstGeom>
          <a:noFill/>
        </p:spPr>
      </p:pic>
      <p:pic>
        <p:nvPicPr>
          <p:cNvPr id="7" name="Picture 31" descr="canna leafroller larva"/>
          <p:cNvPicPr>
            <a:picLocks noChangeAspect="1" noChangeArrowheads="1"/>
          </p:cNvPicPr>
          <p:nvPr/>
        </p:nvPicPr>
        <p:blipFill>
          <a:blip r:embed="rId5" cstate="print"/>
          <a:srcRect/>
          <a:stretch>
            <a:fillRect/>
          </a:stretch>
        </p:blipFill>
        <p:spPr bwMode="auto">
          <a:xfrm>
            <a:off x="5638800" y="0"/>
            <a:ext cx="3505200" cy="2338388"/>
          </a:xfrm>
          <a:prstGeom prst="rect">
            <a:avLst/>
          </a:prstGeom>
          <a:noFill/>
        </p:spPr>
      </p:pic>
      <p:pic>
        <p:nvPicPr>
          <p:cNvPr id="8" name="Picture 5" descr="caterpillar.jpg (29201 bytes)"/>
          <p:cNvPicPr>
            <a:picLocks noChangeAspect="1" noChangeArrowheads="1"/>
          </p:cNvPicPr>
          <p:nvPr/>
        </p:nvPicPr>
        <p:blipFill>
          <a:blip r:embed="rId6" cstate="print"/>
          <a:srcRect l="8000" t="15468" r="16000" b="29857"/>
          <a:stretch>
            <a:fillRect/>
          </a:stretch>
        </p:blipFill>
        <p:spPr bwMode="auto">
          <a:xfrm>
            <a:off x="0" y="161925"/>
            <a:ext cx="2895600" cy="1447800"/>
          </a:xfrm>
          <a:prstGeom prst="rect">
            <a:avLst/>
          </a:prstGeom>
          <a:noFill/>
        </p:spPr>
      </p:pic>
      <p:pic>
        <p:nvPicPr>
          <p:cNvPr id="9" name="Picture 13" descr="looper"/>
          <p:cNvPicPr>
            <a:picLocks noChangeAspect="1" noChangeArrowheads="1"/>
          </p:cNvPicPr>
          <p:nvPr/>
        </p:nvPicPr>
        <p:blipFill>
          <a:blip r:embed="rId7" cstate="print"/>
          <a:srcRect/>
          <a:stretch>
            <a:fillRect/>
          </a:stretch>
        </p:blipFill>
        <p:spPr bwMode="auto">
          <a:xfrm>
            <a:off x="2895600" y="1457325"/>
            <a:ext cx="2438400" cy="1743075"/>
          </a:xfrm>
          <a:prstGeom prst="rect">
            <a:avLst/>
          </a:prstGeom>
          <a:noFill/>
        </p:spPr>
      </p:pic>
      <p:pic>
        <p:nvPicPr>
          <p:cNvPr id="10" name="Picture 14" descr="14 Soybean Looper"/>
          <p:cNvPicPr>
            <a:picLocks noChangeAspect="1" noChangeArrowheads="1"/>
          </p:cNvPicPr>
          <p:nvPr/>
        </p:nvPicPr>
        <p:blipFill>
          <a:blip r:embed="rId8" cstate="print"/>
          <a:srcRect l="16000" t="21886" r="20000" b="16162"/>
          <a:stretch>
            <a:fillRect/>
          </a:stretch>
        </p:blipFill>
        <p:spPr bwMode="auto">
          <a:xfrm>
            <a:off x="2895600" y="246062"/>
            <a:ext cx="2438400" cy="1363663"/>
          </a:xfrm>
          <a:prstGeom prst="rect">
            <a:avLst/>
          </a:prstGeom>
          <a:noFill/>
        </p:spPr>
      </p:pic>
      <p:pic>
        <p:nvPicPr>
          <p:cNvPr id="11" name="Picture 18" descr="Three Stages of the Tobacco Hornworm"/>
          <p:cNvPicPr>
            <a:picLocks noChangeAspect="1" noChangeArrowheads="1"/>
          </p:cNvPicPr>
          <p:nvPr/>
        </p:nvPicPr>
        <p:blipFill>
          <a:blip r:embed="rId9" cstate="print"/>
          <a:srcRect b="28889"/>
          <a:stretch>
            <a:fillRect/>
          </a:stretch>
        </p:blipFill>
        <p:spPr bwMode="auto">
          <a:xfrm>
            <a:off x="0" y="3590925"/>
            <a:ext cx="2886075" cy="2438400"/>
          </a:xfrm>
          <a:prstGeom prst="rect">
            <a:avLst/>
          </a:prstGeom>
          <a:noFill/>
        </p:spPr>
      </p:pic>
      <p:pic>
        <p:nvPicPr>
          <p:cNvPr id="12" name="Picture 22" descr="8316WhitemarkedTussock110303a"/>
          <p:cNvPicPr>
            <a:picLocks noChangeAspect="1" noChangeArrowheads="1"/>
          </p:cNvPicPr>
          <p:nvPr/>
        </p:nvPicPr>
        <p:blipFill>
          <a:blip r:embed="rId10" cstate="print"/>
          <a:srcRect/>
          <a:stretch>
            <a:fillRect/>
          </a:stretch>
        </p:blipFill>
        <p:spPr bwMode="auto">
          <a:xfrm>
            <a:off x="0" y="1304925"/>
            <a:ext cx="2895600" cy="2143125"/>
          </a:xfrm>
          <a:prstGeom prst="rect">
            <a:avLst/>
          </a:prstGeom>
          <a:noFill/>
        </p:spPr>
      </p:pic>
      <p:pic>
        <p:nvPicPr>
          <p:cNvPr id="13" name="Picture 27" descr="becky6"/>
          <p:cNvPicPr>
            <a:picLocks noChangeAspect="1" noChangeArrowheads="1"/>
          </p:cNvPicPr>
          <p:nvPr/>
        </p:nvPicPr>
        <p:blipFill>
          <a:blip r:embed="rId11" cstate="print"/>
          <a:srcRect t="19687" b="34184"/>
          <a:stretch>
            <a:fillRect/>
          </a:stretch>
        </p:blipFill>
        <p:spPr bwMode="auto">
          <a:xfrm>
            <a:off x="0" y="6029325"/>
            <a:ext cx="2895600" cy="955675"/>
          </a:xfrm>
          <a:prstGeom prst="rect">
            <a:avLst/>
          </a:prstGeom>
          <a:noFill/>
        </p:spPr>
      </p:pic>
      <p:pic>
        <p:nvPicPr>
          <p:cNvPr id="14" name="Picture 29" descr="smcat"/>
          <p:cNvPicPr>
            <a:picLocks noChangeAspect="1" noChangeArrowheads="1"/>
          </p:cNvPicPr>
          <p:nvPr/>
        </p:nvPicPr>
        <p:blipFill>
          <a:blip r:embed="rId12" cstate="print"/>
          <a:srcRect t="19398" b="10892"/>
          <a:stretch>
            <a:fillRect/>
          </a:stretch>
        </p:blipFill>
        <p:spPr bwMode="auto">
          <a:xfrm>
            <a:off x="3387777" y="3286125"/>
            <a:ext cx="2590800" cy="1295400"/>
          </a:xfrm>
          <a:prstGeom prst="rect">
            <a:avLst/>
          </a:prstGeom>
          <a:noFill/>
        </p:spPr>
      </p:pic>
      <p:sp>
        <p:nvSpPr>
          <p:cNvPr id="15" name="Slide Number Placeholder 14"/>
          <p:cNvSpPr>
            <a:spLocks noGrp="1"/>
          </p:cNvSpPr>
          <p:nvPr>
            <p:ph type="sldNum" sz="quarter" idx="12"/>
          </p:nvPr>
        </p:nvSpPr>
        <p:spPr/>
        <p:txBody>
          <a:bodyPr/>
          <a:lstStyle/>
          <a:p>
            <a:fld id="{DD407A6C-0FCC-40BD-976D-3BE7A11C4DA2}" type="slidenum">
              <a:rPr lang="en-US" smtClean="0"/>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rrowheads="1"/>
          </p:cNvSpPr>
          <p:nvPr>
            <p:ph type="title"/>
          </p:nvPr>
        </p:nvSpPr>
        <p:spPr>
          <a:xfrm>
            <a:off x="254833" y="381000"/>
            <a:ext cx="8660567" cy="1219200"/>
          </a:xfrm>
        </p:spPr>
        <p:txBody>
          <a:bodyPr/>
          <a:lstStyle/>
          <a:p>
            <a:r>
              <a:rPr lang="en-US" sz="4000" dirty="0"/>
              <a:t>Order: NEUROPTERA</a:t>
            </a:r>
            <a:br>
              <a:rPr lang="en-US" sz="4000" dirty="0"/>
            </a:br>
            <a:r>
              <a:rPr lang="en-US" sz="4000" dirty="0" smtClean="0"/>
              <a:t>  - </a:t>
            </a:r>
            <a:r>
              <a:rPr lang="en-US" sz="2800" u="sng" dirty="0" smtClean="0"/>
              <a:t>ALDERFLIES</a:t>
            </a:r>
            <a:r>
              <a:rPr lang="en-US" sz="2800" u="sng" dirty="0"/>
              <a:t>, LACEWINGS, ANTLIONS,...</a:t>
            </a:r>
          </a:p>
        </p:txBody>
      </p:sp>
      <p:sp>
        <p:nvSpPr>
          <p:cNvPr id="104451" name="Rectangle 3"/>
          <p:cNvSpPr>
            <a:spLocks noGrp="1" noRot="1" noChangeArrowheads="1"/>
          </p:cNvSpPr>
          <p:nvPr>
            <p:ph type="body" idx="1"/>
          </p:nvPr>
        </p:nvSpPr>
        <p:spPr>
          <a:xfrm>
            <a:off x="254833" y="1843790"/>
            <a:ext cx="5381625" cy="3316288"/>
          </a:xfrm>
        </p:spPr>
        <p:txBody>
          <a:bodyPr/>
          <a:lstStyle/>
          <a:p>
            <a:pPr>
              <a:buClr>
                <a:srgbClr val="FFC000"/>
              </a:buClr>
            </a:pPr>
            <a:r>
              <a:rPr lang="en-US" b="0" dirty="0"/>
              <a:t>Comments: Most all are 	beneficial</a:t>
            </a:r>
          </a:p>
          <a:p>
            <a:pPr>
              <a:buClr>
                <a:srgbClr val="FFC000"/>
              </a:buClr>
            </a:pPr>
            <a:r>
              <a:rPr lang="en-US" b="0" dirty="0"/>
              <a:t>Mouthparts - Chewing, sucking</a:t>
            </a:r>
          </a:p>
          <a:p>
            <a:pPr>
              <a:buClr>
                <a:srgbClr val="FFC000"/>
              </a:buClr>
            </a:pPr>
            <a:r>
              <a:rPr lang="en-US" b="0" dirty="0"/>
              <a:t>Complete metamorphosis, 	larvae predaceous</a:t>
            </a:r>
          </a:p>
          <a:p>
            <a:pPr>
              <a:buClr>
                <a:srgbClr val="FFC000"/>
              </a:buClr>
            </a:pPr>
            <a:r>
              <a:rPr lang="en-US" b="0" dirty="0"/>
              <a:t>Wings - 4, with many cross veins</a:t>
            </a:r>
          </a:p>
          <a:p>
            <a:pPr>
              <a:buClr>
                <a:srgbClr val="FFC000"/>
              </a:buClr>
            </a:pPr>
            <a:r>
              <a:rPr lang="en-US" b="0" dirty="0"/>
              <a:t>Antennae </a:t>
            </a:r>
            <a:r>
              <a:rPr lang="en-US" b="0" dirty="0" smtClean="0"/>
              <a:t>– </a:t>
            </a:r>
            <a:r>
              <a:rPr lang="en-US" b="0" dirty="0" err="1" smtClean="0"/>
              <a:t>filiform</a:t>
            </a:r>
            <a:endParaRPr lang="en-US" b="0" dirty="0" smtClean="0"/>
          </a:p>
          <a:p>
            <a:pPr>
              <a:buClr>
                <a:srgbClr val="FFC000"/>
              </a:buClr>
            </a:pPr>
            <a:r>
              <a:rPr lang="en-US" b="0" dirty="0" smtClean="0"/>
              <a:t>Some forms aquatic</a:t>
            </a:r>
            <a:endParaRPr lang="en-US" b="0" dirty="0"/>
          </a:p>
        </p:txBody>
      </p:sp>
      <p:pic>
        <p:nvPicPr>
          <p:cNvPr id="201734" name="Picture 6" descr="http://lancaster.unl.edu/pest/images/AntLionPitsx450.jpg"/>
          <p:cNvPicPr>
            <a:picLocks noChangeAspect="1" noChangeArrowheads="1"/>
          </p:cNvPicPr>
          <p:nvPr/>
        </p:nvPicPr>
        <p:blipFill>
          <a:blip r:embed="rId3" cstate="print"/>
          <a:srcRect l="22421"/>
          <a:stretch>
            <a:fillRect/>
          </a:stretch>
        </p:blipFill>
        <p:spPr bwMode="auto">
          <a:xfrm>
            <a:off x="460792" y="5160078"/>
            <a:ext cx="2437724" cy="1466389"/>
          </a:xfrm>
          <a:prstGeom prst="rect">
            <a:avLst/>
          </a:prstGeom>
          <a:noFill/>
        </p:spPr>
      </p:pic>
      <p:pic>
        <p:nvPicPr>
          <p:cNvPr id="201738" name="Picture 10" descr="http://www.flyfishersrepublic.com/wp-content/uploads/2012/04/alderfly.jpg"/>
          <p:cNvPicPr>
            <a:picLocks noChangeAspect="1" noChangeArrowheads="1"/>
          </p:cNvPicPr>
          <p:nvPr/>
        </p:nvPicPr>
        <p:blipFill>
          <a:blip r:embed="rId4" cstate="print"/>
          <a:srcRect/>
          <a:stretch>
            <a:fillRect/>
          </a:stretch>
        </p:blipFill>
        <p:spPr bwMode="auto">
          <a:xfrm>
            <a:off x="6012790" y="3809194"/>
            <a:ext cx="2902610" cy="2028227"/>
          </a:xfrm>
          <a:prstGeom prst="rect">
            <a:avLst/>
          </a:prstGeom>
          <a:noFill/>
        </p:spPr>
      </p:pic>
      <p:sp>
        <p:nvSpPr>
          <p:cNvPr id="11" name="Text Box 20"/>
          <p:cNvSpPr txBox="1">
            <a:spLocks noChangeArrowheads="1"/>
          </p:cNvSpPr>
          <p:nvPr/>
        </p:nvSpPr>
        <p:spPr bwMode="auto">
          <a:xfrm>
            <a:off x="460792" y="5268208"/>
            <a:ext cx="1188126" cy="369332"/>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smtClean="0">
                <a:solidFill>
                  <a:srgbClr val="FFFF00"/>
                </a:solidFill>
              </a:rPr>
              <a:t>  Ant </a:t>
            </a:r>
            <a:r>
              <a:rPr lang="en-US" b="1" dirty="0">
                <a:solidFill>
                  <a:srgbClr val="FFFF00"/>
                </a:solidFill>
              </a:rPr>
              <a:t>Lion</a:t>
            </a:r>
          </a:p>
        </p:txBody>
      </p:sp>
      <p:pic>
        <p:nvPicPr>
          <p:cNvPr id="201742" name="Picture 14" descr="http://www.biolib.cz/IMG/GAL/2159.jpg"/>
          <p:cNvPicPr>
            <a:picLocks noChangeAspect="1" noChangeArrowheads="1"/>
          </p:cNvPicPr>
          <p:nvPr/>
        </p:nvPicPr>
        <p:blipFill>
          <a:blip r:embed="rId5" cstate="print"/>
          <a:srcRect/>
          <a:stretch>
            <a:fillRect/>
          </a:stretch>
        </p:blipFill>
        <p:spPr bwMode="auto">
          <a:xfrm>
            <a:off x="6012790" y="1843790"/>
            <a:ext cx="2902610" cy="1965404"/>
          </a:xfrm>
          <a:prstGeom prst="rect">
            <a:avLst/>
          </a:prstGeom>
          <a:noFill/>
        </p:spPr>
      </p:pic>
      <p:sp>
        <p:nvSpPr>
          <p:cNvPr id="13" name="Text Box 20"/>
          <p:cNvSpPr txBox="1">
            <a:spLocks noChangeArrowheads="1"/>
          </p:cNvSpPr>
          <p:nvPr/>
        </p:nvSpPr>
        <p:spPr bwMode="auto">
          <a:xfrm>
            <a:off x="6012790" y="1843790"/>
            <a:ext cx="1188126" cy="369332"/>
          </a:xfrm>
          <a:prstGeom prst="rect">
            <a:avLst/>
          </a:prstGeom>
          <a:solidFill>
            <a:schemeClr val="accent2"/>
          </a:solidFill>
          <a:ln w="9525">
            <a:noFill/>
            <a:miter lim="800000"/>
            <a:headEnd/>
            <a:tailEnd/>
          </a:ln>
          <a:effectLst/>
        </p:spPr>
        <p:txBody>
          <a:bodyPr wrap="square">
            <a:spAutoFit/>
          </a:bodyPr>
          <a:lstStyle/>
          <a:p>
            <a:pPr>
              <a:spcBef>
                <a:spcPct val="50000"/>
              </a:spcBef>
            </a:pPr>
            <a:r>
              <a:rPr lang="en-US" b="1" dirty="0" smtClean="0">
                <a:solidFill>
                  <a:srgbClr val="FFFF00"/>
                </a:solidFill>
              </a:rPr>
              <a:t>  Alderfly</a:t>
            </a:r>
            <a:endParaRPr lang="en-US" b="1" dirty="0">
              <a:solidFill>
                <a:srgbClr val="FFFF00"/>
              </a:solidFill>
            </a:endParaRPr>
          </a:p>
        </p:txBody>
      </p:sp>
      <p:pic>
        <p:nvPicPr>
          <p:cNvPr id="201744" name="Picture 16" descr="http://www.kenseamedia.com/encyclopedia/aaa/images/antlion1.jpg"/>
          <p:cNvPicPr>
            <a:picLocks noChangeAspect="1" noChangeArrowheads="1"/>
          </p:cNvPicPr>
          <p:nvPr/>
        </p:nvPicPr>
        <p:blipFill>
          <a:blip r:embed="rId6" cstate="print"/>
          <a:srcRect/>
          <a:stretch>
            <a:fillRect/>
          </a:stretch>
        </p:blipFill>
        <p:spPr bwMode="auto">
          <a:xfrm flipH="1">
            <a:off x="2898516" y="5280603"/>
            <a:ext cx="1708879" cy="1345864"/>
          </a:xfrm>
          <a:prstGeom prst="rect">
            <a:avLst/>
          </a:prstGeom>
          <a:noFill/>
        </p:spPr>
      </p:pic>
      <p:pic>
        <p:nvPicPr>
          <p:cNvPr id="201746" name="Picture 18" descr="http://6legs2many.files.wordpress.com/2010/08/antlion-myrmeleontidae-adult-winged.jpg"/>
          <p:cNvPicPr>
            <a:picLocks noChangeAspect="1" noChangeArrowheads="1"/>
          </p:cNvPicPr>
          <p:nvPr/>
        </p:nvPicPr>
        <p:blipFill>
          <a:blip r:embed="rId7" cstate="print"/>
          <a:srcRect l="10903" r="3677"/>
          <a:stretch>
            <a:fillRect/>
          </a:stretch>
        </p:blipFill>
        <p:spPr bwMode="auto">
          <a:xfrm>
            <a:off x="4607395" y="5598286"/>
            <a:ext cx="1387694" cy="1217136"/>
          </a:xfrm>
          <a:prstGeom prst="rect">
            <a:avLst/>
          </a:prstGeom>
          <a:noFill/>
        </p:spPr>
      </p:pic>
      <p:pic>
        <p:nvPicPr>
          <p:cNvPr id="10" name="Picture 16" descr="antlion2"/>
          <p:cNvPicPr>
            <a:picLocks noChangeAspect="1" noChangeArrowheads="1"/>
          </p:cNvPicPr>
          <p:nvPr/>
        </p:nvPicPr>
        <p:blipFill>
          <a:blip r:embed="rId8" cstate="print"/>
          <a:srcRect/>
          <a:stretch>
            <a:fillRect/>
          </a:stretch>
        </p:blipFill>
        <p:spPr bwMode="auto">
          <a:xfrm>
            <a:off x="3397094" y="4394383"/>
            <a:ext cx="1771650" cy="962025"/>
          </a:xfrm>
          <a:prstGeom prst="rect">
            <a:avLst/>
          </a:prstGeom>
          <a:noFill/>
        </p:spPr>
      </p:pic>
      <p:sp>
        <p:nvSpPr>
          <p:cNvPr id="12" name="Slide Number Placeholder 11"/>
          <p:cNvSpPr>
            <a:spLocks noGrp="1"/>
          </p:cNvSpPr>
          <p:nvPr>
            <p:ph type="sldNum" sz="quarter" idx="12"/>
          </p:nvPr>
        </p:nvSpPr>
        <p:spPr/>
        <p:txBody>
          <a:bodyPr/>
          <a:lstStyle/>
          <a:p>
            <a:fld id="{DD407A6C-0FCC-40BD-976D-3BE7A11C4DA2}" type="slidenum">
              <a:rPr lang="en-US" smtClean="0"/>
              <a:pPr/>
              <a:t>69</a:t>
            </a:fld>
            <a:endParaRPr lang="en-US"/>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1878a_Neuroptera_green%20lacewing%20eggs"/>
          <p:cNvPicPr>
            <a:picLocks noChangeAspect="1" noChangeArrowheads="1"/>
          </p:cNvPicPr>
          <p:nvPr/>
        </p:nvPicPr>
        <p:blipFill>
          <a:blip r:embed="rId2" cstate="print"/>
          <a:srcRect/>
          <a:stretch>
            <a:fillRect/>
          </a:stretch>
        </p:blipFill>
        <p:spPr bwMode="auto">
          <a:xfrm>
            <a:off x="3733800" y="3513138"/>
            <a:ext cx="5410200" cy="3344862"/>
          </a:xfrm>
          <a:prstGeom prst="rect">
            <a:avLst/>
          </a:prstGeom>
          <a:noFill/>
        </p:spPr>
      </p:pic>
      <p:pic>
        <p:nvPicPr>
          <p:cNvPr id="5" name="Picture 7" descr=" Chrysopa sp. - Green Lacewing"/>
          <p:cNvPicPr>
            <a:picLocks noChangeAspect="1" noChangeArrowheads="1"/>
          </p:cNvPicPr>
          <p:nvPr/>
        </p:nvPicPr>
        <p:blipFill>
          <a:blip r:embed="rId3" cstate="print"/>
          <a:srcRect/>
          <a:stretch>
            <a:fillRect/>
          </a:stretch>
        </p:blipFill>
        <p:spPr bwMode="auto">
          <a:xfrm>
            <a:off x="5622187" y="1444495"/>
            <a:ext cx="3157787" cy="2068643"/>
          </a:xfrm>
          <a:prstGeom prst="rect">
            <a:avLst/>
          </a:prstGeom>
          <a:noFill/>
        </p:spPr>
      </p:pic>
      <p:pic>
        <p:nvPicPr>
          <p:cNvPr id="6" name="Picture 9" descr="snakefly"/>
          <p:cNvPicPr>
            <a:picLocks noChangeAspect="1" noChangeArrowheads="1"/>
          </p:cNvPicPr>
          <p:nvPr/>
        </p:nvPicPr>
        <p:blipFill>
          <a:blip r:embed="rId4" cstate="print"/>
          <a:srcRect b="15344"/>
          <a:stretch>
            <a:fillRect/>
          </a:stretch>
        </p:blipFill>
        <p:spPr bwMode="auto">
          <a:xfrm>
            <a:off x="183473" y="366713"/>
            <a:ext cx="2943225" cy="1524000"/>
          </a:xfrm>
          <a:prstGeom prst="rect">
            <a:avLst/>
          </a:prstGeom>
          <a:noFill/>
        </p:spPr>
      </p:pic>
      <p:pic>
        <p:nvPicPr>
          <p:cNvPr id="7" name="Picture 12" descr="lacelarv"/>
          <p:cNvPicPr>
            <a:picLocks noChangeAspect="1" noChangeArrowheads="1"/>
          </p:cNvPicPr>
          <p:nvPr/>
        </p:nvPicPr>
        <p:blipFill>
          <a:blip r:embed="rId5" cstate="print"/>
          <a:srcRect/>
          <a:stretch>
            <a:fillRect/>
          </a:stretch>
        </p:blipFill>
        <p:spPr bwMode="auto">
          <a:xfrm>
            <a:off x="4668387" y="366713"/>
            <a:ext cx="2457450" cy="1524000"/>
          </a:xfrm>
          <a:prstGeom prst="rect">
            <a:avLst/>
          </a:prstGeom>
          <a:noFill/>
        </p:spPr>
      </p:pic>
      <p:pic>
        <p:nvPicPr>
          <p:cNvPr id="9" name="Picture 4" descr="http://upload.wikimedia.org/wikipedia/commons/thumb/5/56/Chrysopidae_3035.jpg/220px-Chrysopidae_3035.jpg"/>
          <p:cNvPicPr>
            <a:picLocks noChangeAspect="1" noChangeArrowheads="1"/>
          </p:cNvPicPr>
          <p:nvPr/>
        </p:nvPicPr>
        <p:blipFill>
          <a:blip r:embed="rId6" cstate="print"/>
          <a:srcRect/>
          <a:stretch>
            <a:fillRect/>
          </a:stretch>
        </p:blipFill>
        <p:spPr bwMode="auto">
          <a:xfrm>
            <a:off x="3733800" y="1639366"/>
            <a:ext cx="1888387" cy="2068643"/>
          </a:xfrm>
          <a:prstGeom prst="rect">
            <a:avLst/>
          </a:prstGeom>
          <a:noFill/>
        </p:spPr>
      </p:pic>
      <p:sp>
        <p:nvSpPr>
          <p:cNvPr id="10" name="Text Box 10"/>
          <p:cNvSpPr txBox="1">
            <a:spLocks noChangeArrowheads="1"/>
          </p:cNvSpPr>
          <p:nvPr/>
        </p:nvSpPr>
        <p:spPr bwMode="auto">
          <a:xfrm>
            <a:off x="1876425" y="366713"/>
            <a:ext cx="1447800" cy="366713"/>
          </a:xfrm>
          <a:prstGeom prst="rect">
            <a:avLst/>
          </a:prstGeom>
          <a:noFill/>
          <a:ln w="9525">
            <a:noFill/>
            <a:miter lim="800000"/>
            <a:headEnd/>
            <a:tailEnd/>
          </a:ln>
          <a:effectLst/>
        </p:spPr>
        <p:txBody>
          <a:bodyPr>
            <a:spAutoFit/>
          </a:bodyPr>
          <a:lstStyle/>
          <a:p>
            <a:pPr>
              <a:spcBef>
                <a:spcPct val="50000"/>
              </a:spcBef>
            </a:pPr>
            <a:r>
              <a:rPr lang="en-US" b="1" dirty="0">
                <a:solidFill>
                  <a:srgbClr val="FFFF00"/>
                </a:solidFill>
              </a:rPr>
              <a:t>Snake Fly</a:t>
            </a:r>
          </a:p>
        </p:txBody>
      </p:sp>
      <p:pic>
        <p:nvPicPr>
          <p:cNvPr id="210946" name="Picture 2" descr="http://farm4.static.flickr.com/3268/2522980468_182aa2e392.jpg"/>
          <p:cNvPicPr>
            <a:picLocks noChangeAspect="1" noChangeArrowheads="1"/>
          </p:cNvPicPr>
          <p:nvPr/>
        </p:nvPicPr>
        <p:blipFill>
          <a:blip r:embed="rId7" cstate="print"/>
          <a:srcRect/>
          <a:stretch>
            <a:fillRect/>
          </a:stretch>
        </p:blipFill>
        <p:spPr bwMode="auto">
          <a:xfrm>
            <a:off x="168723" y="1890713"/>
            <a:ext cx="2957975" cy="2354548"/>
          </a:xfrm>
          <a:prstGeom prst="rect">
            <a:avLst/>
          </a:prstGeom>
          <a:noFill/>
        </p:spPr>
      </p:pic>
      <p:pic>
        <p:nvPicPr>
          <p:cNvPr id="210948" name="Picture 4" descr="http://blogs.tcv.org.uk/natural_talent/Snake%20fly.jpg"/>
          <p:cNvPicPr>
            <a:picLocks noChangeAspect="1" noChangeArrowheads="1"/>
          </p:cNvPicPr>
          <p:nvPr/>
        </p:nvPicPr>
        <p:blipFill>
          <a:blip r:embed="rId8" cstate="print"/>
          <a:srcRect/>
          <a:stretch>
            <a:fillRect/>
          </a:stretch>
        </p:blipFill>
        <p:spPr bwMode="auto">
          <a:xfrm>
            <a:off x="168722" y="4245261"/>
            <a:ext cx="2957975" cy="1969326"/>
          </a:xfrm>
          <a:prstGeom prst="rect">
            <a:avLst/>
          </a:prstGeom>
          <a:noFill/>
        </p:spPr>
      </p:pic>
      <p:sp>
        <p:nvSpPr>
          <p:cNvPr id="13" name="Text Box 21"/>
          <p:cNvSpPr txBox="1">
            <a:spLocks noChangeArrowheads="1"/>
          </p:cNvSpPr>
          <p:nvPr/>
        </p:nvSpPr>
        <p:spPr bwMode="auto">
          <a:xfrm>
            <a:off x="7086600" y="1077782"/>
            <a:ext cx="1828800" cy="366713"/>
          </a:xfrm>
          <a:prstGeom prst="rect">
            <a:avLst/>
          </a:prstGeom>
          <a:noFill/>
          <a:ln w="9525">
            <a:noFill/>
            <a:miter lim="800000"/>
            <a:headEnd/>
            <a:tailEnd/>
          </a:ln>
          <a:effectLst/>
        </p:spPr>
        <p:txBody>
          <a:bodyPr>
            <a:spAutoFit/>
          </a:bodyPr>
          <a:lstStyle/>
          <a:p>
            <a:pPr>
              <a:spcBef>
                <a:spcPct val="50000"/>
              </a:spcBef>
            </a:pPr>
            <a:r>
              <a:rPr lang="en-US" b="1" dirty="0"/>
              <a:t>Lace Wing</a:t>
            </a:r>
          </a:p>
        </p:txBody>
      </p:sp>
      <p:sp>
        <p:nvSpPr>
          <p:cNvPr id="11" name="Slide Number Placeholder 10"/>
          <p:cNvSpPr>
            <a:spLocks noGrp="1"/>
          </p:cNvSpPr>
          <p:nvPr>
            <p:ph type="sldNum" sz="quarter" idx="12"/>
          </p:nvPr>
        </p:nvSpPr>
        <p:spPr/>
        <p:txBody>
          <a:bodyPr/>
          <a:lstStyle/>
          <a:p>
            <a:fld id="{DD407A6C-0FCC-40BD-976D-3BE7A11C4DA2}" type="slidenum">
              <a:rPr lang="en-US" smtClean="0"/>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rrowheads="1"/>
          </p:cNvSpPr>
          <p:nvPr>
            <p:ph type="title"/>
          </p:nvPr>
        </p:nvSpPr>
        <p:spPr>
          <a:xfrm>
            <a:off x="209862" y="228600"/>
            <a:ext cx="8476938" cy="1447800"/>
          </a:xfrm>
        </p:spPr>
        <p:txBody>
          <a:bodyPr/>
          <a:lstStyle/>
          <a:p>
            <a:r>
              <a:rPr lang="en-US" dirty="0"/>
              <a:t>Order: ODONATA</a:t>
            </a:r>
            <a:br>
              <a:rPr lang="en-US" dirty="0"/>
            </a:br>
            <a:r>
              <a:rPr lang="en-US" dirty="0" smtClean="0"/>
              <a:t>	- </a:t>
            </a:r>
            <a:r>
              <a:rPr lang="en-US" sz="3200" u="sng" dirty="0" smtClean="0"/>
              <a:t>DRAGONFLIES </a:t>
            </a:r>
            <a:r>
              <a:rPr lang="en-US" sz="3200" u="sng" dirty="0"/>
              <a:t>&amp; DAMSELFLIES</a:t>
            </a:r>
          </a:p>
        </p:txBody>
      </p:sp>
      <p:sp>
        <p:nvSpPr>
          <p:cNvPr id="106499" name="Rectangle 3"/>
          <p:cNvSpPr>
            <a:spLocks noGrp="1" noRot="1" noChangeArrowheads="1"/>
          </p:cNvSpPr>
          <p:nvPr>
            <p:ph type="body" idx="1"/>
          </p:nvPr>
        </p:nvSpPr>
        <p:spPr>
          <a:xfrm>
            <a:off x="209862" y="1676400"/>
            <a:ext cx="5337175" cy="3171825"/>
          </a:xfrm>
        </p:spPr>
        <p:txBody>
          <a:bodyPr/>
          <a:lstStyle/>
          <a:p>
            <a:pPr>
              <a:lnSpc>
                <a:spcPct val="90000"/>
              </a:lnSpc>
              <a:buClr>
                <a:srgbClr val="FFC000"/>
              </a:buClr>
            </a:pPr>
            <a:r>
              <a:rPr lang="en-US" sz="2800" b="0" dirty="0"/>
              <a:t>Comments: Primitive, large 	insects w/ prominent wing 	veins</a:t>
            </a:r>
          </a:p>
          <a:p>
            <a:pPr>
              <a:lnSpc>
                <a:spcPct val="90000"/>
              </a:lnSpc>
              <a:buClr>
                <a:srgbClr val="FFC000"/>
              </a:buClr>
            </a:pPr>
            <a:r>
              <a:rPr lang="en-US" sz="2800" b="0" dirty="0"/>
              <a:t>Incomplete metamorphosis</a:t>
            </a:r>
          </a:p>
          <a:p>
            <a:pPr>
              <a:lnSpc>
                <a:spcPct val="90000"/>
              </a:lnSpc>
              <a:buClr>
                <a:srgbClr val="FFC000"/>
              </a:buClr>
            </a:pPr>
            <a:r>
              <a:rPr lang="en-US" sz="2800" b="0" dirty="0"/>
              <a:t>Wings - 4, </a:t>
            </a:r>
            <a:r>
              <a:rPr lang="en-US" sz="2800" b="0" u="sng" dirty="0"/>
              <a:t>dragonflies</a:t>
            </a:r>
            <a:r>
              <a:rPr lang="en-US" sz="2800" b="0" dirty="0"/>
              <a:t> hold wings out, </a:t>
            </a:r>
          </a:p>
          <a:p>
            <a:pPr>
              <a:lnSpc>
                <a:spcPct val="90000"/>
              </a:lnSpc>
              <a:buClr>
                <a:srgbClr val="FFC000"/>
              </a:buClr>
              <a:buFont typeface="Wingdings" pitchFamily="2" charset="2"/>
              <a:buNone/>
            </a:pPr>
            <a:r>
              <a:rPr lang="en-US" sz="2800" b="0" dirty="0"/>
              <a:t>	</a:t>
            </a:r>
            <a:r>
              <a:rPr lang="en-US" sz="2800" b="0" u="sng" dirty="0" err="1"/>
              <a:t>damselfies</a:t>
            </a:r>
            <a:r>
              <a:rPr lang="en-US" sz="2800" b="0" dirty="0"/>
              <a:t> fold wings up.</a:t>
            </a:r>
          </a:p>
          <a:p>
            <a:pPr>
              <a:lnSpc>
                <a:spcPct val="90000"/>
              </a:lnSpc>
              <a:buClr>
                <a:srgbClr val="FFC000"/>
              </a:buClr>
            </a:pPr>
            <a:r>
              <a:rPr lang="en-US" sz="2800" b="0" dirty="0"/>
              <a:t>Short, </a:t>
            </a:r>
            <a:r>
              <a:rPr lang="en-US" sz="2800" b="0" dirty="0" err="1"/>
              <a:t>filiform</a:t>
            </a:r>
            <a:r>
              <a:rPr lang="en-US" sz="2800" b="0" dirty="0"/>
              <a:t> antennae. </a:t>
            </a:r>
          </a:p>
        </p:txBody>
      </p:sp>
      <p:graphicFrame>
        <p:nvGraphicFramePr>
          <p:cNvPr id="106500" name="Object 4"/>
          <p:cNvGraphicFramePr>
            <a:graphicFrameLocks noChangeAspect="1"/>
          </p:cNvGraphicFramePr>
          <p:nvPr/>
        </p:nvGraphicFramePr>
        <p:xfrm>
          <a:off x="6324599" y="1903752"/>
          <a:ext cx="2553533" cy="1706224"/>
        </p:xfrm>
        <a:graphic>
          <a:graphicData uri="http://schemas.openxmlformats.org/presentationml/2006/ole">
            <mc:AlternateContent xmlns:mc="http://schemas.openxmlformats.org/markup-compatibility/2006">
              <mc:Choice xmlns:v="urn:schemas-microsoft-com:vml" Requires="v">
                <p:oleObj spid="_x0000_s202756" name="Drawing" r:id="rId4" imgW="2095338" imgH="1399895" progId="Presentations.Drawing.13">
                  <p:embed/>
                </p:oleObj>
              </mc:Choice>
              <mc:Fallback>
                <p:oleObj name="Drawing" r:id="rId4" imgW="2095338" imgH="1399895" progId="Presentations.Drawing.1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599" y="1903752"/>
                        <a:ext cx="2553533" cy="1706224"/>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1" name="Object 5"/>
          <p:cNvGraphicFramePr>
            <a:graphicFrameLocks noChangeAspect="1"/>
          </p:cNvGraphicFramePr>
          <p:nvPr/>
        </p:nvGraphicFramePr>
        <p:xfrm>
          <a:off x="6324600" y="3674203"/>
          <a:ext cx="2553532" cy="1793147"/>
        </p:xfrm>
        <a:graphic>
          <a:graphicData uri="http://schemas.openxmlformats.org/presentationml/2006/ole">
            <mc:AlternateContent xmlns:mc="http://schemas.openxmlformats.org/markup-compatibility/2006">
              <mc:Choice xmlns:v="urn:schemas-microsoft-com:vml" Requires="v">
                <p:oleObj spid="_x0000_s202757" name="Drawing" r:id="rId6" imgW="2143309" imgH="1504732" progId="Presentations.Drawing.13">
                  <p:embed/>
                </p:oleObj>
              </mc:Choice>
              <mc:Fallback>
                <p:oleObj name="Drawing" r:id="rId6" imgW="2143309" imgH="1504732" progId="Presentations.Drawing.1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3674203"/>
                        <a:ext cx="2553532" cy="1793147"/>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Slide Number Placeholder 5"/>
          <p:cNvSpPr>
            <a:spLocks noGrp="1"/>
          </p:cNvSpPr>
          <p:nvPr>
            <p:ph type="sldNum" sz="quarter" idx="12"/>
          </p:nvPr>
        </p:nvSpPr>
        <p:spPr/>
        <p:txBody>
          <a:bodyPr/>
          <a:lstStyle/>
          <a:p>
            <a:fld id="{DD407A6C-0FCC-40BD-976D-3BE7A11C4DA2}" type="slidenum">
              <a:rPr lang="en-US" smtClean="0"/>
              <a:pPr/>
              <a:t>71</a:t>
            </a:fld>
            <a:endParaRPr lang="en-US"/>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81" name="Picture 5" descr="http://www.vtaide.com/png/images/grasshopper.jpg"/>
          <p:cNvPicPr>
            <a:picLocks noChangeAspect="1" noChangeArrowheads="1"/>
          </p:cNvPicPr>
          <p:nvPr/>
        </p:nvPicPr>
        <p:blipFill>
          <a:blip r:embed="rId4" cstate="print"/>
          <a:srcRect/>
          <a:stretch>
            <a:fillRect/>
          </a:stretch>
        </p:blipFill>
        <p:spPr bwMode="auto">
          <a:xfrm>
            <a:off x="3647006" y="4303270"/>
            <a:ext cx="3488311" cy="2554730"/>
          </a:xfrm>
          <a:prstGeom prst="rect">
            <a:avLst/>
          </a:prstGeom>
          <a:noFill/>
        </p:spPr>
      </p:pic>
      <p:sp>
        <p:nvSpPr>
          <p:cNvPr id="108546" name="Rectangle 2"/>
          <p:cNvSpPr>
            <a:spLocks noGrp="1" noRot="1" noChangeArrowheads="1"/>
          </p:cNvSpPr>
          <p:nvPr>
            <p:ph type="title"/>
          </p:nvPr>
        </p:nvSpPr>
        <p:spPr>
          <a:xfrm>
            <a:off x="358515" y="533400"/>
            <a:ext cx="8556885" cy="1143000"/>
          </a:xfrm>
        </p:spPr>
        <p:txBody>
          <a:bodyPr/>
          <a:lstStyle/>
          <a:p>
            <a:r>
              <a:rPr lang="en-US" sz="4000" dirty="0"/>
              <a:t>Order: ORTHOPTERA</a:t>
            </a:r>
            <a:br>
              <a:rPr lang="en-US" sz="4000" dirty="0"/>
            </a:br>
            <a:r>
              <a:rPr lang="en-US" sz="2400" u="sng" dirty="0"/>
              <a:t>GRASSHOPPERS, CRICKETS, ROACHES, MANTIDS</a:t>
            </a:r>
          </a:p>
        </p:txBody>
      </p:sp>
      <p:sp>
        <p:nvSpPr>
          <p:cNvPr id="108547" name="Rectangle 3"/>
          <p:cNvSpPr>
            <a:spLocks noGrp="1" noRot="1" noChangeArrowheads="1"/>
          </p:cNvSpPr>
          <p:nvPr>
            <p:ph type="body" idx="1"/>
          </p:nvPr>
        </p:nvSpPr>
        <p:spPr>
          <a:xfrm>
            <a:off x="358515" y="1960120"/>
            <a:ext cx="5635625" cy="3409950"/>
          </a:xfrm>
        </p:spPr>
        <p:txBody>
          <a:bodyPr/>
          <a:lstStyle/>
          <a:p>
            <a:pPr>
              <a:buClr>
                <a:srgbClr val="FFC000"/>
              </a:buClr>
            </a:pPr>
            <a:r>
              <a:rPr lang="en-US" b="0" dirty="0"/>
              <a:t>Comments: Primitive, </a:t>
            </a:r>
            <a:r>
              <a:rPr lang="en-US" b="0" dirty="0" smtClean="0"/>
              <a:t>straight-winged</a:t>
            </a:r>
            <a:endParaRPr lang="en-US" b="0" dirty="0"/>
          </a:p>
          <a:p>
            <a:pPr>
              <a:buClr>
                <a:srgbClr val="FFC000"/>
              </a:buClr>
            </a:pPr>
            <a:r>
              <a:rPr lang="en-US" b="0" dirty="0"/>
              <a:t>Chewing Mouthparts</a:t>
            </a:r>
          </a:p>
          <a:p>
            <a:pPr>
              <a:buClr>
                <a:srgbClr val="FFC000"/>
              </a:buClr>
            </a:pPr>
            <a:r>
              <a:rPr lang="en-US" b="0" dirty="0"/>
              <a:t>Gradual Metamorphosis</a:t>
            </a:r>
          </a:p>
          <a:p>
            <a:pPr>
              <a:buClr>
                <a:srgbClr val="FFC000"/>
              </a:buClr>
            </a:pPr>
            <a:r>
              <a:rPr lang="en-US" b="0" dirty="0"/>
              <a:t>Wings - 4, front pair leathery</a:t>
            </a:r>
          </a:p>
          <a:p>
            <a:pPr>
              <a:buClr>
                <a:srgbClr val="FFC000"/>
              </a:buClr>
            </a:pPr>
            <a:r>
              <a:rPr lang="en-US" b="0" dirty="0"/>
              <a:t>Antennae </a:t>
            </a:r>
            <a:r>
              <a:rPr lang="en-US" b="0" dirty="0" smtClean="0"/>
              <a:t>– Variable</a:t>
            </a:r>
          </a:p>
          <a:p>
            <a:pPr>
              <a:buClr>
                <a:srgbClr val="FFC000"/>
              </a:buClr>
            </a:pPr>
            <a:r>
              <a:rPr lang="en-US" b="0" dirty="0" smtClean="0"/>
              <a:t>Egg case is an </a:t>
            </a:r>
            <a:r>
              <a:rPr lang="en-US" b="0" dirty="0" err="1" smtClean="0"/>
              <a:t>ootheca</a:t>
            </a:r>
            <a:r>
              <a:rPr lang="en-US" b="0" dirty="0" smtClean="0"/>
              <a:t> with 50+   egg cells</a:t>
            </a:r>
            <a:endParaRPr lang="en-US" b="0" dirty="0"/>
          </a:p>
        </p:txBody>
      </p:sp>
      <p:graphicFrame>
        <p:nvGraphicFramePr>
          <p:cNvPr id="108548" name="Object 4"/>
          <p:cNvGraphicFramePr>
            <a:graphicFrameLocks noChangeAspect="1"/>
          </p:cNvGraphicFramePr>
          <p:nvPr/>
        </p:nvGraphicFramePr>
        <p:xfrm>
          <a:off x="5277182" y="2354549"/>
          <a:ext cx="1501486" cy="1572874"/>
        </p:xfrm>
        <a:graphic>
          <a:graphicData uri="http://schemas.openxmlformats.org/presentationml/2006/ole">
            <mc:AlternateContent xmlns:mc="http://schemas.openxmlformats.org/markup-compatibility/2006">
              <mc:Choice xmlns:v="urn:schemas-microsoft-com:vml" Requires="v">
                <p:oleObj spid="_x0000_s203779" name="Drawing" r:id="rId5" imgW="1600210" imgH="1676401" progId="Presentations.Drawing.13">
                  <p:embed/>
                </p:oleObj>
              </mc:Choice>
              <mc:Fallback>
                <p:oleObj name="Drawing" r:id="rId5" imgW="1600210" imgH="1676401" progId="Presentations.Drawing.13">
                  <p:embed/>
                  <p:pic>
                    <p:nvPicPr>
                      <p:cNvPr id="0" name="Picture 2"/>
                      <p:cNvPicPr>
                        <a:picLocks noChangeAspect="1" noChangeArrowheads="1"/>
                      </p:cNvPicPr>
                      <p:nvPr/>
                    </p:nvPicPr>
                    <p:blipFill>
                      <a:blip r:embed="rId6">
                        <a:lum contrast="6000"/>
                        <a:extLst>
                          <a:ext uri="{28A0092B-C50C-407E-A947-70E740481C1C}">
                            <a14:useLocalDpi xmlns:a14="http://schemas.microsoft.com/office/drawing/2010/main" val="0"/>
                          </a:ext>
                        </a:extLst>
                      </a:blip>
                      <a:srcRect/>
                      <a:stretch>
                        <a:fillRect/>
                      </a:stretch>
                    </p:blipFill>
                    <p:spPr bwMode="auto">
                      <a:xfrm>
                        <a:off x="5277182" y="2354549"/>
                        <a:ext cx="1501486" cy="1572874"/>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7" name="Straight Arrow Connector 6"/>
          <p:cNvCxnSpPr/>
          <p:nvPr/>
        </p:nvCxnSpPr>
        <p:spPr>
          <a:xfrm flipV="1">
            <a:off x="3957403" y="3447738"/>
            <a:ext cx="1285994" cy="840699"/>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8" name="Picture 7" descr="mantid"/>
          <p:cNvPicPr>
            <a:picLocks noChangeAspect="1" noChangeArrowheads="1"/>
          </p:cNvPicPr>
          <p:nvPr/>
        </p:nvPicPr>
        <p:blipFill>
          <a:blip r:embed="rId7" cstate="print"/>
          <a:srcRect/>
          <a:stretch>
            <a:fillRect/>
          </a:stretch>
        </p:blipFill>
        <p:spPr bwMode="auto">
          <a:xfrm>
            <a:off x="6778668" y="1676400"/>
            <a:ext cx="2365332" cy="3192905"/>
          </a:xfrm>
          <a:prstGeom prst="rect">
            <a:avLst/>
          </a:prstGeom>
          <a:noFill/>
        </p:spPr>
      </p:pic>
      <p:pic>
        <p:nvPicPr>
          <p:cNvPr id="13" name="Picture 5" descr="WalkingStick-web"/>
          <p:cNvPicPr>
            <a:picLocks noChangeAspect="1" noChangeArrowheads="1"/>
          </p:cNvPicPr>
          <p:nvPr/>
        </p:nvPicPr>
        <p:blipFill>
          <a:blip r:embed="rId8" cstate="print"/>
          <a:srcRect/>
          <a:stretch>
            <a:fillRect/>
          </a:stretch>
        </p:blipFill>
        <p:spPr bwMode="auto">
          <a:xfrm rot="16200000">
            <a:off x="968238" y="4167039"/>
            <a:ext cx="1758648" cy="3598888"/>
          </a:xfrm>
          <a:prstGeom prst="rect">
            <a:avLst/>
          </a:prstGeom>
          <a:noFill/>
        </p:spPr>
      </p:pic>
      <p:sp>
        <p:nvSpPr>
          <p:cNvPr id="9" name="Slide Number Placeholder 8"/>
          <p:cNvSpPr>
            <a:spLocks noGrp="1"/>
          </p:cNvSpPr>
          <p:nvPr>
            <p:ph type="sldNum" sz="quarter" idx="12"/>
          </p:nvPr>
        </p:nvSpPr>
        <p:spPr/>
        <p:txBody>
          <a:bodyPr/>
          <a:lstStyle/>
          <a:p>
            <a:fld id="{DD407A6C-0FCC-40BD-976D-3BE7A11C4DA2}" type="slidenum">
              <a:rPr lang="en-US" smtClean="0"/>
              <a:pPr/>
              <a:t>72</a:t>
            </a:fld>
            <a:endParaRPr lang="en-US"/>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5" descr="House cricket"/>
          <p:cNvPicPr>
            <a:picLocks noChangeAspect="1" noChangeArrowheads="1"/>
          </p:cNvPicPr>
          <p:nvPr/>
        </p:nvPicPr>
        <p:blipFill>
          <a:blip r:embed="rId2" cstate="print"/>
          <a:srcRect/>
          <a:stretch>
            <a:fillRect/>
          </a:stretch>
        </p:blipFill>
        <p:spPr bwMode="auto">
          <a:xfrm>
            <a:off x="2998032" y="297934"/>
            <a:ext cx="2667000" cy="1016000"/>
          </a:xfrm>
          <a:prstGeom prst="rect">
            <a:avLst/>
          </a:prstGeom>
          <a:noFill/>
          <a:ln>
            <a:solidFill>
              <a:srgbClr val="500000"/>
            </a:solidFill>
          </a:ln>
        </p:spPr>
      </p:pic>
      <p:pic>
        <p:nvPicPr>
          <p:cNvPr id="5" name="Picture 27" descr="mcrick1"/>
          <p:cNvPicPr>
            <a:picLocks noChangeAspect="1" noChangeArrowheads="1"/>
          </p:cNvPicPr>
          <p:nvPr/>
        </p:nvPicPr>
        <p:blipFill>
          <a:blip r:embed="rId3" cstate="print"/>
          <a:srcRect/>
          <a:stretch>
            <a:fillRect/>
          </a:stretch>
        </p:blipFill>
        <p:spPr bwMode="auto">
          <a:xfrm>
            <a:off x="2998032" y="1313934"/>
            <a:ext cx="2667000" cy="1485900"/>
          </a:xfrm>
          <a:prstGeom prst="rect">
            <a:avLst/>
          </a:prstGeom>
          <a:noFill/>
        </p:spPr>
      </p:pic>
      <p:pic>
        <p:nvPicPr>
          <p:cNvPr id="7" name="Picture 13" descr="883156026"/>
          <p:cNvPicPr>
            <a:picLocks noChangeAspect="1" noChangeArrowheads="1"/>
          </p:cNvPicPr>
          <p:nvPr/>
        </p:nvPicPr>
        <p:blipFill>
          <a:blip r:embed="rId4" cstate="print"/>
          <a:srcRect/>
          <a:stretch>
            <a:fillRect/>
          </a:stretch>
        </p:blipFill>
        <p:spPr bwMode="auto">
          <a:xfrm>
            <a:off x="0" y="297934"/>
            <a:ext cx="2738100" cy="1874838"/>
          </a:xfrm>
          <a:prstGeom prst="rect">
            <a:avLst/>
          </a:prstGeom>
          <a:noFill/>
        </p:spPr>
      </p:pic>
      <p:pic>
        <p:nvPicPr>
          <p:cNvPr id="8" name="Picture 15" descr="smokybrownufa"/>
          <p:cNvPicPr>
            <a:picLocks noChangeAspect="1" noChangeArrowheads="1"/>
          </p:cNvPicPr>
          <p:nvPr/>
        </p:nvPicPr>
        <p:blipFill>
          <a:blip r:embed="rId5" cstate="print"/>
          <a:srcRect/>
          <a:stretch>
            <a:fillRect/>
          </a:stretch>
        </p:blipFill>
        <p:spPr bwMode="auto">
          <a:xfrm>
            <a:off x="0" y="2172772"/>
            <a:ext cx="2738100" cy="1834907"/>
          </a:xfrm>
          <a:prstGeom prst="rect">
            <a:avLst/>
          </a:prstGeom>
          <a:noFill/>
        </p:spPr>
      </p:pic>
      <p:pic>
        <p:nvPicPr>
          <p:cNvPr id="9" name="Picture 17" descr="oriental"/>
          <p:cNvPicPr>
            <a:picLocks noChangeAspect="1" noChangeArrowheads="1"/>
          </p:cNvPicPr>
          <p:nvPr/>
        </p:nvPicPr>
        <p:blipFill>
          <a:blip r:embed="rId6" cstate="print"/>
          <a:srcRect/>
          <a:stretch>
            <a:fillRect/>
          </a:stretch>
        </p:blipFill>
        <p:spPr bwMode="auto">
          <a:xfrm rot="5400000">
            <a:off x="1620811" y="5404731"/>
            <a:ext cx="1650323" cy="1104119"/>
          </a:xfrm>
          <a:prstGeom prst="rect">
            <a:avLst/>
          </a:prstGeom>
          <a:noFill/>
        </p:spPr>
      </p:pic>
      <p:pic>
        <p:nvPicPr>
          <p:cNvPr id="10" name="Picture 21" descr="roach_asian_large"/>
          <p:cNvPicPr>
            <a:picLocks noChangeAspect="1" noChangeArrowheads="1"/>
          </p:cNvPicPr>
          <p:nvPr/>
        </p:nvPicPr>
        <p:blipFill>
          <a:blip r:embed="rId7" cstate="print"/>
          <a:srcRect r="37810"/>
          <a:stretch>
            <a:fillRect/>
          </a:stretch>
        </p:blipFill>
        <p:spPr bwMode="auto">
          <a:xfrm>
            <a:off x="0" y="5131629"/>
            <a:ext cx="1897097" cy="1308343"/>
          </a:xfrm>
          <a:prstGeom prst="rect">
            <a:avLst/>
          </a:prstGeom>
          <a:noFill/>
        </p:spPr>
      </p:pic>
      <p:pic>
        <p:nvPicPr>
          <p:cNvPr id="11" name="Picture 23" descr="roach_german_large"/>
          <p:cNvPicPr>
            <a:picLocks noChangeAspect="1" noChangeArrowheads="1"/>
          </p:cNvPicPr>
          <p:nvPr/>
        </p:nvPicPr>
        <p:blipFill>
          <a:blip r:embed="rId8" cstate="print"/>
          <a:srcRect/>
          <a:stretch>
            <a:fillRect/>
          </a:stretch>
        </p:blipFill>
        <p:spPr bwMode="auto">
          <a:xfrm>
            <a:off x="0" y="4007679"/>
            <a:ext cx="2695575" cy="1123950"/>
          </a:xfrm>
          <a:prstGeom prst="rect">
            <a:avLst/>
          </a:prstGeom>
          <a:noFill/>
        </p:spPr>
      </p:pic>
      <p:pic>
        <p:nvPicPr>
          <p:cNvPr id="219138" name="Picture 2" descr="http://hyg.ipm.illinois.edu/photos/northern_mole_cricket_damage.jpg"/>
          <p:cNvPicPr>
            <a:picLocks noChangeAspect="1" noChangeArrowheads="1"/>
          </p:cNvPicPr>
          <p:nvPr/>
        </p:nvPicPr>
        <p:blipFill>
          <a:blip r:embed="rId9" cstate="print"/>
          <a:srcRect l="24954" b="13744"/>
          <a:stretch>
            <a:fillRect/>
          </a:stretch>
        </p:blipFill>
        <p:spPr bwMode="auto">
          <a:xfrm>
            <a:off x="2998032" y="2799834"/>
            <a:ext cx="2667000" cy="2301843"/>
          </a:xfrm>
          <a:prstGeom prst="rect">
            <a:avLst/>
          </a:prstGeom>
          <a:noFill/>
        </p:spPr>
      </p:pic>
      <p:sp>
        <p:nvSpPr>
          <p:cNvPr id="13" name="TextBox 12"/>
          <p:cNvSpPr txBox="1"/>
          <p:nvPr/>
        </p:nvSpPr>
        <p:spPr>
          <a:xfrm>
            <a:off x="6337318" y="297934"/>
            <a:ext cx="2282026" cy="369332"/>
          </a:xfrm>
          <a:prstGeom prst="rect">
            <a:avLst/>
          </a:prstGeom>
          <a:solidFill>
            <a:srgbClr val="C00000"/>
          </a:solidFill>
        </p:spPr>
        <p:txBody>
          <a:bodyPr wrap="square" rtlCol="0">
            <a:spAutoFit/>
          </a:bodyPr>
          <a:lstStyle/>
          <a:p>
            <a:pPr algn="ctr"/>
            <a:r>
              <a:rPr lang="en-US" dirty="0" smtClean="0">
                <a:solidFill>
                  <a:srgbClr val="FFFF00"/>
                </a:solidFill>
              </a:rPr>
              <a:t> Texas grasshoppers</a:t>
            </a:r>
            <a:endParaRPr lang="en-US" dirty="0">
              <a:solidFill>
                <a:srgbClr val="FFFF00"/>
              </a:solidFill>
            </a:endParaRPr>
          </a:p>
        </p:txBody>
      </p:sp>
      <p:pic>
        <p:nvPicPr>
          <p:cNvPr id="219140" name="Picture 4" descr="http://gallery.mtbr.com/data/mtbr/500/HenryWCoeCrickets.jpg"/>
          <p:cNvPicPr>
            <a:picLocks noChangeAspect="1" noChangeArrowheads="1"/>
          </p:cNvPicPr>
          <p:nvPr/>
        </p:nvPicPr>
        <p:blipFill>
          <a:blip r:embed="rId10" cstate="print"/>
          <a:srcRect/>
          <a:stretch>
            <a:fillRect/>
          </a:stretch>
        </p:blipFill>
        <p:spPr bwMode="auto">
          <a:xfrm>
            <a:off x="5825515" y="667266"/>
            <a:ext cx="3318485" cy="2086959"/>
          </a:xfrm>
          <a:prstGeom prst="rect">
            <a:avLst/>
          </a:prstGeom>
          <a:noFill/>
        </p:spPr>
      </p:pic>
      <p:pic>
        <p:nvPicPr>
          <p:cNvPr id="219142" name="Picture 6" descr="http://gotroaches.com/blog/wp-gallery/crickets/female_cricket.jpg"/>
          <p:cNvPicPr>
            <a:picLocks noChangeAspect="1" noChangeArrowheads="1"/>
          </p:cNvPicPr>
          <p:nvPr/>
        </p:nvPicPr>
        <p:blipFill>
          <a:blip r:embed="rId11" cstate="print"/>
          <a:srcRect/>
          <a:stretch>
            <a:fillRect/>
          </a:stretch>
        </p:blipFill>
        <p:spPr bwMode="auto">
          <a:xfrm>
            <a:off x="2998032" y="5101676"/>
            <a:ext cx="2667000" cy="1680275"/>
          </a:xfrm>
          <a:prstGeom prst="rect">
            <a:avLst/>
          </a:prstGeom>
          <a:noFill/>
        </p:spPr>
      </p:pic>
      <p:pic>
        <p:nvPicPr>
          <p:cNvPr id="219144" name="Picture 8" descr="http://wordnuggets.files.wordpress.com/2011/02/grasshopper.jpg"/>
          <p:cNvPicPr>
            <a:picLocks noChangeAspect="1" noChangeArrowheads="1"/>
          </p:cNvPicPr>
          <p:nvPr/>
        </p:nvPicPr>
        <p:blipFill>
          <a:blip r:embed="rId12" cstate="print"/>
          <a:srcRect/>
          <a:stretch>
            <a:fillRect/>
          </a:stretch>
        </p:blipFill>
        <p:spPr bwMode="auto">
          <a:xfrm>
            <a:off x="5825515" y="2952329"/>
            <a:ext cx="3318485" cy="1573547"/>
          </a:xfrm>
          <a:prstGeom prst="rect">
            <a:avLst/>
          </a:prstGeom>
          <a:noFill/>
        </p:spPr>
      </p:pic>
      <p:pic>
        <p:nvPicPr>
          <p:cNvPr id="219146" name="Picture 10" descr="http://4.bp.blogspot.com/-WilyHXDr95s/TfPtZ5mpOAI/AAAAAAAABRQ/YrXb8Dx8SjY/s1600/grasshoppers.jpg"/>
          <p:cNvPicPr>
            <a:picLocks noChangeAspect="1" noChangeArrowheads="1"/>
          </p:cNvPicPr>
          <p:nvPr/>
        </p:nvPicPr>
        <p:blipFill>
          <a:blip r:embed="rId13" cstate="print"/>
          <a:srcRect t="8071"/>
          <a:stretch>
            <a:fillRect/>
          </a:stretch>
        </p:blipFill>
        <p:spPr bwMode="auto">
          <a:xfrm>
            <a:off x="5710152" y="4525876"/>
            <a:ext cx="3451558" cy="2377256"/>
          </a:xfrm>
          <a:prstGeom prst="rect">
            <a:avLst/>
          </a:prstGeom>
          <a:noFill/>
        </p:spPr>
      </p:pic>
      <p:sp>
        <p:nvSpPr>
          <p:cNvPr id="15" name="Slide Number Placeholder 14"/>
          <p:cNvSpPr>
            <a:spLocks noGrp="1"/>
          </p:cNvSpPr>
          <p:nvPr>
            <p:ph type="sldNum" sz="quarter" idx="12"/>
          </p:nvPr>
        </p:nvSpPr>
        <p:spPr/>
        <p:txBody>
          <a:bodyPr/>
          <a:lstStyle/>
          <a:p>
            <a:fld id="{DD407A6C-0FCC-40BD-976D-3BE7A11C4DA2}" type="slidenum">
              <a:rPr lang="en-US" smtClean="0"/>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rrowheads="1"/>
          </p:cNvSpPr>
          <p:nvPr>
            <p:ph type="title"/>
          </p:nvPr>
        </p:nvSpPr>
        <p:spPr>
          <a:xfrm>
            <a:off x="179882" y="304800"/>
            <a:ext cx="8754256" cy="1295400"/>
          </a:xfrm>
        </p:spPr>
        <p:txBody>
          <a:bodyPr/>
          <a:lstStyle/>
          <a:p>
            <a:r>
              <a:rPr lang="en-US" dirty="0"/>
              <a:t>Order: </a:t>
            </a:r>
            <a:r>
              <a:rPr lang="en-US" dirty="0" smtClean="0"/>
              <a:t>THYSANOPTERA - </a:t>
            </a:r>
            <a:r>
              <a:rPr lang="en-US" sz="2800" u="sng" dirty="0" smtClean="0"/>
              <a:t>THRIPS</a:t>
            </a:r>
            <a:endParaRPr lang="en-US" sz="2800" u="sng" dirty="0"/>
          </a:p>
        </p:txBody>
      </p:sp>
      <p:sp>
        <p:nvSpPr>
          <p:cNvPr id="110595" name="Rectangle 3"/>
          <p:cNvSpPr>
            <a:spLocks noGrp="1" noRot="1" noChangeArrowheads="1"/>
          </p:cNvSpPr>
          <p:nvPr>
            <p:ph type="body" idx="1"/>
          </p:nvPr>
        </p:nvSpPr>
        <p:spPr>
          <a:xfrm>
            <a:off x="179882" y="1600200"/>
            <a:ext cx="5487988" cy="2841625"/>
          </a:xfrm>
        </p:spPr>
        <p:txBody>
          <a:bodyPr/>
          <a:lstStyle/>
          <a:p>
            <a:pPr>
              <a:lnSpc>
                <a:spcPct val="90000"/>
              </a:lnSpc>
              <a:buClr>
                <a:srgbClr val="FFC000"/>
              </a:buClr>
            </a:pPr>
            <a:r>
              <a:rPr lang="en-US" sz="2800" b="0" dirty="0"/>
              <a:t>Comments: Minute insects, 	disease transmitters</a:t>
            </a:r>
          </a:p>
          <a:p>
            <a:pPr>
              <a:lnSpc>
                <a:spcPct val="90000"/>
              </a:lnSpc>
              <a:buClr>
                <a:srgbClr val="FFC000"/>
              </a:buClr>
            </a:pPr>
            <a:r>
              <a:rPr lang="en-US" sz="2800" b="0" dirty="0"/>
              <a:t>Rasping/sucking mouthparts</a:t>
            </a:r>
          </a:p>
          <a:p>
            <a:pPr>
              <a:lnSpc>
                <a:spcPct val="90000"/>
              </a:lnSpc>
              <a:buClr>
                <a:srgbClr val="FFC000"/>
              </a:buClr>
            </a:pPr>
            <a:r>
              <a:rPr lang="en-US" sz="2800" b="0" dirty="0"/>
              <a:t>Incomplete Metamorphosis </a:t>
            </a:r>
          </a:p>
          <a:p>
            <a:pPr>
              <a:lnSpc>
                <a:spcPct val="90000"/>
              </a:lnSpc>
              <a:buClr>
                <a:srgbClr val="FFC000"/>
              </a:buClr>
            </a:pPr>
            <a:r>
              <a:rPr lang="en-US" sz="2800" b="0" dirty="0"/>
              <a:t>Wings - 4, fringed</a:t>
            </a:r>
          </a:p>
          <a:p>
            <a:pPr>
              <a:lnSpc>
                <a:spcPct val="90000"/>
              </a:lnSpc>
              <a:buClr>
                <a:srgbClr val="FFC000"/>
              </a:buClr>
            </a:pPr>
            <a:r>
              <a:rPr lang="en-US" sz="2800" b="0" dirty="0"/>
              <a:t>Antennae - short, 4-9 segments</a:t>
            </a:r>
          </a:p>
        </p:txBody>
      </p:sp>
      <p:pic>
        <p:nvPicPr>
          <p:cNvPr id="211976" name="Picture 8" descr="http://www.daff.qld.gov.au/images/Biosecurity_GeneralPlantHealthPestsDiseaseAndWeeds/Sunflower-Thrips-500.jpg"/>
          <p:cNvPicPr>
            <a:picLocks noChangeAspect="1" noChangeArrowheads="1"/>
          </p:cNvPicPr>
          <p:nvPr/>
        </p:nvPicPr>
        <p:blipFill>
          <a:blip r:embed="rId3" cstate="print"/>
          <a:srcRect r="36210"/>
          <a:stretch>
            <a:fillRect/>
          </a:stretch>
        </p:blipFill>
        <p:spPr bwMode="auto">
          <a:xfrm>
            <a:off x="4269284" y="3838575"/>
            <a:ext cx="3038007" cy="3019425"/>
          </a:xfrm>
          <a:prstGeom prst="rect">
            <a:avLst/>
          </a:prstGeom>
          <a:noFill/>
        </p:spPr>
      </p:pic>
      <p:pic>
        <p:nvPicPr>
          <p:cNvPr id="211978" name="Picture 10" descr="http://www.hydro-gardens.com/images/f_occid1.jpg"/>
          <p:cNvPicPr>
            <a:picLocks noChangeAspect="1" noChangeArrowheads="1"/>
          </p:cNvPicPr>
          <p:nvPr/>
        </p:nvPicPr>
        <p:blipFill>
          <a:blip r:embed="rId4" cstate="print"/>
          <a:srcRect/>
          <a:stretch>
            <a:fillRect/>
          </a:stretch>
        </p:blipFill>
        <p:spPr bwMode="auto">
          <a:xfrm>
            <a:off x="5788288" y="1195700"/>
            <a:ext cx="3355712" cy="2642875"/>
          </a:xfrm>
          <a:prstGeom prst="rect">
            <a:avLst/>
          </a:prstGeom>
          <a:noFill/>
        </p:spPr>
      </p:pic>
      <p:pic>
        <p:nvPicPr>
          <p:cNvPr id="211980" name="Picture 12" descr="http://cisr.ucr.edu/images/myoporum_04.jpg"/>
          <p:cNvPicPr>
            <a:picLocks noChangeAspect="1" noChangeArrowheads="1"/>
          </p:cNvPicPr>
          <p:nvPr/>
        </p:nvPicPr>
        <p:blipFill>
          <a:blip r:embed="rId5" cstate="print"/>
          <a:srcRect l="7143" r="11905" b="18760"/>
          <a:stretch>
            <a:fillRect/>
          </a:stretch>
        </p:blipFill>
        <p:spPr bwMode="auto">
          <a:xfrm>
            <a:off x="179882" y="4959428"/>
            <a:ext cx="2038662" cy="1524001"/>
          </a:xfrm>
          <a:prstGeom prst="rect">
            <a:avLst/>
          </a:prstGeom>
          <a:noFill/>
        </p:spPr>
      </p:pic>
      <p:pic>
        <p:nvPicPr>
          <p:cNvPr id="211972" name="Picture 4" descr="http://t2.gstatic.com/images?q=tbn:ANd9GcR9SfdBVR2b9VvocZrHrvzaZeJUZJEVS_LevGZPeVIi2vU18IYZ7L6eUo7j9g"/>
          <p:cNvPicPr>
            <a:picLocks noChangeAspect="1" noChangeArrowheads="1"/>
          </p:cNvPicPr>
          <p:nvPr/>
        </p:nvPicPr>
        <p:blipFill>
          <a:blip r:embed="rId6" cstate="print"/>
          <a:srcRect/>
          <a:stretch>
            <a:fillRect/>
          </a:stretch>
        </p:blipFill>
        <p:spPr bwMode="auto">
          <a:xfrm>
            <a:off x="2135684" y="4959428"/>
            <a:ext cx="2133600" cy="1524001"/>
          </a:xfrm>
          <a:prstGeom prst="rect">
            <a:avLst/>
          </a:prstGeom>
          <a:noFill/>
        </p:spPr>
      </p:pic>
      <p:sp>
        <p:nvSpPr>
          <p:cNvPr id="8" name="Slide Number Placeholder 7"/>
          <p:cNvSpPr>
            <a:spLocks noGrp="1"/>
          </p:cNvSpPr>
          <p:nvPr>
            <p:ph type="sldNum" sz="quarter" idx="12"/>
          </p:nvPr>
        </p:nvSpPr>
        <p:spPr/>
        <p:txBody>
          <a:bodyPr/>
          <a:lstStyle/>
          <a:p>
            <a:fld id="{DD407A6C-0FCC-40BD-976D-3BE7A11C4DA2}" type="slidenum">
              <a:rPr lang="en-US" smtClean="0"/>
              <a:pPr/>
              <a:t>74</a:t>
            </a:fld>
            <a:endParaRPr lang="en-US"/>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rrowheads="1"/>
          </p:cNvSpPr>
          <p:nvPr>
            <p:ph type="title"/>
          </p:nvPr>
        </p:nvSpPr>
        <p:spPr>
          <a:xfrm>
            <a:off x="239843" y="299803"/>
            <a:ext cx="8599357" cy="1219200"/>
          </a:xfrm>
        </p:spPr>
        <p:txBody>
          <a:bodyPr/>
          <a:lstStyle/>
          <a:p>
            <a:r>
              <a:rPr lang="en-US" sz="4000" dirty="0"/>
              <a:t>Order: </a:t>
            </a:r>
            <a:r>
              <a:rPr lang="en-US" sz="4000" dirty="0" smtClean="0"/>
              <a:t>SIPHONAPTERA - </a:t>
            </a:r>
            <a:r>
              <a:rPr lang="en-US" sz="3200" u="sng" dirty="0" smtClean="0"/>
              <a:t>Fleas</a:t>
            </a:r>
            <a:endParaRPr lang="en-US" sz="4000" u="sng" dirty="0"/>
          </a:p>
        </p:txBody>
      </p:sp>
      <p:sp>
        <p:nvSpPr>
          <p:cNvPr id="112643" name="Rectangle 3"/>
          <p:cNvSpPr>
            <a:spLocks noGrp="1" noRot="1" noChangeArrowheads="1"/>
          </p:cNvSpPr>
          <p:nvPr>
            <p:ph type="body" idx="1"/>
          </p:nvPr>
        </p:nvSpPr>
        <p:spPr>
          <a:xfrm>
            <a:off x="239842" y="1519003"/>
            <a:ext cx="4976735" cy="3772525"/>
          </a:xfrm>
        </p:spPr>
        <p:txBody>
          <a:bodyPr/>
          <a:lstStyle/>
          <a:p>
            <a:r>
              <a:rPr lang="en-US" sz="2600" b="0" dirty="0"/>
              <a:t>Comments: Small, </a:t>
            </a:r>
            <a:r>
              <a:rPr lang="en-US" sz="2600" b="0" dirty="0" smtClean="0"/>
              <a:t>flattened </a:t>
            </a:r>
            <a:r>
              <a:rPr lang="en-US" sz="2600" b="0" dirty="0"/>
              <a:t>laterally</a:t>
            </a:r>
          </a:p>
          <a:p>
            <a:r>
              <a:rPr lang="en-US" sz="2600" b="0" dirty="0"/>
              <a:t>Sucking mouthparts </a:t>
            </a:r>
          </a:p>
          <a:p>
            <a:r>
              <a:rPr lang="en-US" sz="2600" b="0" dirty="0" smtClean="0"/>
              <a:t>Complete metamorphosis</a:t>
            </a:r>
            <a:endParaRPr lang="en-US" sz="2600" b="0" dirty="0"/>
          </a:p>
          <a:p>
            <a:r>
              <a:rPr lang="en-US" sz="2600" b="0" dirty="0"/>
              <a:t>Wingless</a:t>
            </a:r>
          </a:p>
          <a:p>
            <a:r>
              <a:rPr lang="en-US" sz="2600" b="0" dirty="0"/>
              <a:t>Reduced </a:t>
            </a:r>
            <a:r>
              <a:rPr lang="en-US" sz="2600" b="0" dirty="0" smtClean="0"/>
              <a:t>antennae</a:t>
            </a:r>
          </a:p>
          <a:p>
            <a:r>
              <a:rPr lang="en-US" sz="2600" b="0" dirty="0" smtClean="0"/>
              <a:t>Many species</a:t>
            </a:r>
          </a:p>
          <a:p>
            <a:r>
              <a:rPr lang="en-US" sz="2600" b="0" dirty="0" smtClean="0"/>
              <a:t>World-wide distribution</a:t>
            </a:r>
            <a:endParaRPr lang="en-US" sz="2600" b="0" dirty="0"/>
          </a:p>
        </p:txBody>
      </p:sp>
      <p:pic>
        <p:nvPicPr>
          <p:cNvPr id="212996" name="Picture 4" descr="http://static.ddmcdn.com/gif/flea-5.gif"/>
          <p:cNvPicPr>
            <a:picLocks noChangeAspect="1" noChangeArrowheads="1"/>
          </p:cNvPicPr>
          <p:nvPr/>
        </p:nvPicPr>
        <p:blipFill>
          <a:blip r:embed="rId3" cstate="print"/>
          <a:srcRect t="10090" b="4013"/>
          <a:stretch>
            <a:fillRect/>
          </a:stretch>
        </p:blipFill>
        <p:spPr bwMode="auto">
          <a:xfrm>
            <a:off x="5524800" y="1519003"/>
            <a:ext cx="3619200" cy="4062334"/>
          </a:xfrm>
          <a:prstGeom prst="rect">
            <a:avLst/>
          </a:prstGeom>
          <a:ln>
            <a:noFill/>
          </a:ln>
          <a:effectLst>
            <a:outerShdw blurRad="292100" dist="139700" dir="2700000" algn="tl" rotWithShape="0">
              <a:srgbClr val="333333">
                <a:alpha val="65000"/>
              </a:srgbClr>
            </a:outerShdw>
          </a:effectLst>
        </p:spPr>
      </p:pic>
      <p:pic>
        <p:nvPicPr>
          <p:cNvPr id="212998" name="Picture 6" descr="http://www.freewebs.com/parrockvets/11%20Adult%20Flea%20feeding.jpg"/>
          <p:cNvPicPr>
            <a:picLocks noChangeAspect="1" noChangeArrowheads="1"/>
          </p:cNvPicPr>
          <p:nvPr/>
        </p:nvPicPr>
        <p:blipFill>
          <a:blip r:embed="rId4" cstate="print"/>
          <a:srcRect/>
          <a:stretch>
            <a:fillRect/>
          </a:stretch>
        </p:blipFill>
        <p:spPr bwMode="auto">
          <a:xfrm>
            <a:off x="3975938" y="4771760"/>
            <a:ext cx="1548862" cy="2037405"/>
          </a:xfrm>
          <a:prstGeom prst="rect">
            <a:avLst/>
          </a:prstGeom>
          <a:noFill/>
        </p:spPr>
      </p:pic>
      <p:pic>
        <p:nvPicPr>
          <p:cNvPr id="213000" name="Picture 8" descr="http://www.ent.uga.edu/pubs/imageshomeipm/flea.jpg"/>
          <p:cNvPicPr>
            <a:picLocks noChangeAspect="1" noChangeArrowheads="1"/>
          </p:cNvPicPr>
          <p:nvPr/>
        </p:nvPicPr>
        <p:blipFill>
          <a:blip r:embed="rId5" cstate="print"/>
          <a:srcRect/>
          <a:stretch>
            <a:fillRect/>
          </a:stretch>
        </p:blipFill>
        <p:spPr bwMode="auto">
          <a:xfrm>
            <a:off x="465031" y="5340363"/>
            <a:ext cx="1493344" cy="1320504"/>
          </a:xfrm>
          <a:prstGeom prst="rect">
            <a:avLst/>
          </a:prstGeom>
          <a:noFill/>
        </p:spPr>
      </p:pic>
      <p:pic>
        <p:nvPicPr>
          <p:cNvPr id="213002" name="Picture 10" descr="http://t1.gstatic.com/images?q=tbn:ANd9GcQQn-6wYuBhK01c1i6UlzM57Q9MB9DbQRPWmfXTtDdrUV_KAl6fpxHSkufmZw"/>
          <p:cNvPicPr>
            <a:picLocks noChangeAspect="1" noChangeArrowheads="1"/>
          </p:cNvPicPr>
          <p:nvPr/>
        </p:nvPicPr>
        <p:blipFill>
          <a:blip r:embed="rId6" cstate="print"/>
          <a:srcRect/>
          <a:stretch>
            <a:fillRect/>
          </a:stretch>
        </p:blipFill>
        <p:spPr bwMode="auto">
          <a:xfrm>
            <a:off x="1958375" y="5340363"/>
            <a:ext cx="2017563" cy="1517637"/>
          </a:xfrm>
          <a:prstGeom prst="rect">
            <a:avLst/>
          </a:prstGeom>
          <a:ln>
            <a:noFill/>
          </a:ln>
          <a:effectLst>
            <a:outerShdw blurRad="292100" dist="139700" dir="2700000" algn="tl" rotWithShape="0">
              <a:srgbClr val="333333">
                <a:alpha val="65000"/>
              </a:srgbClr>
            </a:outerShdw>
          </a:effectLst>
        </p:spPr>
      </p:pic>
      <p:sp>
        <p:nvSpPr>
          <p:cNvPr id="8" name="Slide Number Placeholder 7"/>
          <p:cNvSpPr>
            <a:spLocks noGrp="1"/>
          </p:cNvSpPr>
          <p:nvPr>
            <p:ph type="sldNum" sz="quarter" idx="12"/>
          </p:nvPr>
        </p:nvSpPr>
        <p:spPr/>
        <p:txBody>
          <a:bodyPr/>
          <a:lstStyle/>
          <a:p>
            <a:fld id="{DD407A6C-0FCC-40BD-976D-3BE7A11C4DA2}" type="slidenum">
              <a:rPr lang="en-US" smtClean="0"/>
              <a:pPr/>
              <a:t>75</a:t>
            </a:fld>
            <a:endParaRPr lang="en-US"/>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http://image.weather.com/web/activities/homeandgarden/pets/national_flea_map.gif"/>
          <p:cNvPicPr>
            <a:picLocks noChangeAspect="1" noChangeArrowheads="1"/>
          </p:cNvPicPr>
          <p:nvPr/>
        </p:nvPicPr>
        <p:blipFill>
          <a:blip r:embed="rId2" cstate="print">
            <a:lum contrast="40000"/>
          </a:blip>
          <a:srcRect/>
          <a:stretch>
            <a:fillRect/>
          </a:stretch>
        </p:blipFill>
        <p:spPr bwMode="auto">
          <a:xfrm>
            <a:off x="380427" y="788232"/>
            <a:ext cx="7876469" cy="5390162"/>
          </a:xfrm>
          <a:prstGeom prst="rect">
            <a:avLst/>
          </a:prstGeom>
          <a:noFill/>
        </p:spPr>
      </p:pic>
      <p:sp>
        <p:nvSpPr>
          <p:cNvPr id="3" name="Slide Number Placeholder 2"/>
          <p:cNvSpPr>
            <a:spLocks noGrp="1"/>
          </p:cNvSpPr>
          <p:nvPr>
            <p:ph type="sldNum" sz="quarter" idx="12"/>
          </p:nvPr>
        </p:nvSpPr>
        <p:spPr/>
        <p:txBody>
          <a:bodyPr/>
          <a:lstStyle/>
          <a:p>
            <a:fld id="{DD407A6C-0FCC-40BD-976D-3BE7A11C4DA2}" type="slidenum">
              <a:rPr lang="en-US" smtClean="0"/>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xfrm>
            <a:off x="269823" y="244475"/>
            <a:ext cx="3552670" cy="974725"/>
          </a:xfrm>
        </p:spPr>
        <p:txBody>
          <a:bodyPr/>
          <a:lstStyle/>
          <a:p>
            <a:r>
              <a:rPr lang="en-US" dirty="0"/>
              <a:t>Nematodes</a:t>
            </a:r>
          </a:p>
        </p:txBody>
      </p:sp>
      <p:sp>
        <p:nvSpPr>
          <p:cNvPr id="30723" name="Rectangle 3"/>
          <p:cNvSpPr>
            <a:spLocks noGrp="1" noRot="1" noChangeArrowheads="1"/>
          </p:cNvSpPr>
          <p:nvPr>
            <p:ph type="body" idx="1"/>
          </p:nvPr>
        </p:nvSpPr>
        <p:spPr>
          <a:xfrm>
            <a:off x="269823" y="1143000"/>
            <a:ext cx="4901784" cy="4523282"/>
          </a:xfrm>
        </p:spPr>
        <p:txBody>
          <a:bodyPr/>
          <a:lstStyle/>
          <a:p>
            <a:pPr>
              <a:buClr>
                <a:srgbClr val="FFC000"/>
              </a:buClr>
            </a:pPr>
            <a:r>
              <a:rPr lang="en-US" sz="2600" b="0" dirty="0"/>
              <a:t>Simple, </a:t>
            </a:r>
            <a:r>
              <a:rPr lang="en-US" sz="2600" b="0" dirty="0" err="1"/>
              <a:t>unsegmented</a:t>
            </a:r>
            <a:r>
              <a:rPr lang="en-US" sz="2600" b="0" dirty="0"/>
              <a:t> worms</a:t>
            </a:r>
          </a:p>
          <a:p>
            <a:pPr>
              <a:buClr>
                <a:srgbClr val="FFC000"/>
              </a:buClr>
            </a:pPr>
            <a:r>
              <a:rPr lang="en-US" sz="2600" b="0" dirty="0"/>
              <a:t>Microscopic in size </a:t>
            </a:r>
          </a:p>
          <a:p>
            <a:pPr>
              <a:buClr>
                <a:srgbClr val="FFC000"/>
              </a:buClr>
            </a:pPr>
            <a:r>
              <a:rPr lang="en-US" sz="2600" b="0" dirty="0"/>
              <a:t>Feed on bacteria, fungi and other soil organisms &amp; some are parasitic.</a:t>
            </a:r>
          </a:p>
          <a:p>
            <a:pPr>
              <a:buClr>
                <a:srgbClr val="FFC000"/>
              </a:buClr>
            </a:pPr>
            <a:r>
              <a:rPr lang="en-US" sz="2600" b="0" dirty="0"/>
              <a:t>Parasitize plants or join with other organisms to promote disease </a:t>
            </a:r>
          </a:p>
          <a:p>
            <a:pPr>
              <a:buClr>
                <a:srgbClr val="FFC000"/>
              </a:buClr>
            </a:pPr>
            <a:r>
              <a:rPr lang="en-US" sz="2600" b="0" dirty="0"/>
              <a:t>Reduces flow of water and nutrients to plants</a:t>
            </a:r>
          </a:p>
        </p:txBody>
      </p:sp>
      <p:pic>
        <p:nvPicPr>
          <p:cNvPr id="30724" name="Picture 4" descr="nematode"/>
          <p:cNvPicPr>
            <a:picLocks noChangeAspect="1" noChangeArrowheads="1"/>
          </p:cNvPicPr>
          <p:nvPr/>
        </p:nvPicPr>
        <p:blipFill>
          <a:blip r:embed="rId2" cstate="print"/>
          <a:srcRect/>
          <a:stretch>
            <a:fillRect/>
          </a:stretch>
        </p:blipFill>
        <p:spPr bwMode="auto">
          <a:xfrm>
            <a:off x="5562600" y="1143000"/>
            <a:ext cx="3581400" cy="3149600"/>
          </a:xfrm>
          <a:prstGeom prst="rect">
            <a:avLst/>
          </a:prstGeom>
          <a:noFill/>
          <a:ln w="3175">
            <a:solidFill>
              <a:srgbClr val="000000"/>
            </a:solidFill>
            <a:miter lim="800000"/>
            <a:headEnd/>
            <a:tailEnd/>
          </a:ln>
        </p:spPr>
      </p:pic>
      <p:pic>
        <p:nvPicPr>
          <p:cNvPr id="30726" name="Picture 6" descr="figure3"/>
          <p:cNvPicPr>
            <a:picLocks noChangeAspect="1" noChangeArrowheads="1"/>
          </p:cNvPicPr>
          <p:nvPr/>
        </p:nvPicPr>
        <p:blipFill>
          <a:blip r:embed="rId3" cstate="print"/>
          <a:srcRect/>
          <a:stretch>
            <a:fillRect/>
          </a:stretch>
        </p:blipFill>
        <p:spPr bwMode="auto">
          <a:xfrm>
            <a:off x="5562600" y="4248150"/>
            <a:ext cx="3581400" cy="2571750"/>
          </a:xfrm>
          <a:prstGeom prst="rect">
            <a:avLst/>
          </a:prstGeom>
          <a:noFill/>
        </p:spPr>
      </p:pic>
      <p:pic>
        <p:nvPicPr>
          <p:cNvPr id="215042" name="Picture 2" descr="http://upload.wikimedia.org/wikipedia/commons/thumb/5/50/Meloidogyne_incognita.jpg/220px-Meloidogyne_incognita.jpg"/>
          <p:cNvPicPr>
            <a:picLocks noChangeAspect="1" noChangeArrowheads="1"/>
          </p:cNvPicPr>
          <p:nvPr/>
        </p:nvPicPr>
        <p:blipFill>
          <a:blip r:embed="rId4" cstate="print"/>
          <a:srcRect/>
          <a:stretch>
            <a:fillRect/>
          </a:stretch>
        </p:blipFill>
        <p:spPr bwMode="auto">
          <a:xfrm>
            <a:off x="7832671" y="65581"/>
            <a:ext cx="1311330" cy="1448425"/>
          </a:xfrm>
          <a:prstGeom prst="rect">
            <a:avLst/>
          </a:prstGeom>
          <a:noFill/>
        </p:spPr>
      </p:pic>
      <p:pic>
        <p:nvPicPr>
          <p:cNvPr id="215044" name="Picture 4" descr="http://www.insectimages.org/images/768x512/5077075.jpg"/>
          <p:cNvPicPr>
            <a:picLocks noChangeAspect="1" noChangeArrowheads="1"/>
          </p:cNvPicPr>
          <p:nvPr/>
        </p:nvPicPr>
        <p:blipFill>
          <a:blip r:embed="rId5" cstate="print"/>
          <a:srcRect/>
          <a:stretch>
            <a:fillRect/>
          </a:stretch>
        </p:blipFill>
        <p:spPr bwMode="auto">
          <a:xfrm>
            <a:off x="3822493" y="5332529"/>
            <a:ext cx="1740107" cy="1487371"/>
          </a:xfrm>
          <a:prstGeom prst="rect">
            <a:avLst/>
          </a:prstGeom>
          <a:noFill/>
        </p:spPr>
      </p:pic>
      <p:sp>
        <p:nvSpPr>
          <p:cNvPr id="8" name="Slide Number Placeholder 7"/>
          <p:cNvSpPr>
            <a:spLocks noGrp="1"/>
          </p:cNvSpPr>
          <p:nvPr>
            <p:ph type="sldNum" sz="quarter" idx="12"/>
          </p:nvPr>
        </p:nvSpPr>
        <p:spPr/>
        <p:txBody>
          <a:bodyPr/>
          <a:lstStyle/>
          <a:p>
            <a:fld id="{DD407A6C-0FCC-40BD-976D-3BE7A11C4DA2}" type="slidenum">
              <a:rPr lang="en-US" smtClean="0"/>
              <a:pPr/>
              <a:t>77</a:t>
            </a:fld>
            <a:endParaRPr lang="en-US"/>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202367" y="244475"/>
            <a:ext cx="7470775" cy="819827"/>
          </a:xfrm>
        </p:spPr>
        <p:txBody>
          <a:bodyPr/>
          <a:lstStyle/>
          <a:p>
            <a:r>
              <a:rPr lang="en-US" dirty="0">
                <a:effectLst>
                  <a:outerShdw blurRad="38100" dist="38100" dir="2700000" algn="tl">
                    <a:srgbClr val="FFFFFF"/>
                  </a:outerShdw>
                </a:effectLst>
              </a:rPr>
              <a:t>Other Invertebrates</a:t>
            </a:r>
          </a:p>
        </p:txBody>
      </p:sp>
      <p:sp>
        <p:nvSpPr>
          <p:cNvPr id="31747" name="Rectangle 3"/>
          <p:cNvSpPr>
            <a:spLocks noGrp="1" noRot="1" noChangeArrowheads="1"/>
          </p:cNvSpPr>
          <p:nvPr>
            <p:ph type="body" idx="1"/>
          </p:nvPr>
        </p:nvSpPr>
        <p:spPr>
          <a:xfrm>
            <a:off x="228600" y="1064302"/>
            <a:ext cx="4038600" cy="4572000"/>
          </a:xfrm>
        </p:spPr>
        <p:txBody>
          <a:bodyPr/>
          <a:lstStyle/>
          <a:p>
            <a:pPr>
              <a:buClr>
                <a:srgbClr val="FFC000"/>
              </a:buClr>
            </a:pPr>
            <a:r>
              <a:rPr lang="en-US" b="0" dirty="0"/>
              <a:t>Snails/Slugs - problem in gardens</a:t>
            </a:r>
          </a:p>
          <a:p>
            <a:pPr>
              <a:buClr>
                <a:srgbClr val="FFC000"/>
              </a:buClr>
            </a:pPr>
            <a:r>
              <a:rPr lang="en-US" b="0" dirty="0"/>
              <a:t>Feed at night</a:t>
            </a:r>
          </a:p>
          <a:p>
            <a:pPr>
              <a:buClr>
                <a:srgbClr val="FFC000"/>
              </a:buClr>
            </a:pPr>
            <a:r>
              <a:rPr lang="en-US" b="0" dirty="0"/>
              <a:t>Enjoy high organic matter and mulches</a:t>
            </a:r>
          </a:p>
        </p:txBody>
      </p:sp>
      <p:pic>
        <p:nvPicPr>
          <p:cNvPr id="31748" name="Picture 4" descr="snail2"/>
          <p:cNvPicPr>
            <a:picLocks noChangeAspect="1" noChangeArrowheads="1"/>
          </p:cNvPicPr>
          <p:nvPr/>
        </p:nvPicPr>
        <p:blipFill>
          <a:blip r:embed="rId2" cstate="print"/>
          <a:srcRect/>
          <a:stretch>
            <a:fillRect/>
          </a:stretch>
        </p:blipFill>
        <p:spPr bwMode="auto">
          <a:xfrm>
            <a:off x="5141718" y="244475"/>
            <a:ext cx="4002282" cy="2908091"/>
          </a:xfrm>
          <a:prstGeom prst="rect">
            <a:avLst/>
          </a:prstGeom>
          <a:noFill/>
        </p:spPr>
      </p:pic>
      <p:pic>
        <p:nvPicPr>
          <p:cNvPr id="31749" name="Picture 5" descr="slug"/>
          <p:cNvPicPr>
            <a:picLocks noChangeAspect="1" noChangeArrowheads="1"/>
          </p:cNvPicPr>
          <p:nvPr/>
        </p:nvPicPr>
        <p:blipFill>
          <a:blip r:embed="rId3" cstate="print"/>
          <a:srcRect/>
          <a:stretch>
            <a:fillRect/>
          </a:stretch>
        </p:blipFill>
        <p:spPr bwMode="auto">
          <a:xfrm>
            <a:off x="4762500" y="3152566"/>
            <a:ext cx="4381500" cy="1697261"/>
          </a:xfrm>
          <a:prstGeom prst="rect">
            <a:avLst/>
          </a:prstGeom>
          <a:noFill/>
        </p:spPr>
      </p:pic>
      <p:pic>
        <p:nvPicPr>
          <p:cNvPr id="31750" name="Picture 6" descr="MCAN00701_0000[1]"/>
          <p:cNvPicPr>
            <a:picLocks noChangeAspect="1" noChangeArrowheads="1"/>
          </p:cNvPicPr>
          <p:nvPr/>
        </p:nvPicPr>
        <p:blipFill>
          <a:blip r:embed="rId4" cstate="print"/>
          <a:srcRect/>
          <a:stretch>
            <a:fillRect/>
          </a:stretch>
        </p:blipFill>
        <p:spPr bwMode="auto">
          <a:xfrm>
            <a:off x="2705100" y="2904500"/>
            <a:ext cx="1562100" cy="1247775"/>
          </a:xfrm>
          <a:prstGeom prst="rect">
            <a:avLst/>
          </a:prstGeom>
          <a:noFill/>
        </p:spPr>
      </p:pic>
      <p:pic>
        <p:nvPicPr>
          <p:cNvPr id="214018" name="Picture 2" descr="http://farm4.static.flickr.com/3312/3552762624_ebcd5e6228.jpg"/>
          <p:cNvPicPr>
            <a:picLocks noChangeAspect="1" noChangeArrowheads="1"/>
          </p:cNvPicPr>
          <p:nvPr/>
        </p:nvPicPr>
        <p:blipFill>
          <a:blip r:embed="rId5" cstate="print"/>
          <a:srcRect t="16735" b="25484"/>
          <a:stretch>
            <a:fillRect/>
          </a:stretch>
        </p:blipFill>
        <p:spPr bwMode="auto">
          <a:xfrm>
            <a:off x="0" y="4497049"/>
            <a:ext cx="4762500" cy="2278505"/>
          </a:xfrm>
          <a:prstGeom prst="rect">
            <a:avLst/>
          </a:prstGeom>
          <a:noFill/>
        </p:spPr>
      </p:pic>
      <p:pic>
        <p:nvPicPr>
          <p:cNvPr id="214020" name="Picture 4" descr="http://3.bp.blogspot.com/_ok5p5uzcCaA/TEAEj_91DGI/AAAAAAAACps/EDj-RakBlkI/s1600/slug6.jpg"/>
          <p:cNvPicPr>
            <a:picLocks noChangeAspect="1" noChangeArrowheads="1"/>
          </p:cNvPicPr>
          <p:nvPr/>
        </p:nvPicPr>
        <p:blipFill>
          <a:blip r:embed="rId6" cstate="print"/>
          <a:srcRect l="21227"/>
          <a:stretch>
            <a:fillRect/>
          </a:stretch>
        </p:blipFill>
        <p:spPr bwMode="auto">
          <a:xfrm>
            <a:off x="7480092" y="0"/>
            <a:ext cx="1663908" cy="1582564"/>
          </a:xfrm>
          <a:prstGeom prst="rect">
            <a:avLst/>
          </a:prstGeom>
          <a:noFill/>
        </p:spPr>
      </p:pic>
      <p:pic>
        <p:nvPicPr>
          <p:cNvPr id="214022" name="Picture 6" descr="http://www.gardenrant.com/photos/uncategorized/2008/06/29/slugdamage.jpg"/>
          <p:cNvPicPr>
            <a:picLocks noChangeAspect="1" noChangeArrowheads="1"/>
          </p:cNvPicPr>
          <p:nvPr/>
        </p:nvPicPr>
        <p:blipFill>
          <a:blip r:embed="rId7" cstate="print"/>
          <a:srcRect/>
          <a:stretch>
            <a:fillRect/>
          </a:stretch>
        </p:blipFill>
        <p:spPr bwMode="auto">
          <a:xfrm>
            <a:off x="4762499" y="4849827"/>
            <a:ext cx="2570321" cy="1925727"/>
          </a:xfrm>
          <a:prstGeom prst="rect">
            <a:avLst/>
          </a:prstGeom>
          <a:noFill/>
        </p:spPr>
      </p:pic>
      <p:sp>
        <p:nvSpPr>
          <p:cNvPr id="10" name="Slide Number Placeholder 9"/>
          <p:cNvSpPr>
            <a:spLocks noGrp="1"/>
          </p:cNvSpPr>
          <p:nvPr>
            <p:ph type="sldNum" sz="quarter" idx="12"/>
          </p:nvPr>
        </p:nvSpPr>
        <p:spPr/>
        <p:txBody>
          <a:bodyPr/>
          <a:lstStyle/>
          <a:p>
            <a:fld id="{DD407A6C-0FCC-40BD-976D-3BE7A11C4DA2}" type="slidenum">
              <a:rPr lang="en-US" smtClean="0"/>
              <a:pPr/>
              <a:t>78</a:t>
            </a:fld>
            <a:endParaRPr lang="en-US"/>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p:txBody>
          <a:bodyPr/>
          <a:lstStyle/>
          <a:p>
            <a:r>
              <a:rPr lang="en-US" dirty="0">
                <a:solidFill>
                  <a:srgbClr val="000000"/>
                </a:solidFill>
                <a:effectLst>
                  <a:outerShdw blurRad="38100" dist="38100" dir="2700000" algn="tl">
                    <a:srgbClr val="FFFFFF"/>
                  </a:outerShdw>
                </a:effectLst>
              </a:rPr>
              <a:t>Snail and Slug Traps</a:t>
            </a:r>
          </a:p>
        </p:txBody>
      </p:sp>
      <p:pic>
        <p:nvPicPr>
          <p:cNvPr id="40963" name="Picture 3" descr="slug &amp; snail trap"/>
          <p:cNvPicPr>
            <a:picLocks noChangeAspect="1" noChangeArrowheads="1"/>
          </p:cNvPicPr>
          <p:nvPr/>
        </p:nvPicPr>
        <p:blipFill>
          <a:blip r:embed="rId2" cstate="print">
            <a:lum bright="6000" contrast="18000"/>
          </a:blip>
          <a:srcRect/>
          <a:stretch>
            <a:fillRect/>
          </a:stretch>
        </p:blipFill>
        <p:spPr bwMode="auto">
          <a:xfrm>
            <a:off x="228600" y="1524000"/>
            <a:ext cx="3200400" cy="2660650"/>
          </a:xfrm>
          <a:prstGeom prst="rect">
            <a:avLst/>
          </a:prstGeom>
          <a:noFill/>
        </p:spPr>
      </p:pic>
      <p:pic>
        <p:nvPicPr>
          <p:cNvPr id="40965" name="Picture 5" descr="snail&amp;slug trap"/>
          <p:cNvPicPr>
            <a:picLocks noChangeAspect="1" noChangeArrowheads="1"/>
          </p:cNvPicPr>
          <p:nvPr/>
        </p:nvPicPr>
        <p:blipFill>
          <a:blip r:embed="rId3" cstate="print">
            <a:lum bright="12000" contrast="6000"/>
          </a:blip>
          <a:srcRect l="8109" r="8109"/>
          <a:stretch>
            <a:fillRect/>
          </a:stretch>
        </p:blipFill>
        <p:spPr bwMode="auto">
          <a:xfrm>
            <a:off x="228600" y="4295775"/>
            <a:ext cx="2590800" cy="2409825"/>
          </a:xfrm>
          <a:prstGeom prst="rect">
            <a:avLst/>
          </a:prstGeom>
          <a:noFill/>
        </p:spPr>
      </p:pic>
      <p:pic>
        <p:nvPicPr>
          <p:cNvPr id="40966" name="Picture 6" descr="slug&amp;snail trap"/>
          <p:cNvPicPr>
            <a:picLocks noChangeAspect="1" noChangeArrowheads="1"/>
          </p:cNvPicPr>
          <p:nvPr/>
        </p:nvPicPr>
        <p:blipFill>
          <a:blip r:embed="rId4" cstate="print"/>
          <a:srcRect/>
          <a:stretch>
            <a:fillRect/>
          </a:stretch>
        </p:blipFill>
        <p:spPr bwMode="auto">
          <a:xfrm>
            <a:off x="6537379" y="3200400"/>
            <a:ext cx="2403475" cy="2743200"/>
          </a:xfrm>
          <a:prstGeom prst="rect">
            <a:avLst/>
          </a:prstGeom>
          <a:ln>
            <a:noFill/>
          </a:ln>
          <a:effectLst>
            <a:outerShdw blurRad="292100" dist="139700" dir="2700000" algn="tl" rotWithShape="0">
              <a:srgbClr val="333333">
                <a:alpha val="65000"/>
              </a:srgbClr>
            </a:outerShdw>
          </a:effectLst>
        </p:spPr>
      </p:pic>
      <p:pic>
        <p:nvPicPr>
          <p:cNvPr id="40967" name="Picture 7" descr="Snail_jails"/>
          <p:cNvPicPr>
            <a:picLocks noChangeAspect="1" noChangeArrowheads="1"/>
          </p:cNvPicPr>
          <p:nvPr/>
        </p:nvPicPr>
        <p:blipFill>
          <a:blip r:embed="rId5" cstate="print"/>
          <a:srcRect/>
          <a:stretch>
            <a:fillRect/>
          </a:stretch>
        </p:blipFill>
        <p:spPr bwMode="auto">
          <a:xfrm>
            <a:off x="6248400" y="718214"/>
            <a:ext cx="2895600" cy="2220913"/>
          </a:xfrm>
          <a:prstGeom prst="rect">
            <a:avLst/>
          </a:prstGeom>
          <a:noFill/>
        </p:spPr>
      </p:pic>
      <p:pic>
        <p:nvPicPr>
          <p:cNvPr id="40964" name="Picture 4" descr="snail and slug trap"/>
          <p:cNvPicPr>
            <a:picLocks noChangeAspect="1" noChangeArrowheads="1"/>
          </p:cNvPicPr>
          <p:nvPr/>
        </p:nvPicPr>
        <p:blipFill>
          <a:blip r:embed="rId6" cstate="print">
            <a:lum bright="6000"/>
          </a:blip>
          <a:srcRect t="14999" b="14999"/>
          <a:stretch>
            <a:fillRect/>
          </a:stretch>
        </p:blipFill>
        <p:spPr bwMode="auto">
          <a:xfrm>
            <a:off x="3036757" y="4572000"/>
            <a:ext cx="2438400" cy="2133600"/>
          </a:xfrm>
          <a:prstGeom prst="rect">
            <a:avLst/>
          </a:prstGeom>
          <a:noFill/>
        </p:spPr>
      </p:pic>
      <p:sp>
        <p:nvSpPr>
          <p:cNvPr id="9" name="Slide Number Placeholder 8"/>
          <p:cNvSpPr>
            <a:spLocks noGrp="1"/>
          </p:cNvSpPr>
          <p:nvPr>
            <p:ph type="sldNum" sz="quarter" idx="12"/>
          </p:nvPr>
        </p:nvSpPr>
        <p:spPr/>
        <p:txBody>
          <a:bodyPr/>
          <a:lstStyle/>
          <a:p>
            <a:fld id="{DD407A6C-0FCC-40BD-976D-3BE7A11C4DA2}" type="slidenum">
              <a:rPr lang="en-US" smtClean="0"/>
              <a:pPr/>
              <a:t>79</a:t>
            </a:fld>
            <a:endParaRPr lang="en-US"/>
          </a:p>
        </p:txBody>
      </p:sp>
      <p:pic>
        <p:nvPicPr>
          <p:cNvPr id="228354" name="Picture 2" descr="https://www.quickcrop.ie/products/1270741012.jpg"/>
          <p:cNvPicPr>
            <a:picLocks noChangeAspect="1" noChangeArrowheads="1"/>
          </p:cNvPicPr>
          <p:nvPr/>
        </p:nvPicPr>
        <p:blipFill>
          <a:blip r:embed="rId7" cstate="print"/>
          <a:srcRect/>
          <a:stretch>
            <a:fillRect/>
          </a:stretch>
        </p:blipFill>
        <p:spPr bwMode="auto">
          <a:xfrm>
            <a:off x="3867150" y="1329401"/>
            <a:ext cx="2571750" cy="3219451"/>
          </a:xfrm>
          <a:prstGeom prst="rect">
            <a:avLst/>
          </a:prstGeom>
          <a:noFill/>
        </p:spPr>
      </p:pic>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1828800" y="0"/>
            <a:ext cx="6858000" cy="1524000"/>
          </a:xfrm>
        </p:spPr>
        <p:txBody>
          <a:bodyPr/>
          <a:lstStyle/>
          <a:p>
            <a:r>
              <a:rPr lang="en-US" dirty="0">
                <a:effectLst>
                  <a:outerShdw blurRad="38100" dist="38100" dir="2700000" algn="tl">
                    <a:srgbClr val="FFFFFF"/>
                  </a:outerShdw>
                </a:effectLst>
              </a:rPr>
              <a:t>S</a:t>
            </a:r>
            <a:r>
              <a:rPr lang="en-US" sz="5400" i="1" dirty="0">
                <a:effectLst>
                  <a:outerShdw blurRad="38100" dist="38100" dir="2700000" algn="tl">
                    <a:srgbClr val="FFFFFF"/>
                  </a:outerShdw>
                </a:effectLst>
              </a:rPr>
              <a:t>l</a:t>
            </a:r>
            <a:r>
              <a:rPr lang="en-US" sz="3600" dirty="0">
                <a:effectLst>
                  <a:outerShdw blurRad="38100" dist="38100" dir="2700000" algn="tl">
                    <a:srgbClr val="FFFFFF"/>
                  </a:outerShdw>
                </a:effectLst>
              </a:rPr>
              <a:t>u</a:t>
            </a:r>
            <a:r>
              <a:rPr lang="en-US" sz="6600" dirty="0">
                <a:effectLst>
                  <a:outerShdw blurRad="38100" dist="38100" dir="2700000" algn="tl">
                    <a:srgbClr val="FFFFFF"/>
                  </a:outerShdw>
                </a:effectLst>
              </a:rPr>
              <a:t>g</a:t>
            </a:r>
            <a:r>
              <a:rPr lang="en-US" dirty="0">
                <a:effectLst>
                  <a:outerShdw blurRad="38100" dist="38100" dir="2700000" algn="tl">
                    <a:srgbClr val="FFFFFF"/>
                  </a:outerShdw>
                </a:effectLst>
              </a:rPr>
              <a:t> </a:t>
            </a:r>
            <a:r>
              <a:rPr lang="en-US" sz="2800" b="0" i="1" dirty="0">
                <a:effectLst>
                  <a:outerShdw blurRad="38100" dist="38100" dir="2700000" algn="tl">
                    <a:srgbClr val="FFFFFF"/>
                  </a:outerShdw>
                </a:effectLst>
              </a:rPr>
              <a:t>F</a:t>
            </a:r>
            <a:r>
              <a:rPr lang="en-US" sz="6000" dirty="0">
                <a:effectLst>
                  <a:outerShdw blurRad="38100" dist="38100" dir="2700000" algn="tl">
                    <a:srgbClr val="FFFFFF"/>
                  </a:outerShdw>
                </a:effectLst>
              </a:rPr>
              <a:t>e</a:t>
            </a:r>
            <a:r>
              <a:rPr lang="en-US" dirty="0">
                <a:effectLst>
                  <a:outerShdw blurRad="38100" dist="38100" dir="2700000" algn="tl">
                    <a:srgbClr val="FFFFFF"/>
                  </a:outerShdw>
                </a:effectLst>
              </a:rPr>
              <a:t>s</a:t>
            </a:r>
            <a:r>
              <a:rPr lang="en-US" sz="5400" b="0" i="1" dirty="0">
                <a:effectLst>
                  <a:outerShdw blurRad="38100" dist="38100" dir="2700000" algn="tl">
                    <a:srgbClr val="FFFFFF"/>
                  </a:outerShdw>
                </a:effectLst>
              </a:rPr>
              <a:t>t</a:t>
            </a:r>
            <a:r>
              <a:rPr lang="en-US" dirty="0">
                <a:effectLst>
                  <a:outerShdw blurRad="38100" dist="38100" dir="2700000" algn="tl">
                    <a:srgbClr val="FFFFFF"/>
                  </a:outerShdw>
                </a:effectLst>
              </a:rPr>
              <a:t> </a:t>
            </a:r>
            <a:r>
              <a:rPr lang="en-US" dirty="0" smtClean="0">
                <a:effectLst>
                  <a:outerShdw blurRad="38100" dist="38100" dir="2700000" algn="tl">
                    <a:srgbClr val="FFFFFF"/>
                  </a:outerShdw>
                </a:effectLst>
              </a:rPr>
              <a:t>2   12</a:t>
            </a:r>
            <a:endParaRPr lang="en-US" sz="6000" i="1" dirty="0">
              <a:effectLst>
                <a:outerShdw blurRad="38100" dist="38100" dir="2700000" algn="tl">
                  <a:srgbClr val="FFFFFF"/>
                </a:outerShdw>
              </a:effectLst>
            </a:endParaRPr>
          </a:p>
        </p:txBody>
      </p:sp>
      <p:pic>
        <p:nvPicPr>
          <p:cNvPr id="41987" name="Picture 3" descr="slug beer"/>
          <p:cNvPicPr>
            <a:picLocks noChangeAspect="1" noChangeArrowheads="1"/>
          </p:cNvPicPr>
          <p:nvPr/>
        </p:nvPicPr>
        <p:blipFill>
          <a:blip r:embed="rId3" cstate="print"/>
          <a:srcRect/>
          <a:stretch>
            <a:fillRect/>
          </a:stretch>
        </p:blipFill>
        <p:spPr bwMode="auto">
          <a:xfrm>
            <a:off x="228600" y="1219200"/>
            <a:ext cx="3810000" cy="2998788"/>
          </a:xfrm>
          <a:prstGeom prst="rect">
            <a:avLst/>
          </a:prstGeom>
          <a:noFill/>
        </p:spPr>
      </p:pic>
      <p:pic>
        <p:nvPicPr>
          <p:cNvPr id="41989" name="Picture 5" descr="beertrap"/>
          <p:cNvPicPr>
            <a:picLocks noChangeAspect="1" noChangeArrowheads="1"/>
          </p:cNvPicPr>
          <p:nvPr/>
        </p:nvPicPr>
        <p:blipFill>
          <a:blip r:embed="rId4" cstate="print">
            <a:lum bright="-30000" contrast="12000"/>
          </a:blip>
          <a:srcRect/>
          <a:stretch>
            <a:fillRect/>
          </a:stretch>
        </p:blipFill>
        <p:spPr bwMode="auto">
          <a:xfrm>
            <a:off x="228600" y="4343400"/>
            <a:ext cx="2804199" cy="1779588"/>
          </a:xfrm>
          <a:prstGeom prst="rect">
            <a:avLst/>
          </a:prstGeom>
          <a:noFill/>
        </p:spPr>
      </p:pic>
      <p:pic>
        <p:nvPicPr>
          <p:cNvPr id="41990" name="Picture 6" descr="05011202a"/>
          <p:cNvPicPr>
            <a:picLocks noChangeAspect="1" noChangeArrowheads="1"/>
          </p:cNvPicPr>
          <p:nvPr/>
        </p:nvPicPr>
        <p:blipFill>
          <a:blip r:embed="rId5" cstate="print"/>
          <a:srcRect/>
          <a:stretch>
            <a:fillRect/>
          </a:stretch>
        </p:blipFill>
        <p:spPr bwMode="auto">
          <a:xfrm>
            <a:off x="5706552" y="1219201"/>
            <a:ext cx="3231073" cy="2429656"/>
          </a:xfrm>
          <a:prstGeom prst="rect">
            <a:avLst/>
          </a:prstGeom>
          <a:noFill/>
          <a:ln w="38100">
            <a:solidFill>
              <a:schemeClr val="tx1"/>
            </a:solidFill>
            <a:miter lim="800000"/>
            <a:headEnd/>
            <a:tailEnd/>
          </a:ln>
        </p:spPr>
      </p:pic>
      <p:pic>
        <p:nvPicPr>
          <p:cNvPr id="41991" name="Picture 7" descr="MCSO01262_0000[1]"/>
          <p:cNvPicPr>
            <a:picLocks noChangeAspect="1" noChangeArrowheads="1"/>
          </p:cNvPicPr>
          <p:nvPr/>
        </p:nvPicPr>
        <p:blipFill>
          <a:blip r:embed="rId6" cstate="print"/>
          <a:srcRect/>
          <a:stretch>
            <a:fillRect/>
          </a:stretch>
        </p:blipFill>
        <p:spPr bwMode="auto">
          <a:xfrm rot="-14618834">
            <a:off x="7075487" y="163513"/>
            <a:ext cx="708025" cy="990600"/>
          </a:xfrm>
          <a:prstGeom prst="rect">
            <a:avLst/>
          </a:prstGeom>
          <a:noFill/>
        </p:spPr>
      </p:pic>
      <p:pic>
        <p:nvPicPr>
          <p:cNvPr id="41992" name="Picture 8" descr="MCSO01262_0000[1]"/>
          <p:cNvPicPr>
            <a:picLocks noChangeAspect="1" noChangeArrowheads="1"/>
          </p:cNvPicPr>
          <p:nvPr/>
        </p:nvPicPr>
        <p:blipFill>
          <a:blip r:embed="rId6" cstate="print"/>
          <a:srcRect/>
          <a:stretch>
            <a:fillRect/>
          </a:stretch>
        </p:blipFill>
        <p:spPr bwMode="auto">
          <a:xfrm rot="10800000">
            <a:off x="8229600" y="228600"/>
            <a:ext cx="708025" cy="990600"/>
          </a:xfrm>
          <a:prstGeom prst="rect">
            <a:avLst/>
          </a:prstGeom>
          <a:noFill/>
        </p:spPr>
      </p:pic>
      <p:pic>
        <p:nvPicPr>
          <p:cNvPr id="41993" name="Picture 9" descr="MCSO01262_0000[1]"/>
          <p:cNvPicPr>
            <a:picLocks noChangeAspect="1" noChangeArrowheads="1"/>
          </p:cNvPicPr>
          <p:nvPr/>
        </p:nvPicPr>
        <p:blipFill>
          <a:blip r:embed="rId6" cstate="print"/>
          <a:srcRect/>
          <a:stretch>
            <a:fillRect/>
          </a:stretch>
        </p:blipFill>
        <p:spPr bwMode="auto">
          <a:xfrm rot="2768719">
            <a:off x="979487" y="87313"/>
            <a:ext cx="708025" cy="990600"/>
          </a:xfrm>
          <a:prstGeom prst="rect">
            <a:avLst/>
          </a:prstGeom>
          <a:noFill/>
        </p:spPr>
      </p:pic>
      <p:pic>
        <p:nvPicPr>
          <p:cNvPr id="41994" name="Picture 10" descr="MCSO01262_0000[1]"/>
          <p:cNvPicPr>
            <a:picLocks noChangeAspect="1" noChangeArrowheads="1"/>
          </p:cNvPicPr>
          <p:nvPr/>
        </p:nvPicPr>
        <p:blipFill>
          <a:blip r:embed="rId6" cstate="print"/>
          <a:srcRect/>
          <a:stretch>
            <a:fillRect/>
          </a:stretch>
        </p:blipFill>
        <p:spPr bwMode="auto">
          <a:xfrm>
            <a:off x="0" y="0"/>
            <a:ext cx="708025" cy="990600"/>
          </a:xfrm>
          <a:prstGeom prst="rect">
            <a:avLst/>
          </a:prstGeom>
          <a:noFill/>
        </p:spPr>
      </p:pic>
      <p:pic>
        <p:nvPicPr>
          <p:cNvPr id="41996" name="Picture 12" descr="MCj01044300000[1]"/>
          <p:cNvPicPr>
            <a:picLocks noChangeAspect="1" noChangeArrowheads="1"/>
          </p:cNvPicPr>
          <p:nvPr/>
        </p:nvPicPr>
        <p:blipFill>
          <a:blip r:embed="rId7" cstate="print"/>
          <a:srcRect l="-75000" t="40790" b="6580"/>
          <a:stretch>
            <a:fillRect/>
          </a:stretch>
        </p:blipFill>
        <p:spPr bwMode="auto">
          <a:xfrm>
            <a:off x="8030472" y="3810000"/>
            <a:ext cx="1113528" cy="3048000"/>
          </a:xfrm>
          <a:prstGeom prst="rect">
            <a:avLst/>
          </a:prstGeom>
          <a:noFill/>
        </p:spPr>
      </p:pic>
      <p:pic>
        <p:nvPicPr>
          <p:cNvPr id="41997" name="Picture 13" descr="MCPE02774_0000[1]"/>
          <p:cNvPicPr>
            <a:picLocks noChangeAspect="1" noChangeArrowheads="1"/>
          </p:cNvPicPr>
          <p:nvPr/>
        </p:nvPicPr>
        <p:blipFill>
          <a:blip r:embed="rId8" cstate="print"/>
          <a:srcRect r="49782"/>
          <a:stretch>
            <a:fillRect/>
          </a:stretch>
        </p:blipFill>
        <p:spPr bwMode="auto">
          <a:xfrm>
            <a:off x="4878362" y="466451"/>
            <a:ext cx="406608" cy="752749"/>
          </a:xfrm>
          <a:prstGeom prst="rect">
            <a:avLst/>
          </a:prstGeom>
          <a:noFill/>
        </p:spPr>
      </p:pic>
      <p:sp>
        <p:nvSpPr>
          <p:cNvPr id="14" name="Slide Number Placeholder 13"/>
          <p:cNvSpPr>
            <a:spLocks noGrp="1"/>
          </p:cNvSpPr>
          <p:nvPr>
            <p:ph type="sldNum" sz="quarter" idx="12"/>
          </p:nvPr>
        </p:nvSpPr>
        <p:spPr/>
        <p:txBody>
          <a:bodyPr/>
          <a:lstStyle/>
          <a:p>
            <a:fld id="{DD407A6C-0FCC-40BD-976D-3BE7A11C4DA2}" type="slidenum">
              <a:rPr lang="en-US" smtClean="0"/>
              <a:pPr/>
              <a:t>80</a:t>
            </a:fld>
            <a:endParaRPr lang="en-US"/>
          </a:p>
        </p:txBody>
      </p:sp>
      <p:pic>
        <p:nvPicPr>
          <p:cNvPr id="227330" name="Picture 2" descr="http://yourorganicgardeningblog.com/wp-content/uploads/2009/01/slugs-in-beer3-300x200.jpg"/>
          <p:cNvPicPr>
            <a:picLocks noChangeAspect="1" noChangeArrowheads="1"/>
          </p:cNvPicPr>
          <p:nvPr/>
        </p:nvPicPr>
        <p:blipFill>
          <a:blip r:embed="rId9" cstate="print"/>
          <a:srcRect/>
          <a:stretch>
            <a:fillRect/>
          </a:stretch>
        </p:blipFill>
        <p:spPr bwMode="auto">
          <a:xfrm>
            <a:off x="4878362" y="3870378"/>
            <a:ext cx="3378915" cy="2252610"/>
          </a:xfrm>
          <a:prstGeom prst="rect">
            <a:avLst/>
          </a:prstGeom>
          <a:noFill/>
        </p:spPr>
      </p:pic>
      <p:pic>
        <p:nvPicPr>
          <p:cNvPr id="227332" name="Picture 4" descr="http://rlv.zcache.com/airedale_terrier_shares_a_beer_postcard-p239412206063106442baanr_400.jpg"/>
          <p:cNvPicPr>
            <a:picLocks noChangeAspect="1" noChangeArrowheads="1"/>
          </p:cNvPicPr>
          <p:nvPr/>
        </p:nvPicPr>
        <p:blipFill>
          <a:blip r:embed="rId10" cstate="print"/>
          <a:srcRect l="13976" t="4405" r="15370" b="4968"/>
          <a:stretch>
            <a:fillRect/>
          </a:stretch>
        </p:blipFill>
        <p:spPr bwMode="auto">
          <a:xfrm>
            <a:off x="2692652" y="3405116"/>
            <a:ext cx="2691895" cy="3452884"/>
          </a:xfrm>
          <a:prstGeom prst="rect">
            <a:avLst/>
          </a:prstGeom>
          <a:noFill/>
        </p:spPr>
      </p:pic>
      <p:pic>
        <p:nvPicPr>
          <p:cNvPr id="41995" name="Picture 11" descr="MCj01044300000[1]"/>
          <p:cNvPicPr>
            <a:picLocks noChangeAspect="1" noChangeArrowheads="1"/>
          </p:cNvPicPr>
          <p:nvPr/>
        </p:nvPicPr>
        <p:blipFill>
          <a:blip r:embed="rId7" cstate="print"/>
          <a:srcRect b="59210"/>
          <a:stretch>
            <a:fillRect/>
          </a:stretch>
        </p:blipFill>
        <p:spPr bwMode="auto">
          <a:xfrm>
            <a:off x="4241904" y="1447800"/>
            <a:ext cx="1043066" cy="2362200"/>
          </a:xfrm>
          <a:prstGeom prst="rect">
            <a:avLst/>
          </a:prstGeom>
          <a:noFill/>
        </p:spPr>
      </p:pic>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4"/>
          <p:cNvSpPr>
            <a:spLocks noGrp="1" noChangeArrowheads="1" noChangeShapeType="1" noTextEdit="1"/>
          </p:cNvSpPr>
          <p:nvPr>
            <p:ph type="title"/>
          </p:nvPr>
        </p:nvSpPr>
        <p:spPr bwMode="auto">
          <a:xfrm>
            <a:off x="193638" y="421196"/>
            <a:ext cx="5037930" cy="970028"/>
          </a:xfrm>
          <a:prstGeom prst="rect">
            <a:avLst/>
          </a:prstGeom>
        </p:spPr>
        <p:txBody>
          <a:bodyPr wrap="none" fromWordArt="1">
            <a:prstTxWarp prst="textDeflate">
              <a:avLst>
                <a:gd name="adj" fmla="val 26227"/>
              </a:avLst>
            </a:prstTxWarp>
          </a:bodyPr>
          <a:lstStyle/>
          <a:p>
            <a:pPr algn="ctr"/>
            <a:r>
              <a:rPr lang="en-US" sz="3600" kern="10" dirty="0" err="1">
                <a:ln w="9525">
                  <a:solidFill>
                    <a:srgbClr val="000000"/>
                  </a:solidFill>
                  <a:round/>
                  <a:headEnd/>
                  <a:tailEnd/>
                </a:ln>
                <a:latin typeface="Impact"/>
              </a:rPr>
              <a:t>Vertabrates</a:t>
            </a:r>
            <a:endParaRPr lang="en-US" sz="3600" kern="10" dirty="0">
              <a:ln w="9525">
                <a:solidFill>
                  <a:srgbClr val="000000"/>
                </a:solidFill>
                <a:round/>
                <a:headEnd/>
                <a:tailEnd/>
              </a:ln>
              <a:latin typeface="Impact"/>
            </a:endParaRPr>
          </a:p>
        </p:txBody>
      </p:sp>
      <p:sp>
        <p:nvSpPr>
          <p:cNvPr id="5" name="Text Box 9"/>
          <p:cNvSpPr txBox="1">
            <a:spLocks noChangeArrowheads="1"/>
          </p:cNvSpPr>
          <p:nvPr/>
        </p:nvSpPr>
        <p:spPr bwMode="auto">
          <a:xfrm>
            <a:off x="5576341" y="809469"/>
            <a:ext cx="3364514" cy="396875"/>
          </a:xfrm>
          <a:prstGeom prst="rect">
            <a:avLst/>
          </a:prstGeom>
          <a:solidFill>
            <a:schemeClr val="accent4">
              <a:lumMod val="60000"/>
              <a:lumOff val="40000"/>
            </a:schemeClr>
          </a:solidFill>
          <a:ln w="9525">
            <a:noFill/>
            <a:miter lim="800000"/>
            <a:headEnd/>
            <a:tailEnd/>
          </a:ln>
          <a:effectLst/>
        </p:spPr>
        <p:txBody>
          <a:bodyPr wrap="square">
            <a:spAutoFit/>
          </a:bodyPr>
          <a:lstStyle/>
          <a:p>
            <a:pPr algn="ctr">
              <a:spcBef>
                <a:spcPct val="50000"/>
              </a:spcBef>
            </a:pPr>
            <a:r>
              <a:rPr lang="en-US" sz="2000" b="1" dirty="0">
                <a:solidFill>
                  <a:srgbClr val="500000"/>
                </a:solidFill>
              </a:rPr>
              <a:t>Animals with a </a:t>
            </a:r>
            <a:r>
              <a:rPr lang="en-US" sz="2000" b="1" u="sng" dirty="0">
                <a:solidFill>
                  <a:srgbClr val="500000"/>
                </a:solidFill>
              </a:rPr>
              <a:t>backbone</a:t>
            </a:r>
            <a:r>
              <a:rPr lang="en-US" sz="2000" b="1" dirty="0">
                <a:solidFill>
                  <a:srgbClr val="500000"/>
                </a:solidFill>
              </a:rPr>
              <a:t>.  </a:t>
            </a:r>
          </a:p>
        </p:txBody>
      </p:sp>
      <p:sp>
        <p:nvSpPr>
          <p:cNvPr id="8" name="Text Box 15"/>
          <p:cNvSpPr txBox="1">
            <a:spLocks noGrp="1" noChangeArrowheads="1"/>
          </p:cNvSpPr>
          <p:nvPr>
            <p:ph idx="1"/>
          </p:nvPr>
        </p:nvSpPr>
        <p:spPr bwMode="auto">
          <a:xfrm>
            <a:off x="494675" y="1672023"/>
            <a:ext cx="4287187" cy="4278094"/>
          </a:xfrm>
          <a:prstGeom prst="rect">
            <a:avLst/>
          </a:prstGeom>
          <a:noFill/>
          <a:ln w="9525">
            <a:noFill/>
            <a:miter lim="800000"/>
            <a:headEnd/>
            <a:tailEnd/>
          </a:ln>
          <a:effectLst/>
        </p:spPr>
        <p:txBody>
          <a:bodyPr wrap="square">
            <a:spAutoFit/>
          </a:bodyPr>
          <a:lstStyle/>
          <a:p>
            <a:pPr>
              <a:spcBef>
                <a:spcPct val="50000"/>
              </a:spcBef>
              <a:buClr>
                <a:srgbClr val="FFC000"/>
              </a:buClr>
            </a:pPr>
            <a:r>
              <a:rPr lang="en-US" sz="3200" dirty="0" smtClean="0">
                <a:solidFill>
                  <a:srgbClr val="500000"/>
                </a:solidFill>
              </a:rPr>
              <a:t>Birds</a:t>
            </a:r>
          </a:p>
          <a:p>
            <a:pPr>
              <a:spcBef>
                <a:spcPct val="50000"/>
              </a:spcBef>
              <a:buClr>
                <a:srgbClr val="FFC000"/>
              </a:buClr>
            </a:pPr>
            <a:r>
              <a:rPr lang="en-US" sz="3200" dirty="0" smtClean="0">
                <a:solidFill>
                  <a:srgbClr val="500000"/>
                </a:solidFill>
              </a:rPr>
              <a:t>Deer</a:t>
            </a:r>
          </a:p>
          <a:p>
            <a:pPr>
              <a:spcBef>
                <a:spcPct val="50000"/>
              </a:spcBef>
              <a:buClr>
                <a:srgbClr val="FFC000"/>
              </a:buClr>
            </a:pPr>
            <a:r>
              <a:rPr lang="en-US" sz="3200" dirty="0" smtClean="0">
                <a:solidFill>
                  <a:srgbClr val="500000"/>
                </a:solidFill>
              </a:rPr>
              <a:t>Rodents/Squirrels</a:t>
            </a:r>
          </a:p>
          <a:p>
            <a:pPr>
              <a:spcBef>
                <a:spcPct val="50000"/>
              </a:spcBef>
              <a:buClr>
                <a:srgbClr val="FFC000"/>
              </a:buClr>
            </a:pPr>
            <a:r>
              <a:rPr lang="en-US" sz="3200" dirty="0" smtClean="0">
                <a:solidFill>
                  <a:srgbClr val="500000"/>
                </a:solidFill>
              </a:rPr>
              <a:t>Armadillos</a:t>
            </a:r>
          </a:p>
          <a:p>
            <a:pPr>
              <a:spcBef>
                <a:spcPct val="50000"/>
              </a:spcBef>
              <a:buClr>
                <a:srgbClr val="FFC000"/>
              </a:buClr>
            </a:pPr>
            <a:r>
              <a:rPr lang="en-US" sz="3200" dirty="0" smtClean="0">
                <a:solidFill>
                  <a:srgbClr val="500000"/>
                </a:solidFill>
              </a:rPr>
              <a:t>Raccoons</a:t>
            </a:r>
          </a:p>
          <a:p>
            <a:pPr>
              <a:spcBef>
                <a:spcPct val="50000"/>
              </a:spcBef>
              <a:buClr>
                <a:srgbClr val="FFC000"/>
              </a:buClr>
            </a:pPr>
            <a:r>
              <a:rPr lang="en-US" sz="3200" dirty="0" smtClean="0">
                <a:solidFill>
                  <a:srgbClr val="500000"/>
                </a:solidFill>
              </a:rPr>
              <a:t>Possums</a:t>
            </a:r>
            <a:endParaRPr lang="en-US" sz="3200" dirty="0">
              <a:solidFill>
                <a:srgbClr val="500000"/>
              </a:solidFill>
            </a:endParaRPr>
          </a:p>
        </p:txBody>
      </p:sp>
      <p:pic>
        <p:nvPicPr>
          <p:cNvPr id="223234" name="Picture 2" descr="http://newsliteimgs.s3.amazonaws.com/090729_squirrel.jpg"/>
          <p:cNvPicPr>
            <a:picLocks noChangeAspect="1" noChangeArrowheads="1"/>
          </p:cNvPicPr>
          <p:nvPr/>
        </p:nvPicPr>
        <p:blipFill>
          <a:blip r:embed="rId2" cstate="print"/>
          <a:srcRect t="14535" r="6243" b="9845"/>
          <a:stretch>
            <a:fillRect/>
          </a:stretch>
        </p:blipFill>
        <p:spPr bwMode="auto">
          <a:xfrm>
            <a:off x="5463138" y="1391224"/>
            <a:ext cx="3477717" cy="1460921"/>
          </a:xfrm>
          <a:prstGeom prst="rect">
            <a:avLst/>
          </a:prstGeom>
          <a:noFill/>
        </p:spPr>
      </p:pic>
      <p:pic>
        <p:nvPicPr>
          <p:cNvPr id="223240" name="Picture 8" descr="http://gardenofpossibilities.files.wordpress.com/2011/12/cimg5826c.jpg"/>
          <p:cNvPicPr>
            <a:picLocks noChangeAspect="1" noChangeArrowheads="1"/>
          </p:cNvPicPr>
          <p:nvPr/>
        </p:nvPicPr>
        <p:blipFill>
          <a:blip r:embed="rId3" cstate="print"/>
          <a:srcRect/>
          <a:stretch>
            <a:fillRect/>
          </a:stretch>
        </p:blipFill>
        <p:spPr bwMode="auto">
          <a:xfrm>
            <a:off x="3398110" y="3908362"/>
            <a:ext cx="3666916" cy="2747314"/>
          </a:xfrm>
          <a:prstGeom prst="rect">
            <a:avLst/>
          </a:prstGeom>
          <a:ln>
            <a:noFill/>
          </a:ln>
          <a:effectLst>
            <a:outerShdw blurRad="292100" dist="139700" dir="2700000" algn="tl" rotWithShape="0">
              <a:srgbClr val="333333">
                <a:alpha val="65000"/>
              </a:srgbClr>
            </a:outerShdw>
          </a:effectLst>
        </p:spPr>
      </p:pic>
      <p:pic>
        <p:nvPicPr>
          <p:cNvPr id="223238" name="Picture 6" descr="http://pcdn.500px.net/6235497/f45b444bfcbf66597e56221a0e0aed318e8f11d3/4.jpg"/>
          <p:cNvPicPr>
            <a:picLocks noChangeAspect="1" noChangeArrowheads="1"/>
          </p:cNvPicPr>
          <p:nvPr/>
        </p:nvPicPr>
        <p:blipFill>
          <a:blip r:embed="rId4" cstate="print"/>
          <a:srcRect t="10123" b="8802"/>
          <a:stretch>
            <a:fillRect/>
          </a:stretch>
        </p:blipFill>
        <p:spPr bwMode="auto">
          <a:xfrm>
            <a:off x="5463137" y="2852145"/>
            <a:ext cx="3477717" cy="1888760"/>
          </a:xfrm>
          <a:prstGeom prst="rect">
            <a:avLst/>
          </a:prstGeom>
          <a:ln>
            <a:noFill/>
          </a:ln>
          <a:effectLst>
            <a:outerShdw blurRad="292100" dist="139700" dir="2700000" algn="tl" rotWithShape="0">
              <a:srgbClr val="333333">
                <a:alpha val="65000"/>
              </a:srgbClr>
            </a:outerShdw>
          </a:effectLst>
        </p:spPr>
      </p:pic>
      <p:sp>
        <p:nvSpPr>
          <p:cNvPr id="9" name="Slide Number Placeholder 8"/>
          <p:cNvSpPr>
            <a:spLocks noGrp="1"/>
          </p:cNvSpPr>
          <p:nvPr>
            <p:ph type="sldNum" sz="quarter" idx="12"/>
          </p:nvPr>
        </p:nvSpPr>
        <p:spPr/>
        <p:txBody>
          <a:bodyPr/>
          <a:lstStyle/>
          <a:p>
            <a:fld id="{DD407A6C-0FCC-40BD-976D-3BE7A11C4DA2}" type="slidenum">
              <a:rPr lang="en-US" smtClean="0"/>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3637" y="209862"/>
            <a:ext cx="8747217" cy="970028"/>
          </a:xfrm>
        </p:spPr>
        <p:txBody>
          <a:bodyPr/>
          <a:lstStyle/>
          <a:p>
            <a:r>
              <a:rPr lang="en-US" dirty="0" smtClean="0"/>
              <a:t>Exclusion Devices</a:t>
            </a:r>
            <a:endParaRPr lang="en-US" dirty="0"/>
          </a:p>
        </p:txBody>
      </p:sp>
      <p:pic>
        <p:nvPicPr>
          <p:cNvPr id="232450" name="Picture 2" descr="http://s3.media.squarespace.com/production/1117046/13189567/wp-content/uploads/2011/10/deer-proof-garden-1.jpg"/>
          <p:cNvPicPr>
            <a:picLocks noChangeAspect="1" noChangeArrowheads="1"/>
          </p:cNvPicPr>
          <p:nvPr/>
        </p:nvPicPr>
        <p:blipFill>
          <a:blip r:embed="rId2" cstate="print"/>
          <a:srcRect/>
          <a:stretch>
            <a:fillRect/>
          </a:stretch>
        </p:blipFill>
        <p:spPr bwMode="auto">
          <a:xfrm>
            <a:off x="193637" y="1179890"/>
            <a:ext cx="5238750" cy="3028950"/>
          </a:xfrm>
          <a:prstGeom prst="rect">
            <a:avLst/>
          </a:prstGeom>
          <a:noFill/>
        </p:spPr>
      </p:pic>
      <p:sp>
        <p:nvSpPr>
          <p:cNvPr id="5" name="TextBox 4"/>
          <p:cNvSpPr txBox="1"/>
          <p:nvPr/>
        </p:nvSpPr>
        <p:spPr>
          <a:xfrm>
            <a:off x="4002374" y="1302690"/>
            <a:ext cx="1229193" cy="369332"/>
          </a:xfrm>
          <a:prstGeom prst="rect">
            <a:avLst/>
          </a:prstGeom>
          <a:solidFill>
            <a:schemeClr val="accent2"/>
          </a:solidFill>
        </p:spPr>
        <p:txBody>
          <a:bodyPr wrap="square" rtlCol="0">
            <a:spAutoFit/>
          </a:bodyPr>
          <a:lstStyle/>
          <a:p>
            <a:r>
              <a:rPr lang="en-US" b="1" dirty="0" smtClean="0">
                <a:solidFill>
                  <a:srgbClr val="FFFF00"/>
                </a:solidFill>
              </a:rPr>
              <a:t>  For Deer</a:t>
            </a:r>
            <a:endParaRPr lang="en-US" b="1" dirty="0">
              <a:solidFill>
                <a:srgbClr val="FFFF00"/>
              </a:solidFill>
            </a:endParaRPr>
          </a:p>
        </p:txBody>
      </p:sp>
      <p:pic>
        <p:nvPicPr>
          <p:cNvPr id="232452" name="Picture 4" descr="http://gwslepthere.com/files/2011/06/X-The-Cage.jpg"/>
          <p:cNvPicPr>
            <a:picLocks noChangeAspect="1" noChangeArrowheads="1"/>
          </p:cNvPicPr>
          <p:nvPr/>
        </p:nvPicPr>
        <p:blipFill>
          <a:blip r:embed="rId3" cstate="print"/>
          <a:srcRect/>
          <a:stretch>
            <a:fillRect/>
          </a:stretch>
        </p:blipFill>
        <p:spPr bwMode="auto">
          <a:xfrm>
            <a:off x="0" y="4208840"/>
            <a:ext cx="4048125" cy="2649160"/>
          </a:xfrm>
          <a:prstGeom prst="rect">
            <a:avLst/>
          </a:prstGeom>
          <a:noFill/>
        </p:spPr>
      </p:pic>
      <p:pic>
        <p:nvPicPr>
          <p:cNvPr id="232454" name="Picture 6" descr="http://www.birdgard.com/images/uploads/control_methods_fill_grape_netting.jpg"/>
          <p:cNvPicPr>
            <a:picLocks noChangeAspect="1" noChangeArrowheads="1"/>
          </p:cNvPicPr>
          <p:nvPr/>
        </p:nvPicPr>
        <p:blipFill>
          <a:blip r:embed="rId4" cstate="print"/>
          <a:srcRect/>
          <a:stretch>
            <a:fillRect/>
          </a:stretch>
        </p:blipFill>
        <p:spPr bwMode="auto">
          <a:xfrm>
            <a:off x="5666282" y="1179890"/>
            <a:ext cx="3274572" cy="2183048"/>
          </a:xfrm>
          <a:prstGeom prst="rect">
            <a:avLst/>
          </a:prstGeom>
          <a:noFill/>
        </p:spPr>
      </p:pic>
      <p:pic>
        <p:nvPicPr>
          <p:cNvPr id="232456" name="Picture 8" descr="http://t0.gstatic.com/images?q=tbn:ANd9GcRPnhrI3oEq8Dqv1pMv5iIWGfkSDP7MVtGzVUM77PIR1UGd5Getwthxtxmu"/>
          <p:cNvPicPr>
            <a:picLocks noChangeAspect="1" noChangeArrowheads="1"/>
          </p:cNvPicPr>
          <p:nvPr/>
        </p:nvPicPr>
        <p:blipFill>
          <a:blip r:embed="rId5" cstate="print"/>
          <a:srcRect/>
          <a:stretch>
            <a:fillRect/>
          </a:stretch>
        </p:blipFill>
        <p:spPr bwMode="auto">
          <a:xfrm>
            <a:off x="6473879" y="0"/>
            <a:ext cx="2466975" cy="1847851"/>
          </a:xfrm>
          <a:prstGeom prst="rect">
            <a:avLst/>
          </a:prstGeom>
          <a:noFill/>
        </p:spPr>
      </p:pic>
      <p:pic>
        <p:nvPicPr>
          <p:cNvPr id="232458" name="Picture 10" descr="http://4.bp.blogspot.com/-Pjs17f0q8-o/TdnhplZybDI/AAAAAAAAHis/cKVLBaE1PO8/s1600/%252811%2529%2B2011-05-22%2BLettuce%2Bseedlings.jpg"/>
          <p:cNvPicPr>
            <a:picLocks noChangeAspect="1" noChangeArrowheads="1"/>
          </p:cNvPicPr>
          <p:nvPr/>
        </p:nvPicPr>
        <p:blipFill>
          <a:blip r:embed="rId6" cstate="print"/>
          <a:srcRect/>
          <a:stretch>
            <a:fillRect/>
          </a:stretch>
        </p:blipFill>
        <p:spPr bwMode="auto">
          <a:xfrm>
            <a:off x="5613774" y="3542820"/>
            <a:ext cx="3327080" cy="2492703"/>
          </a:xfrm>
          <a:prstGeom prst="rect">
            <a:avLst/>
          </a:prstGeom>
          <a:noFill/>
        </p:spPr>
      </p:pic>
      <p:sp>
        <p:nvSpPr>
          <p:cNvPr id="9" name="Slide Number Placeholder 8"/>
          <p:cNvSpPr>
            <a:spLocks noGrp="1"/>
          </p:cNvSpPr>
          <p:nvPr>
            <p:ph type="sldNum" sz="quarter" idx="12"/>
          </p:nvPr>
        </p:nvSpPr>
        <p:spPr/>
        <p:txBody>
          <a:bodyPr/>
          <a:lstStyle/>
          <a:p>
            <a:fld id="{DD407A6C-0FCC-40BD-976D-3BE7A11C4DA2}" type="slidenum">
              <a:rPr lang="en-US" smtClean="0"/>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193638" y="421196"/>
            <a:ext cx="3344042" cy="970028"/>
          </a:xfrm>
        </p:spPr>
        <p:txBody>
          <a:bodyPr/>
          <a:lstStyle/>
          <a:p>
            <a:r>
              <a:rPr lang="en-US" sz="7200" dirty="0">
                <a:effectLst>
                  <a:outerShdw blurRad="38100" dist="38100" dir="2700000" algn="tl">
                    <a:srgbClr val="FFFFFF"/>
                  </a:outerShdw>
                </a:effectLst>
              </a:rPr>
              <a:t>Birds</a:t>
            </a:r>
            <a:r>
              <a:rPr lang="en-US" dirty="0"/>
              <a:t> </a:t>
            </a:r>
          </a:p>
        </p:txBody>
      </p:sp>
      <p:sp>
        <p:nvSpPr>
          <p:cNvPr id="33795" name="Rectangle 3"/>
          <p:cNvSpPr>
            <a:spLocks noGrp="1" noRot="1" noChangeArrowheads="1"/>
          </p:cNvSpPr>
          <p:nvPr>
            <p:ph type="body" idx="1"/>
          </p:nvPr>
        </p:nvSpPr>
        <p:spPr>
          <a:xfrm>
            <a:off x="228600" y="2286000"/>
            <a:ext cx="4088567" cy="3886200"/>
          </a:xfrm>
        </p:spPr>
        <p:txBody>
          <a:bodyPr/>
          <a:lstStyle/>
          <a:p>
            <a:pPr>
              <a:buClr>
                <a:srgbClr val="FFC000"/>
              </a:buClr>
            </a:pPr>
            <a:r>
              <a:rPr lang="en-US" sz="2800" b="0" dirty="0">
                <a:solidFill>
                  <a:srgbClr val="500000"/>
                </a:solidFill>
              </a:rPr>
              <a:t>Eat newly planted seed and </a:t>
            </a:r>
            <a:r>
              <a:rPr lang="en-US" sz="2800" b="0" dirty="0" smtClean="0">
                <a:solidFill>
                  <a:srgbClr val="500000"/>
                </a:solidFill>
              </a:rPr>
              <a:t>fruit</a:t>
            </a:r>
            <a:r>
              <a:rPr lang="en-US" sz="2800" b="0" dirty="0">
                <a:solidFill>
                  <a:srgbClr val="500000"/>
                </a:solidFill>
              </a:rPr>
              <a:t>.</a:t>
            </a:r>
          </a:p>
          <a:p>
            <a:pPr>
              <a:buClr>
                <a:srgbClr val="FFC000"/>
              </a:buClr>
            </a:pPr>
            <a:r>
              <a:rPr lang="en-US" sz="2800" b="0" dirty="0">
                <a:solidFill>
                  <a:srgbClr val="500000"/>
                </a:solidFill>
              </a:rPr>
              <a:t>Eat stored feed and 	contaminate feed</a:t>
            </a:r>
          </a:p>
          <a:p>
            <a:pPr>
              <a:buClr>
                <a:srgbClr val="FFC000"/>
              </a:buClr>
            </a:pPr>
            <a:r>
              <a:rPr lang="en-US" sz="2800" b="0" dirty="0">
                <a:solidFill>
                  <a:srgbClr val="500000"/>
                </a:solidFill>
              </a:rPr>
              <a:t>Can carry diseases that are </a:t>
            </a:r>
            <a:r>
              <a:rPr lang="en-US" sz="2800" b="0" dirty="0" smtClean="0">
                <a:solidFill>
                  <a:srgbClr val="500000"/>
                </a:solidFill>
              </a:rPr>
              <a:t>harmful </a:t>
            </a:r>
            <a:r>
              <a:rPr lang="en-US" sz="2800" b="0" dirty="0">
                <a:solidFill>
                  <a:srgbClr val="500000"/>
                </a:solidFill>
              </a:rPr>
              <a:t>to other livestock</a:t>
            </a:r>
          </a:p>
        </p:txBody>
      </p:sp>
      <p:pic>
        <p:nvPicPr>
          <p:cNvPr id="33807" name="Picture 15" descr="flamingo1"/>
          <p:cNvPicPr>
            <a:picLocks noChangeAspect="1" noChangeArrowheads="1"/>
          </p:cNvPicPr>
          <p:nvPr/>
        </p:nvPicPr>
        <p:blipFill>
          <a:blip r:embed="rId2" cstate="print">
            <a:lum contrast="6000"/>
          </a:blip>
          <a:srcRect/>
          <a:stretch>
            <a:fillRect/>
          </a:stretch>
        </p:blipFill>
        <p:spPr bwMode="auto">
          <a:xfrm>
            <a:off x="3461505" y="4990475"/>
            <a:ext cx="855662" cy="1676400"/>
          </a:xfrm>
          <a:prstGeom prst="rect">
            <a:avLst/>
          </a:prstGeom>
          <a:noFill/>
        </p:spPr>
      </p:pic>
      <p:pic>
        <p:nvPicPr>
          <p:cNvPr id="228354" name="Picture 2" descr="http://www.carolinagoldricefoundation.org/page7/newsletter/files/page1_blog_entry43_2.jpg"/>
          <p:cNvPicPr>
            <a:picLocks noChangeAspect="1" noChangeArrowheads="1"/>
          </p:cNvPicPr>
          <p:nvPr/>
        </p:nvPicPr>
        <p:blipFill>
          <a:blip r:embed="rId3" cstate="print"/>
          <a:srcRect l="3495" t="17131" b="18803"/>
          <a:stretch>
            <a:fillRect/>
          </a:stretch>
        </p:blipFill>
        <p:spPr bwMode="auto">
          <a:xfrm>
            <a:off x="4984855" y="421196"/>
            <a:ext cx="4159145" cy="20686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8356" name="Picture 4" descr="http://whyfiles.org/193prion/images/feedlot.jpg"/>
          <p:cNvPicPr>
            <a:picLocks noChangeAspect="1" noChangeArrowheads="1"/>
          </p:cNvPicPr>
          <p:nvPr/>
        </p:nvPicPr>
        <p:blipFill>
          <a:blip r:embed="rId4" cstate="print"/>
          <a:srcRect/>
          <a:stretch>
            <a:fillRect/>
          </a:stretch>
        </p:blipFill>
        <p:spPr bwMode="auto">
          <a:xfrm>
            <a:off x="4984855" y="2699700"/>
            <a:ext cx="4159145" cy="3119359"/>
          </a:xfrm>
          <a:prstGeom prst="rect">
            <a:avLst/>
          </a:prstGeom>
          <a:noFill/>
        </p:spPr>
      </p:pic>
      <p:sp>
        <p:nvSpPr>
          <p:cNvPr id="7" name="Slide Number Placeholder 6"/>
          <p:cNvSpPr>
            <a:spLocks noGrp="1"/>
          </p:cNvSpPr>
          <p:nvPr>
            <p:ph type="sldNum" sz="quarter" idx="12"/>
          </p:nvPr>
        </p:nvSpPr>
        <p:spPr/>
        <p:txBody>
          <a:bodyPr/>
          <a:lstStyle/>
          <a:p>
            <a:fld id="{DD407A6C-0FCC-40BD-976D-3BE7A11C4DA2}" type="slidenum">
              <a:rPr lang="en-US" smtClean="0"/>
              <a:pPr/>
              <a:t>83</a:t>
            </a:fld>
            <a:endParaRPr lang="en-US"/>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193637" y="421196"/>
            <a:ext cx="3808737" cy="970028"/>
          </a:xfrm>
        </p:spPr>
        <p:txBody>
          <a:bodyPr/>
          <a:lstStyle/>
          <a:p>
            <a:r>
              <a:rPr lang="en-US" sz="4800" dirty="0">
                <a:effectLst>
                  <a:outerShdw blurRad="38100" dist="38100" dir="2700000" algn="tl">
                    <a:srgbClr val="FFFFFF"/>
                  </a:outerShdw>
                </a:effectLst>
              </a:rPr>
              <a:t>Mammals</a:t>
            </a:r>
          </a:p>
        </p:txBody>
      </p:sp>
      <p:sp>
        <p:nvSpPr>
          <p:cNvPr id="34819" name="Rectangle 3"/>
          <p:cNvSpPr>
            <a:spLocks noGrp="1" noRot="1" noChangeArrowheads="1"/>
          </p:cNvSpPr>
          <p:nvPr>
            <p:ph type="body" idx="1"/>
          </p:nvPr>
        </p:nvSpPr>
        <p:spPr>
          <a:xfrm>
            <a:off x="193638" y="1449388"/>
            <a:ext cx="5052920" cy="3429000"/>
          </a:xfrm>
        </p:spPr>
        <p:txBody>
          <a:bodyPr/>
          <a:lstStyle/>
          <a:p>
            <a:r>
              <a:rPr lang="en-US" b="0" dirty="0">
                <a:solidFill>
                  <a:srgbClr val="500000"/>
                </a:solidFill>
              </a:rPr>
              <a:t>Rodents- nuisance &amp; carry disease. </a:t>
            </a:r>
          </a:p>
          <a:p>
            <a:r>
              <a:rPr lang="en-US" b="0" dirty="0">
                <a:solidFill>
                  <a:srgbClr val="500000"/>
                </a:solidFill>
              </a:rPr>
              <a:t>Deer &amp; Squirrels- chew on seedlings, </a:t>
            </a:r>
            <a:r>
              <a:rPr lang="en-US" b="0" dirty="0" smtClean="0">
                <a:solidFill>
                  <a:srgbClr val="500000"/>
                </a:solidFill>
              </a:rPr>
              <a:t>leaves </a:t>
            </a:r>
            <a:r>
              <a:rPr lang="en-US" b="0" dirty="0">
                <a:solidFill>
                  <a:srgbClr val="500000"/>
                </a:solidFill>
              </a:rPr>
              <a:t>of young trees and on young </a:t>
            </a:r>
            <a:r>
              <a:rPr lang="en-US" b="0" dirty="0" smtClean="0">
                <a:solidFill>
                  <a:srgbClr val="500000"/>
                </a:solidFill>
              </a:rPr>
              <a:t>bark</a:t>
            </a:r>
            <a:endParaRPr lang="en-US" b="0" dirty="0">
              <a:solidFill>
                <a:srgbClr val="500000"/>
              </a:solidFill>
            </a:endParaRPr>
          </a:p>
          <a:p>
            <a:r>
              <a:rPr lang="en-US" b="0" dirty="0">
                <a:solidFill>
                  <a:srgbClr val="500000"/>
                </a:solidFill>
              </a:rPr>
              <a:t> Coyotes &amp; Bobcats- Prey on livestock &amp; </a:t>
            </a:r>
            <a:r>
              <a:rPr lang="en-US" b="0" dirty="0" smtClean="0">
                <a:solidFill>
                  <a:srgbClr val="500000"/>
                </a:solidFill>
              </a:rPr>
              <a:t>pets</a:t>
            </a:r>
            <a:endParaRPr lang="en-US" b="0" dirty="0">
              <a:solidFill>
                <a:srgbClr val="500000"/>
              </a:solidFill>
            </a:endParaRPr>
          </a:p>
        </p:txBody>
      </p:sp>
      <p:pic>
        <p:nvPicPr>
          <p:cNvPr id="34821" name="Picture 5" descr="deer"/>
          <p:cNvPicPr>
            <a:picLocks noChangeAspect="1" noChangeArrowheads="1"/>
          </p:cNvPicPr>
          <p:nvPr/>
        </p:nvPicPr>
        <p:blipFill>
          <a:blip r:embed="rId2" cstate="print"/>
          <a:srcRect/>
          <a:stretch>
            <a:fillRect/>
          </a:stretch>
        </p:blipFill>
        <p:spPr bwMode="auto">
          <a:xfrm>
            <a:off x="5473700" y="2190828"/>
            <a:ext cx="3670300" cy="2433637"/>
          </a:xfrm>
          <a:prstGeom prst="rect">
            <a:avLst/>
          </a:prstGeom>
          <a:ln>
            <a:noFill/>
          </a:ln>
          <a:effectLst>
            <a:outerShdw blurRad="292100" dist="139700" dir="2700000" algn="tl" rotWithShape="0">
              <a:srgbClr val="333333">
                <a:alpha val="65000"/>
              </a:srgbClr>
            </a:outerShdw>
          </a:effectLst>
        </p:spPr>
      </p:pic>
      <p:pic>
        <p:nvPicPr>
          <p:cNvPr id="34822" name="Picture 6" descr="squirrel"/>
          <p:cNvPicPr>
            <a:picLocks noChangeAspect="1" noChangeArrowheads="1"/>
          </p:cNvPicPr>
          <p:nvPr/>
        </p:nvPicPr>
        <p:blipFill>
          <a:blip r:embed="rId3" cstate="print"/>
          <a:srcRect/>
          <a:stretch>
            <a:fillRect/>
          </a:stretch>
        </p:blipFill>
        <p:spPr bwMode="auto">
          <a:xfrm>
            <a:off x="7391400" y="152400"/>
            <a:ext cx="1625600" cy="2451100"/>
          </a:xfrm>
          <a:prstGeom prst="rect">
            <a:avLst/>
          </a:prstGeom>
          <a:noFill/>
        </p:spPr>
      </p:pic>
      <p:pic>
        <p:nvPicPr>
          <p:cNvPr id="227332" name="Picture 4" descr="http://www.lincolnnewsmessenger.com/sites/default/files/styles/story_bg/public/Misc.%20Media/1342730356_c428.jpg"/>
          <p:cNvPicPr>
            <a:picLocks noChangeAspect="1" noChangeArrowheads="1"/>
          </p:cNvPicPr>
          <p:nvPr/>
        </p:nvPicPr>
        <p:blipFill>
          <a:blip r:embed="rId4" cstate="print"/>
          <a:srcRect/>
          <a:stretch>
            <a:fillRect/>
          </a:stretch>
        </p:blipFill>
        <p:spPr bwMode="auto">
          <a:xfrm>
            <a:off x="1144874" y="4387930"/>
            <a:ext cx="2857500" cy="2143125"/>
          </a:xfrm>
          <a:prstGeom prst="rect">
            <a:avLst/>
          </a:prstGeom>
          <a:ln>
            <a:noFill/>
          </a:ln>
          <a:effectLst>
            <a:outerShdw blurRad="292100" dist="139700" dir="2700000" algn="tl" rotWithShape="0">
              <a:srgbClr val="333333">
                <a:alpha val="65000"/>
              </a:srgbClr>
            </a:outerShdw>
          </a:effectLst>
        </p:spPr>
      </p:pic>
      <p:sp>
        <p:nvSpPr>
          <p:cNvPr id="8" name="Slide Number Placeholder 7"/>
          <p:cNvSpPr>
            <a:spLocks noGrp="1"/>
          </p:cNvSpPr>
          <p:nvPr>
            <p:ph type="sldNum" sz="quarter" idx="12"/>
          </p:nvPr>
        </p:nvSpPr>
        <p:spPr/>
        <p:txBody>
          <a:bodyPr/>
          <a:lstStyle/>
          <a:p>
            <a:fld id="{DD407A6C-0FCC-40BD-976D-3BE7A11C4DA2}" type="slidenum">
              <a:rPr lang="en-US" smtClean="0"/>
              <a:pPr/>
              <a:t>84</a:t>
            </a:fld>
            <a:endParaRPr lang="en-US"/>
          </a:p>
        </p:txBody>
      </p:sp>
      <p:pic>
        <p:nvPicPr>
          <p:cNvPr id="227330" name="Picture 2" descr="http://media.northjersey.com/images/coyote_1028_tj_tif_.jpg"/>
          <p:cNvPicPr>
            <a:picLocks noChangeAspect="1" noChangeArrowheads="1"/>
          </p:cNvPicPr>
          <p:nvPr/>
        </p:nvPicPr>
        <p:blipFill>
          <a:blip r:embed="rId5" cstate="print"/>
          <a:srcRect/>
          <a:stretch>
            <a:fillRect/>
          </a:stretch>
        </p:blipFill>
        <p:spPr bwMode="auto">
          <a:xfrm>
            <a:off x="4176215" y="4050769"/>
            <a:ext cx="3215185" cy="248028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193637" y="278575"/>
            <a:ext cx="4183491" cy="970028"/>
          </a:xfrm>
        </p:spPr>
        <p:txBody>
          <a:bodyPr/>
          <a:lstStyle/>
          <a:p>
            <a:r>
              <a:rPr lang="en-US" dirty="0"/>
              <a:t>Armadillo Food</a:t>
            </a:r>
          </a:p>
        </p:txBody>
      </p:sp>
      <p:sp>
        <p:nvSpPr>
          <p:cNvPr id="46083" name="Rectangle 3"/>
          <p:cNvSpPr>
            <a:spLocks noGrp="1" noRot="1" noChangeArrowheads="1"/>
          </p:cNvSpPr>
          <p:nvPr>
            <p:ph type="body" idx="1"/>
          </p:nvPr>
        </p:nvSpPr>
        <p:spPr>
          <a:xfrm>
            <a:off x="193637" y="1616077"/>
            <a:ext cx="4495800" cy="3200400"/>
          </a:xfrm>
        </p:spPr>
        <p:txBody>
          <a:bodyPr/>
          <a:lstStyle/>
          <a:p>
            <a:pPr>
              <a:buClr>
                <a:srgbClr val="FFC000"/>
              </a:buClr>
            </a:pPr>
            <a:r>
              <a:rPr lang="en-US" dirty="0">
                <a:solidFill>
                  <a:srgbClr val="500000"/>
                </a:solidFill>
              </a:rPr>
              <a:t>TENDER/FLESHEY  	ROOTS</a:t>
            </a:r>
          </a:p>
          <a:p>
            <a:pPr>
              <a:buClr>
                <a:srgbClr val="FFC000"/>
              </a:buClr>
            </a:pPr>
            <a:r>
              <a:rPr lang="en-US" dirty="0">
                <a:solidFill>
                  <a:srgbClr val="500000"/>
                </a:solidFill>
              </a:rPr>
              <a:t>SOIL INSECTS</a:t>
            </a:r>
          </a:p>
          <a:p>
            <a:pPr lvl="1">
              <a:buClr>
                <a:srgbClr val="FFC000"/>
              </a:buClr>
            </a:pPr>
            <a:r>
              <a:rPr lang="en-US" dirty="0">
                <a:solidFill>
                  <a:srgbClr val="500000"/>
                </a:solidFill>
              </a:rPr>
              <a:t>GRUBS</a:t>
            </a:r>
          </a:p>
          <a:p>
            <a:pPr lvl="1">
              <a:buClr>
                <a:srgbClr val="FFC000"/>
              </a:buClr>
            </a:pPr>
            <a:r>
              <a:rPr lang="en-US" dirty="0">
                <a:solidFill>
                  <a:srgbClr val="500000"/>
                </a:solidFill>
              </a:rPr>
              <a:t>EARTHWORMS</a:t>
            </a:r>
          </a:p>
          <a:p>
            <a:pPr lvl="1"/>
            <a:endParaRPr lang="en-US" dirty="0"/>
          </a:p>
        </p:txBody>
      </p:sp>
      <p:pic>
        <p:nvPicPr>
          <p:cNvPr id="46085" name="Picture 5" descr="runner armadillo"/>
          <p:cNvPicPr>
            <a:picLocks noChangeAspect="1" noChangeArrowheads="1" noCrop="1"/>
          </p:cNvPicPr>
          <p:nvPr/>
        </p:nvPicPr>
        <p:blipFill>
          <a:blip r:embed="rId2" cstate="print"/>
          <a:srcRect/>
          <a:stretch>
            <a:fillRect/>
          </a:stretch>
        </p:blipFill>
        <p:spPr bwMode="auto">
          <a:xfrm>
            <a:off x="3352800" y="763589"/>
            <a:ext cx="1981200" cy="852488"/>
          </a:xfrm>
          <a:prstGeom prst="rect">
            <a:avLst/>
          </a:prstGeom>
          <a:noFill/>
        </p:spPr>
      </p:pic>
      <p:pic>
        <p:nvPicPr>
          <p:cNvPr id="226306" name="Picture 2" descr="http://rodentsolutioninc.com/wp-content/uploads/2012/10/Armadillo-Yard-Damage.jpg"/>
          <p:cNvPicPr>
            <a:picLocks noChangeAspect="1" noChangeArrowheads="1"/>
          </p:cNvPicPr>
          <p:nvPr/>
        </p:nvPicPr>
        <p:blipFill>
          <a:blip r:embed="rId3" cstate="print"/>
          <a:srcRect/>
          <a:stretch>
            <a:fillRect/>
          </a:stretch>
        </p:blipFill>
        <p:spPr bwMode="auto">
          <a:xfrm>
            <a:off x="3352800" y="3472840"/>
            <a:ext cx="3587646" cy="2687273"/>
          </a:xfrm>
          <a:prstGeom prst="rect">
            <a:avLst/>
          </a:prstGeom>
          <a:noFill/>
        </p:spPr>
      </p:pic>
      <p:pic>
        <p:nvPicPr>
          <p:cNvPr id="46084" name="Picture 4" descr="armadillo head"/>
          <p:cNvPicPr>
            <a:picLocks noChangeAspect="1" noChangeArrowheads="1"/>
          </p:cNvPicPr>
          <p:nvPr/>
        </p:nvPicPr>
        <p:blipFill>
          <a:blip r:embed="rId4" cstate="print">
            <a:lum bright="-12000" contrast="24000"/>
          </a:blip>
          <a:srcRect/>
          <a:stretch>
            <a:fillRect/>
          </a:stretch>
        </p:blipFill>
        <p:spPr bwMode="auto">
          <a:xfrm>
            <a:off x="6548438" y="538736"/>
            <a:ext cx="2595562" cy="3364235"/>
          </a:xfrm>
          <a:prstGeom prst="rect">
            <a:avLst/>
          </a:prstGeom>
          <a:noFill/>
        </p:spPr>
      </p:pic>
      <p:sp>
        <p:nvSpPr>
          <p:cNvPr id="7" name="Slide Number Placeholder 6"/>
          <p:cNvSpPr>
            <a:spLocks noGrp="1"/>
          </p:cNvSpPr>
          <p:nvPr>
            <p:ph type="sldNum" sz="quarter" idx="12"/>
          </p:nvPr>
        </p:nvSpPr>
        <p:spPr/>
        <p:txBody>
          <a:bodyPr/>
          <a:lstStyle/>
          <a:p>
            <a:fld id="{DD407A6C-0FCC-40BD-976D-3BE7A11C4DA2}" type="slidenum">
              <a:rPr lang="en-US" smtClean="0"/>
              <a:pPr/>
              <a:t>85</a:t>
            </a:fld>
            <a:endParaRPr lang="en-US"/>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r>
              <a:rPr lang="en-US" dirty="0"/>
              <a:t>Armadillo Damage</a:t>
            </a:r>
          </a:p>
        </p:txBody>
      </p:sp>
      <p:pic>
        <p:nvPicPr>
          <p:cNvPr id="48131" name="Picture 3" descr="Armadillo damage"/>
          <p:cNvPicPr>
            <a:picLocks noChangeAspect="1" noChangeArrowheads="1"/>
          </p:cNvPicPr>
          <p:nvPr/>
        </p:nvPicPr>
        <p:blipFill>
          <a:blip r:embed="rId3" cstate="print"/>
          <a:srcRect/>
          <a:stretch>
            <a:fillRect/>
          </a:stretch>
        </p:blipFill>
        <p:spPr bwMode="auto">
          <a:xfrm>
            <a:off x="4038600" y="1371600"/>
            <a:ext cx="5105400" cy="4543425"/>
          </a:xfrm>
          <a:prstGeom prst="rect">
            <a:avLst/>
          </a:prstGeom>
          <a:noFill/>
        </p:spPr>
      </p:pic>
      <p:pic>
        <p:nvPicPr>
          <p:cNvPr id="48132" name="Picture 4" descr="armadillo feet"/>
          <p:cNvPicPr>
            <a:picLocks noChangeAspect="1" noChangeArrowheads="1"/>
          </p:cNvPicPr>
          <p:nvPr/>
        </p:nvPicPr>
        <p:blipFill>
          <a:blip r:embed="rId4" cstate="print"/>
          <a:srcRect/>
          <a:stretch>
            <a:fillRect/>
          </a:stretch>
        </p:blipFill>
        <p:spPr bwMode="auto">
          <a:xfrm>
            <a:off x="6781800" y="4267200"/>
            <a:ext cx="2125663" cy="2590800"/>
          </a:xfrm>
          <a:prstGeom prst="rect">
            <a:avLst/>
          </a:prstGeom>
          <a:noFill/>
        </p:spPr>
      </p:pic>
      <p:graphicFrame>
        <p:nvGraphicFramePr>
          <p:cNvPr id="48133" name="Object 5"/>
          <p:cNvGraphicFramePr>
            <a:graphicFrameLocks noGrp="1" noChangeAspect="1"/>
          </p:cNvGraphicFramePr>
          <p:nvPr>
            <p:ph idx="1"/>
          </p:nvPr>
        </p:nvGraphicFramePr>
        <p:xfrm>
          <a:off x="228600" y="1371600"/>
          <a:ext cx="4151313" cy="1905000"/>
        </p:xfrm>
        <a:graphic>
          <a:graphicData uri="http://schemas.openxmlformats.org/presentationml/2006/ole">
            <mc:AlternateContent xmlns:mc="http://schemas.openxmlformats.org/markup-compatibility/2006">
              <mc:Choice xmlns:v="urn:schemas-microsoft-com:vml" Requires="v">
                <p:oleObj spid="_x0000_s221187" name="Drawing" r:id="rId5" imgW="4715078" imgH="3618997" progId="Presentations.Drawing.13">
                  <p:embed/>
                </p:oleObj>
              </mc:Choice>
              <mc:Fallback>
                <p:oleObj name="Drawing" r:id="rId5" imgW="4715078" imgH="3618997" progId="Presentations.Drawing.1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371600"/>
                        <a:ext cx="4151313" cy="1905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8134" name="Picture 6" descr="armadillo hole"/>
          <p:cNvPicPr>
            <a:picLocks noChangeAspect="1" noChangeArrowheads="1"/>
          </p:cNvPicPr>
          <p:nvPr/>
        </p:nvPicPr>
        <p:blipFill>
          <a:blip r:embed="rId7" cstate="print"/>
          <a:srcRect/>
          <a:stretch>
            <a:fillRect/>
          </a:stretch>
        </p:blipFill>
        <p:spPr bwMode="auto">
          <a:xfrm>
            <a:off x="685800" y="3581400"/>
            <a:ext cx="3886200" cy="3036888"/>
          </a:xfrm>
          <a:prstGeom prst="rect">
            <a:avLst/>
          </a:prstGeom>
          <a:noFill/>
        </p:spPr>
      </p:pic>
      <p:pic>
        <p:nvPicPr>
          <p:cNvPr id="48135" name="Picture 7" descr="runner armadillo"/>
          <p:cNvPicPr>
            <a:picLocks noChangeAspect="1" noChangeArrowheads="1" noCrop="1"/>
          </p:cNvPicPr>
          <p:nvPr/>
        </p:nvPicPr>
        <p:blipFill>
          <a:blip r:embed="rId8" cstate="print"/>
          <a:srcRect/>
          <a:stretch>
            <a:fillRect/>
          </a:stretch>
        </p:blipFill>
        <p:spPr bwMode="auto">
          <a:xfrm>
            <a:off x="0" y="0"/>
            <a:ext cx="1981200" cy="852488"/>
          </a:xfrm>
          <a:prstGeom prst="rect">
            <a:avLst/>
          </a:prstGeom>
          <a:noFill/>
        </p:spPr>
      </p:pic>
      <p:sp>
        <p:nvSpPr>
          <p:cNvPr id="8" name="Slide Number Placeholder 7"/>
          <p:cNvSpPr>
            <a:spLocks noGrp="1"/>
          </p:cNvSpPr>
          <p:nvPr>
            <p:ph type="sldNum" sz="quarter" idx="12"/>
          </p:nvPr>
        </p:nvSpPr>
        <p:spPr/>
        <p:txBody>
          <a:bodyPr/>
          <a:lstStyle/>
          <a:p>
            <a:fld id="{DD407A6C-0FCC-40BD-976D-3BE7A11C4DA2}" type="slidenum">
              <a:rPr lang="en-US" smtClean="0"/>
              <a:pPr/>
              <a:t>86</a:t>
            </a:fld>
            <a:endParaRPr lang="en-US"/>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armadillo lamp"/>
          <p:cNvPicPr>
            <a:picLocks noChangeAspect="1" noChangeArrowheads="1"/>
          </p:cNvPicPr>
          <p:nvPr/>
        </p:nvPicPr>
        <p:blipFill>
          <a:blip r:embed="rId2" cstate="print"/>
          <a:srcRect/>
          <a:stretch>
            <a:fillRect/>
          </a:stretch>
        </p:blipFill>
        <p:spPr bwMode="auto">
          <a:xfrm>
            <a:off x="228600" y="304800"/>
            <a:ext cx="3505200" cy="6019800"/>
          </a:xfrm>
          <a:prstGeom prst="rect">
            <a:avLst/>
          </a:prstGeom>
          <a:noFill/>
          <a:ln w="38100">
            <a:solidFill>
              <a:schemeClr val="folHlink"/>
            </a:solidFill>
            <a:miter lim="800000"/>
            <a:headEnd/>
            <a:tailEnd/>
          </a:ln>
        </p:spPr>
      </p:pic>
      <p:pic>
        <p:nvPicPr>
          <p:cNvPr id="47108" name="Picture 4" descr="armadillo ball"/>
          <p:cNvPicPr>
            <a:picLocks noChangeAspect="1" noChangeArrowheads="1"/>
          </p:cNvPicPr>
          <p:nvPr/>
        </p:nvPicPr>
        <p:blipFill>
          <a:blip r:embed="rId3" cstate="print"/>
          <a:srcRect/>
          <a:stretch>
            <a:fillRect/>
          </a:stretch>
        </p:blipFill>
        <p:spPr bwMode="auto">
          <a:xfrm>
            <a:off x="5791200" y="228600"/>
            <a:ext cx="3352800" cy="2514600"/>
          </a:xfrm>
          <a:prstGeom prst="rect">
            <a:avLst/>
          </a:prstGeom>
          <a:noFill/>
          <a:ln w="38100">
            <a:solidFill>
              <a:schemeClr val="folHlink"/>
            </a:solidFill>
            <a:miter lim="800000"/>
            <a:headEnd/>
            <a:tailEnd/>
          </a:ln>
        </p:spPr>
      </p:pic>
      <p:pic>
        <p:nvPicPr>
          <p:cNvPr id="47110" name="Picture 6" descr="armadillo beer holder"/>
          <p:cNvPicPr>
            <a:picLocks noChangeAspect="1" noChangeArrowheads="1"/>
          </p:cNvPicPr>
          <p:nvPr/>
        </p:nvPicPr>
        <p:blipFill>
          <a:blip r:embed="rId4" cstate="print"/>
          <a:srcRect/>
          <a:stretch>
            <a:fillRect/>
          </a:stretch>
        </p:blipFill>
        <p:spPr bwMode="auto">
          <a:xfrm>
            <a:off x="6386513" y="2514600"/>
            <a:ext cx="2757487" cy="4343400"/>
          </a:xfrm>
          <a:prstGeom prst="rect">
            <a:avLst/>
          </a:prstGeom>
          <a:noFill/>
          <a:ln w="38100">
            <a:solidFill>
              <a:schemeClr val="folHlink"/>
            </a:solidFill>
            <a:miter lim="800000"/>
            <a:headEnd/>
            <a:tailEnd/>
          </a:ln>
        </p:spPr>
      </p:pic>
      <p:sp>
        <p:nvSpPr>
          <p:cNvPr id="47111" name="Text Box 7"/>
          <p:cNvSpPr txBox="1">
            <a:spLocks noChangeArrowheads="1"/>
          </p:cNvSpPr>
          <p:nvPr/>
        </p:nvSpPr>
        <p:spPr bwMode="auto">
          <a:xfrm>
            <a:off x="3962400" y="304800"/>
            <a:ext cx="1600200" cy="641350"/>
          </a:xfrm>
          <a:prstGeom prst="rect">
            <a:avLst/>
          </a:prstGeom>
          <a:noFill/>
          <a:ln w="9525">
            <a:noFill/>
            <a:miter lim="800000"/>
            <a:headEnd/>
            <a:tailEnd/>
          </a:ln>
          <a:effectLst/>
        </p:spPr>
        <p:txBody>
          <a:bodyPr>
            <a:spAutoFit/>
          </a:bodyPr>
          <a:lstStyle/>
          <a:p>
            <a:pPr eaLnBrk="1" hangingPunct="1">
              <a:spcBef>
                <a:spcPct val="50000"/>
              </a:spcBef>
            </a:pPr>
            <a:r>
              <a:rPr lang="en-US" sz="3600" b="1"/>
              <a:t>USES!</a:t>
            </a:r>
          </a:p>
        </p:txBody>
      </p:sp>
      <p:pic>
        <p:nvPicPr>
          <p:cNvPr id="225282" name="Picture 2" descr="http://www.everwonder.com/david/armadillo/order/purse.jpg"/>
          <p:cNvPicPr>
            <a:picLocks noChangeAspect="1" noChangeArrowheads="1"/>
          </p:cNvPicPr>
          <p:nvPr/>
        </p:nvPicPr>
        <p:blipFill>
          <a:blip r:embed="rId5" cstate="print"/>
          <a:srcRect/>
          <a:stretch>
            <a:fillRect/>
          </a:stretch>
        </p:blipFill>
        <p:spPr bwMode="auto">
          <a:xfrm>
            <a:off x="3467100" y="946150"/>
            <a:ext cx="2857500" cy="2219326"/>
          </a:xfrm>
          <a:prstGeom prst="rect">
            <a:avLst/>
          </a:prstGeom>
          <a:ln>
            <a:noFill/>
          </a:ln>
          <a:effectLst>
            <a:outerShdw blurRad="292100" dist="139700" dir="2700000" algn="tl" rotWithShape="0">
              <a:srgbClr val="333333">
                <a:alpha val="65000"/>
              </a:srgbClr>
            </a:outerShdw>
          </a:effectLst>
        </p:spPr>
      </p:pic>
      <p:pic>
        <p:nvPicPr>
          <p:cNvPr id="225284" name="Picture 4" descr="http://media.liveauctiongroup.net/i/10804/11304077_4.jpg?v=8CE535231CF1FE0"/>
          <p:cNvPicPr>
            <a:picLocks noChangeAspect="1" noChangeArrowheads="1"/>
          </p:cNvPicPr>
          <p:nvPr/>
        </p:nvPicPr>
        <p:blipFill>
          <a:blip r:embed="rId6" cstate="print"/>
          <a:srcRect t="17924" b="11857"/>
          <a:stretch>
            <a:fillRect/>
          </a:stretch>
        </p:blipFill>
        <p:spPr bwMode="auto">
          <a:xfrm>
            <a:off x="3467100" y="3899600"/>
            <a:ext cx="2857500" cy="2006525"/>
          </a:xfrm>
          <a:prstGeom prst="rect">
            <a:avLst/>
          </a:prstGeom>
          <a:ln>
            <a:noFill/>
          </a:ln>
          <a:effectLst>
            <a:outerShdw blurRad="292100" dist="139700" dir="2700000" algn="tl" rotWithShape="0">
              <a:srgbClr val="333333">
                <a:alpha val="65000"/>
              </a:srgbClr>
            </a:outerShdw>
          </a:effectLst>
        </p:spPr>
      </p:pic>
      <p:sp>
        <p:nvSpPr>
          <p:cNvPr id="8" name="Slide Number Placeholder 7"/>
          <p:cNvSpPr>
            <a:spLocks noGrp="1"/>
          </p:cNvSpPr>
          <p:nvPr>
            <p:ph type="sldNum" sz="quarter" idx="12"/>
          </p:nvPr>
        </p:nvSpPr>
        <p:spPr/>
        <p:txBody>
          <a:bodyPr/>
          <a:lstStyle/>
          <a:p>
            <a:fld id="{547D3B5D-0B73-4245-B68F-5D12AFEAA095}" type="slidenum">
              <a:rPr lang="en-US" smtClean="0"/>
              <a:pPr/>
              <a:t>87</a:t>
            </a:fld>
            <a:endParaRPr lang="en-US"/>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2" name="Picture 4" descr="https://encrypted-tbn2.gstatic.com/images?q=tbn:ANd9GcSis77nVSQZI7yxbn0nlgsF8E21scynfeuvbundWM0jdrRS_nOw"/>
          <p:cNvPicPr>
            <a:picLocks noChangeAspect="1" noChangeArrowheads="1"/>
          </p:cNvPicPr>
          <p:nvPr/>
        </p:nvPicPr>
        <p:blipFill>
          <a:blip r:embed="rId2" cstate="print"/>
          <a:srcRect/>
          <a:stretch>
            <a:fillRect/>
          </a:stretch>
        </p:blipFill>
        <p:spPr bwMode="auto">
          <a:xfrm>
            <a:off x="5590096" y="2093570"/>
            <a:ext cx="3537859" cy="2553382"/>
          </a:xfrm>
          <a:prstGeom prst="rect">
            <a:avLst/>
          </a:prstGeom>
          <a:noFill/>
        </p:spPr>
      </p:pic>
      <p:sp>
        <p:nvSpPr>
          <p:cNvPr id="49154" name="Rectangle 2"/>
          <p:cNvSpPr>
            <a:spLocks noGrp="1" noRot="1" noChangeArrowheads="1"/>
          </p:cNvSpPr>
          <p:nvPr>
            <p:ph type="title"/>
          </p:nvPr>
        </p:nvSpPr>
        <p:spPr/>
        <p:txBody>
          <a:bodyPr/>
          <a:lstStyle/>
          <a:p>
            <a:r>
              <a:rPr lang="en-US" dirty="0"/>
              <a:t>Armadillo Trapping</a:t>
            </a:r>
          </a:p>
        </p:txBody>
      </p:sp>
      <p:pic>
        <p:nvPicPr>
          <p:cNvPr id="49155" name="Picture 3" descr="runner armadillo"/>
          <p:cNvPicPr>
            <a:picLocks noChangeAspect="1" noChangeArrowheads="1" noCrop="1"/>
          </p:cNvPicPr>
          <p:nvPr/>
        </p:nvPicPr>
        <p:blipFill>
          <a:blip r:embed="rId3" cstate="print"/>
          <a:srcRect/>
          <a:stretch>
            <a:fillRect/>
          </a:stretch>
        </p:blipFill>
        <p:spPr bwMode="auto">
          <a:xfrm>
            <a:off x="0" y="0"/>
            <a:ext cx="1981200" cy="852488"/>
          </a:xfrm>
          <a:prstGeom prst="rect">
            <a:avLst/>
          </a:prstGeom>
          <a:noFill/>
        </p:spPr>
      </p:pic>
      <p:sp>
        <p:nvSpPr>
          <p:cNvPr id="49158" name="Text Box 6"/>
          <p:cNvSpPr txBox="1">
            <a:spLocks noChangeArrowheads="1"/>
          </p:cNvSpPr>
          <p:nvPr/>
        </p:nvSpPr>
        <p:spPr bwMode="auto">
          <a:xfrm>
            <a:off x="193637" y="1391224"/>
            <a:ext cx="3048000" cy="1754326"/>
          </a:xfrm>
          <a:prstGeom prst="rect">
            <a:avLst/>
          </a:prstGeom>
          <a:solidFill>
            <a:schemeClr val="accent2">
              <a:lumMod val="60000"/>
              <a:lumOff val="40000"/>
            </a:schemeClr>
          </a:solidFill>
          <a:ln w="9525">
            <a:noFill/>
            <a:miter lim="800000"/>
            <a:headEnd/>
            <a:tailEnd/>
          </a:ln>
          <a:effectLst/>
        </p:spPr>
        <p:txBody>
          <a:bodyPr wrap="square">
            <a:spAutoFit/>
          </a:bodyPr>
          <a:lstStyle/>
          <a:p>
            <a:pPr eaLnBrk="1" hangingPunct="1">
              <a:spcBef>
                <a:spcPct val="50000"/>
              </a:spcBef>
            </a:pPr>
            <a:r>
              <a:rPr lang="en-US" sz="2400" b="1" dirty="0"/>
              <a:t>Baits:</a:t>
            </a:r>
          </a:p>
          <a:p>
            <a:pPr eaLnBrk="1" hangingPunct="1">
              <a:spcBef>
                <a:spcPct val="50000"/>
              </a:spcBef>
            </a:pPr>
            <a:r>
              <a:rPr lang="en-US" sz="2400" b="1" dirty="0"/>
              <a:t>Chewing Gum, grubs, earthworms, soft fruit, or </a:t>
            </a:r>
            <a:r>
              <a:rPr lang="en-US" sz="2400" b="1" u="sng" dirty="0"/>
              <a:t>nothing</a:t>
            </a:r>
            <a:r>
              <a:rPr lang="en-US" sz="2400" dirty="0"/>
              <a:t>.</a:t>
            </a:r>
          </a:p>
        </p:txBody>
      </p:sp>
      <p:pic>
        <p:nvPicPr>
          <p:cNvPr id="222214" name="Picture 6" descr="http://www.parkerwildlifecontrol.com/New-Orleans-armadillo-trapped.jpg"/>
          <p:cNvPicPr>
            <a:picLocks noChangeAspect="1" noChangeArrowheads="1"/>
          </p:cNvPicPr>
          <p:nvPr/>
        </p:nvPicPr>
        <p:blipFill>
          <a:blip r:embed="rId4" cstate="print"/>
          <a:srcRect/>
          <a:stretch>
            <a:fillRect/>
          </a:stretch>
        </p:blipFill>
        <p:spPr bwMode="auto">
          <a:xfrm>
            <a:off x="0" y="3145550"/>
            <a:ext cx="3378888" cy="2708337"/>
          </a:xfrm>
          <a:prstGeom prst="rect">
            <a:avLst/>
          </a:prstGeom>
          <a:noFill/>
        </p:spPr>
      </p:pic>
      <p:pic>
        <p:nvPicPr>
          <p:cNvPr id="49156" name="Picture 4" descr="Armadillo  trap"/>
          <p:cNvPicPr>
            <a:picLocks noChangeAspect="1" noChangeArrowheads="1"/>
          </p:cNvPicPr>
          <p:nvPr/>
        </p:nvPicPr>
        <p:blipFill>
          <a:blip r:embed="rId5" cstate="print"/>
          <a:srcRect/>
          <a:stretch>
            <a:fillRect/>
          </a:stretch>
        </p:blipFill>
        <p:spPr bwMode="auto">
          <a:xfrm>
            <a:off x="3378888" y="4149663"/>
            <a:ext cx="3404335" cy="2708337"/>
          </a:xfrm>
          <a:prstGeom prst="rect">
            <a:avLst/>
          </a:prstGeom>
          <a:noFill/>
        </p:spPr>
      </p:pic>
      <p:pic>
        <p:nvPicPr>
          <p:cNvPr id="222216" name="Picture 8" descr="http://forums.steves-digicams.com/attachments/wildlife-photos/190013d1344262534-trapping-armadillos-dsc00001.jpg"/>
          <p:cNvPicPr>
            <a:picLocks noChangeAspect="1" noChangeArrowheads="1"/>
          </p:cNvPicPr>
          <p:nvPr/>
        </p:nvPicPr>
        <p:blipFill>
          <a:blip r:embed="rId6" cstate="print"/>
          <a:srcRect t="13865"/>
          <a:stretch>
            <a:fillRect/>
          </a:stretch>
        </p:blipFill>
        <p:spPr bwMode="auto">
          <a:xfrm>
            <a:off x="5590096" y="0"/>
            <a:ext cx="3553904" cy="2048771"/>
          </a:xfrm>
          <a:prstGeom prst="rect">
            <a:avLst/>
          </a:prstGeom>
          <a:noFill/>
        </p:spPr>
      </p:pic>
      <p:sp>
        <p:nvSpPr>
          <p:cNvPr id="9" name="Slide Number Placeholder 8"/>
          <p:cNvSpPr>
            <a:spLocks noGrp="1"/>
          </p:cNvSpPr>
          <p:nvPr>
            <p:ph type="sldNum" sz="quarter" idx="12"/>
          </p:nvPr>
        </p:nvSpPr>
        <p:spPr/>
        <p:txBody>
          <a:bodyPr/>
          <a:lstStyle/>
          <a:p>
            <a:fld id="{DD407A6C-0FCC-40BD-976D-3BE7A11C4DA2}" type="slidenum">
              <a:rPr lang="en-US" smtClean="0"/>
              <a:pPr/>
              <a:t>88</a:t>
            </a:fld>
            <a:endParaRPr lang="en-US"/>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lstStyle/>
          <a:p>
            <a:r>
              <a:rPr lang="en-US" dirty="0"/>
              <a:t>Squirrels </a:t>
            </a:r>
          </a:p>
        </p:txBody>
      </p:sp>
      <p:sp>
        <p:nvSpPr>
          <p:cNvPr id="50179" name="Rectangle 3"/>
          <p:cNvSpPr>
            <a:spLocks noGrp="1" noRot="1" noChangeArrowheads="1"/>
          </p:cNvSpPr>
          <p:nvPr>
            <p:ph type="body" idx="1"/>
          </p:nvPr>
        </p:nvSpPr>
        <p:spPr>
          <a:xfrm>
            <a:off x="193637" y="1524000"/>
            <a:ext cx="2890838" cy="4021137"/>
          </a:xfrm>
        </p:spPr>
        <p:txBody>
          <a:bodyPr/>
          <a:lstStyle/>
          <a:p>
            <a:pPr>
              <a:buClr>
                <a:srgbClr val="FFC000"/>
              </a:buClr>
            </a:pPr>
            <a:r>
              <a:rPr lang="en-US" sz="2800" dirty="0">
                <a:solidFill>
                  <a:srgbClr val="500000"/>
                </a:solidFill>
              </a:rPr>
              <a:t>Food Sources</a:t>
            </a:r>
          </a:p>
          <a:p>
            <a:pPr lvl="1">
              <a:buClr>
                <a:srgbClr val="FFC000"/>
              </a:buClr>
            </a:pPr>
            <a:r>
              <a:rPr lang="en-US" sz="2400" dirty="0">
                <a:solidFill>
                  <a:srgbClr val="500000"/>
                </a:solidFill>
              </a:rPr>
              <a:t>Fruit</a:t>
            </a:r>
          </a:p>
          <a:p>
            <a:pPr lvl="1">
              <a:buClr>
                <a:srgbClr val="FFC000"/>
              </a:buClr>
            </a:pPr>
            <a:r>
              <a:rPr lang="en-US" sz="2400" dirty="0">
                <a:solidFill>
                  <a:srgbClr val="500000"/>
                </a:solidFill>
              </a:rPr>
              <a:t>Seeds</a:t>
            </a:r>
          </a:p>
          <a:p>
            <a:pPr lvl="1">
              <a:buClr>
                <a:srgbClr val="FFC000"/>
              </a:buClr>
            </a:pPr>
            <a:r>
              <a:rPr lang="en-US" sz="2400" dirty="0">
                <a:solidFill>
                  <a:srgbClr val="500000"/>
                </a:solidFill>
              </a:rPr>
              <a:t>Tender bark</a:t>
            </a:r>
          </a:p>
          <a:p>
            <a:pPr lvl="1">
              <a:buClr>
                <a:srgbClr val="FFC000"/>
              </a:buClr>
            </a:pPr>
            <a:r>
              <a:rPr lang="en-US" sz="2400" dirty="0">
                <a:solidFill>
                  <a:srgbClr val="500000"/>
                </a:solidFill>
              </a:rPr>
              <a:t>Stems</a:t>
            </a:r>
          </a:p>
          <a:p>
            <a:pPr lvl="1">
              <a:buClr>
                <a:srgbClr val="FFC000"/>
              </a:buClr>
            </a:pPr>
            <a:r>
              <a:rPr lang="en-US" sz="2400" dirty="0">
                <a:solidFill>
                  <a:srgbClr val="500000"/>
                </a:solidFill>
              </a:rPr>
              <a:t>Wood</a:t>
            </a:r>
          </a:p>
          <a:p>
            <a:pPr lvl="1">
              <a:buClr>
                <a:srgbClr val="FFC000"/>
              </a:buClr>
            </a:pPr>
            <a:r>
              <a:rPr lang="en-US" sz="2400" dirty="0">
                <a:solidFill>
                  <a:srgbClr val="500000"/>
                </a:solidFill>
              </a:rPr>
              <a:t>Electrical insulation </a:t>
            </a:r>
          </a:p>
          <a:p>
            <a:pPr lvl="1">
              <a:buClr>
                <a:srgbClr val="FFC000"/>
              </a:buClr>
            </a:pPr>
            <a:r>
              <a:rPr lang="en-US" sz="2400" dirty="0">
                <a:solidFill>
                  <a:srgbClr val="500000"/>
                </a:solidFill>
              </a:rPr>
              <a:t>Leaded vents</a:t>
            </a:r>
          </a:p>
        </p:txBody>
      </p:sp>
      <p:pic>
        <p:nvPicPr>
          <p:cNvPr id="50180" name="Picture 4" descr="gray"/>
          <p:cNvPicPr>
            <a:picLocks noChangeAspect="1" noChangeArrowheads="1"/>
          </p:cNvPicPr>
          <p:nvPr/>
        </p:nvPicPr>
        <p:blipFill>
          <a:blip r:embed="rId2" cstate="print"/>
          <a:srcRect l="10201" t="12700" r="9000" b="28015"/>
          <a:stretch>
            <a:fillRect/>
          </a:stretch>
        </p:blipFill>
        <p:spPr bwMode="auto">
          <a:xfrm>
            <a:off x="3582989" y="4032250"/>
            <a:ext cx="5357866" cy="2716385"/>
          </a:xfrm>
          <a:prstGeom prst="rect">
            <a:avLst/>
          </a:prstGeom>
          <a:noFill/>
          <a:ln w="38100" cmpd="dbl">
            <a:solidFill>
              <a:srgbClr val="FFFF00"/>
            </a:solidFill>
            <a:miter lim="800000"/>
            <a:headEnd/>
            <a:tailEnd/>
          </a:ln>
        </p:spPr>
      </p:pic>
      <p:pic>
        <p:nvPicPr>
          <p:cNvPr id="50181" name="Picture 5" descr="gray"/>
          <p:cNvPicPr>
            <a:picLocks noChangeAspect="1" noChangeArrowheads="1"/>
          </p:cNvPicPr>
          <p:nvPr/>
        </p:nvPicPr>
        <p:blipFill>
          <a:blip r:embed="rId3" cstate="print"/>
          <a:srcRect l="9000" t="12700" r="10201" b="28015"/>
          <a:stretch>
            <a:fillRect/>
          </a:stretch>
        </p:blipFill>
        <p:spPr bwMode="auto">
          <a:xfrm>
            <a:off x="3733800" y="2514600"/>
            <a:ext cx="3579813" cy="1982788"/>
          </a:xfrm>
          <a:prstGeom prst="rect">
            <a:avLst/>
          </a:prstGeom>
          <a:noFill/>
          <a:ln w="38100" cmpd="dbl">
            <a:solidFill>
              <a:srgbClr val="FFFF00"/>
            </a:solidFill>
            <a:miter lim="800000"/>
            <a:headEnd/>
            <a:tailEnd/>
          </a:ln>
        </p:spPr>
      </p:pic>
      <p:pic>
        <p:nvPicPr>
          <p:cNvPr id="50182" name="Picture 6" descr="gray"/>
          <p:cNvPicPr>
            <a:picLocks noChangeAspect="1" noChangeArrowheads="1"/>
          </p:cNvPicPr>
          <p:nvPr/>
        </p:nvPicPr>
        <p:blipFill>
          <a:blip r:embed="rId2" cstate="print"/>
          <a:srcRect l="10201" t="12700" r="9000" b="28015"/>
          <a:stretch>
            <a:fillRect/>
          </a:stretch>
        </p:blipFill>
        <p:spPr bwMode="auto">
          <a:xfrm>
            <a:off x="5638800" y="1371600"/>
            <a:ext cx="3200400" cy="1754188"/>
          </a:xfrm>
          <a:prstGeom prst="rect">
            <a:avLst/>
          </a:prstGeom>
          <a:noFill/>
          <a:ln w="38100" cmpd="dbl">
            <a:solidFill>
              <a:srgbClr val="FFFF00"/>
            </a:solidFill>
            <a:miter lim="800000"/>
            <a:headEnd/>
            <a:tailEnd/>
          </a:ln>
        </p:spPr>
      </p:pic>
      <p:pic>
        <p:nvPicPr>
          <p:cNvPr id="50183" name="Picture 7" descr="gray"/>
          <p:cNvPicPr>
            <a:picLocks noChangeAspect="1" noChangeArrowheads="1"/>
          </p:cNvPicPr>
          <p:nvPr/>
        </p:nvPicPr>
        <p:blipFill>
          <a:blip r:embed="rId3" cstate="print"/>
          <a:srcRect l="9000" t="12700" r="10201" b="28015"/>
          <a:stretch>
            <a:fillRect/>
          </a:stretch>
        </p:blipFill>
        <p:spPr bwMode="auto">
          <a:xfrm>
            <a:off x="6426255" y="228600"/>
            <a:ext cx="2514600" cy="1295400"/>
          </a:xfrm>
          <a:prstGeom prst="rect">
            <a:avLst/>
          </a:prstGeom>
          <a:noFill/>
          <a:ln w="38100" cmpd="dbl">
            <a:solidFill>
              <a:srgbClr val="FFFF00"/>
            </a:solidFill>
            <a:miter lim="800000"/>
            <a:headEnd/>
            <a:tailEnd/>
          </a:ln>
        </p:spPr>
      </p:pic>
      <p:sp>
        <p:nvSpPr>
          <p:cNvPr id="8" name="Slide Number Placeholder 7"/>
          <p:cNvSpPr>
            <a:spLocks noGrp="1"/>
          </p:cNvSpPr>
          <p:nvPr>
            <p:ph type="sldNum" sz="quarter" idx="12"/>
          </p:nvPr>
        </p:nvSpPr>
        <p:spPr/>
        <p:txBody>
          <a:bodyPr/>
          <a:lstStyle/>
          <a:p>
            <a:fld id="{DD407A6C-0FCC-40BD-976D-3BE7A11C4DA2}" type="slidenum">
              <a:rPr lang="en-US" smtClean="0"/>
              <a:pPr/>
              <a:t>89</a:t>
            </a:fld>
            <a:endParaRPr lang="en-US"/>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descr="http://i.ebayimg.com/t/Havahart-1079-Live-Animal-Trap-Raccoons-Stray-Cats-Groundhogs-Opossums-Armadillo-/00/s/NTgwWDU4MA==/$%28KGrHqEOKpQE5U8m2n9%21BOdzU0%212Og%7E%7E60_35.JPG"/>
          <p:cNvPicPr>
            <a:picLocks noChangeAspect="1" noChangeArrowheads="1"/>
          </p:cNvPicPr>
          <p:nvPr/>
        </p:nvPicPr>
        <p:blipFill>
          <a:blip r:embed="rId2" cstate="print"/>
          <a:srcRect b="11262"/>
          <a:stretch>
            <a:fillRect/>
          </a:stretch>
        </p:blipFill>
        <p:spPr bwMode="auto">
          <a:xfrm>
            <a:off x="193636" y="664563"/>
            <a:ext cx="4048579" cy="3592644"/>
          </a:xfrm>
          <a:prstGeom prst="rect">
            <a:avLst/>
          </a:prstGeom>
          <a:noFill/>
        </p:spPr>
      </p:pic>
      <p:sp>
        <p:nvSpPr>
          <p:cNvPr id="51202" name="Rectangle 2"/>
          <p:cNvSpPr>
            <a:spLocks noGrp="1" noRot="1" noChangeArrowheads="1"/>
          </p:cNvSpPr>
          <p:nvPr>
            <p:ph type="title"/>
          </p:nvPr>
        </p:nvSpPr>
        <p:spPr/>
        <p:txBody>
          <a:bodyPr/>
          <a:lstStyle/>
          <a:p>
            <a:r>
              <a:rPr lang="en-US" dirty="0"/>
              <a:t>Squirrel Controls</a:t>
            </a:r>
          </a:p>
        </p:txBody>
      </p:sp>
      <p:pic>
        <p:nvPicPr>
          <p:cNvPr id="51205" name="Picture 5" descr="sprinkler"/>
          <p:cNvPicPr>
            <a:picLocks noChangeAspect="1" noChangeArrowheads="1"/>
          </p:cNvPicPr>
          <p:nvPr/>
        </p:nvPicPr>
        <p:blipFill>
          <a:blip r:embed="rId3" cstate="print"/>
          <a:srcRect/>
          <a:stretch>
            <a:fillRect/>
          </a:stretch>
        </p:blipFill>
        <p:spPr bwMode="auto">
          <a:xfrm>
            <a:off x="5892854" y="238699"/>
            <a:ext cx="3048000" cy="2305050"/>
          </a:xfrm>
          <a:prstGeom prst="rect">
            <a:avLst/>
          </a:prstGeom>
          <a:noFill/>
        </p:spPr>
      </p:pic>
      <p:pic>
        <p:nvPicPr>
          <p:cNvPr id="240644" name="Picture 4" descr="http://www.wildlife.pro/squirrels-catch.jpg"/>
          <p:cNvPicPr>
            <a:picLocks noChangeAspect="1" noChangeArrowheads="1"/>
          </p:cNvPicPr>
          <p:nvPr/>
        </p:nvPicPr>
        <p:blipFill>
          <a:blip r:embed="rId4" cstate="print"/>
          <a:srcRect/>
          <a:stretch>
            <a:fillRect/>
          </a:stretch>
        </p:blipFill>
        <p:spPr bwMode="auto">
          <a:xfrm>
            <a:off x="193637" y="4220330"/>
            <a:ext cx="3972393" cy="2637670"/>
          </a:xfrm>
          <a:prstGeom prst="rect">
            <a:avLst/>
          </a:prstGeom>
          <a:noFill/>
        </p:spPr>
      </p:pic>
      <p:pic>
        <p:nvPicPr>
          <p:cNvPr id="240646" name="Picture 6" descr="http://www.safehomeproducts.com/shp2/sc/imageresize.aspx?Image=/shp2/data/pictures/ep-mb10k.jpg&amp;Width=337&amp;Height=450&amp;Compression=75&amp;text=Y"/>
          <p:cNvPicPr>
            <a:picLocks noChangeAspect="1" noChangeArrowheads="1"/>
          </p:cNvPicPr>
          <p:nvPr/>
        </p:nvPicPr>
        <p:blipFill>
          <a:blip r:embed="rId5" cstate="print"/>
          <a:srcRect/>
          <a:stretch>
            <a:fillRect/>
          </a:stretch>
        </p:blipFill>
        <p:spPr bwMode="auto">
          <a:xfrm>
            <a:off x="4287891" y="2543749"/>
            <a:ext cx="3209925" cy="4286250"/>
          </a:xfrm>
          <a:prstGeom prst="rect">
            <a:avLst/>
          </a:prstGeom>
          <a:noFill/>
        </p:spPr>
      </p:pic>
      <p:sp>
        <p:nvSpPr>
          <p:cNvPr id="9" name="TextBox 8"/>
          <p:cNvSpPr txBox="1"/>
          <p:nvPr/>
        </p:nvSpPr>
        <p:spPr>
          <a:xfrm>
            <a:off x="4468789" y="6265889"/>
            <a:ext cx="1424065" cy="369332"/>
          </a:xfrm>
          <a:prstGeom prst="rect">
            <a:avLst/>
          </a:prstGeom>
          <a:noFill/>
        </p:spPr>
        <p:txBody>
          <a:bodyPr wrap="square" rtlCol="0">
            <a:spAutoFit/>
          </a:bodyPr>
          <a:lstStyle/>
          <a:p>
            <a:pPr algn="ctr"/>
            <a:r>
              <a:rPr lang="en-US" b="1" dirty="0" smtClean="0">
                <a:solidFill>
                  <a:srgbClr val="FFFF00"/>
                </a:solidFill>
              </a:rPr>
              <a:t>Strobe light</a:t>
            </a:r>
            <a:endParaRPr lang="en-US" b="1" dirty="0">
              <a:solidFill>
                <a:srgbClr val="FFFF00"/>
              </a:solidFill>
            </a:endParaRPr>
          </a:p>
        </p:txBody>
      </p:sp>
      <p:sp>
        <p:nvSpPr>
          <p:cNvPr id="8" name="Slide Number Placeholder 7"/>
          <p:cNvSpPr>
            <a:spLocks noGrp="1"/>
          </p:cNvSpPr>
          <p:nvPr>
            <p:ph type="sldNum" sz="quarter" idx="12"/>
          </p:nvPr>
        </p:nvSpPr>
        <p:spPr/>
        <p:txBody>
          <a:bodyPr/>
          <a:lstStyle/>
          <a:p>
            <a:fld id="{DD407A6C-0FCC-40BD-976D-3BE7A11C4DA2}" type="slidenum">
              <a:rPr lang="en-US" smtClean="0"/>
              <a:pPr/>
              <a:t>90</a:t>
            </a:fld>
            <a:endParaRPr lang="en-US"/>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descr="bbqsqrl1.jpg"/>
          <p:cNvPicPr>
            <a:picLocks noChangeAspect="1" noChangeArrowheads="1"/>
          </p:cNvPicPr>
          <p:nvPr/>
        </p:nvPicPr>
        <p:blipFill>
          <a:blip r:embed="rId2" cstate="print"/>
          <a:srcRect/>
          <a:stretch>
            <a:fillRect/>
          </a:stretch>
        </p:blipFill>
        <p:spPr bwMode="auto">
          <a:xfrm>
            <a:off x="38100" y="3048000"/>
            <a:ext cx="5562600" cy="3503613"/>
          </a:xfrm>
          <a:prstGeom prst="rect">
            <a:avLst/>
          </a:prstGeom>
          <a:noFill/>
          <a:ln w="76200" cmpd="tri">
            <a:solidFill>
              <a:schemeClr val="tx1"/>
            </a:solidFill>
            <a:miter lim="800000"/>
            <a:headEnd/>
            <a:tailEnd/>
          </a:ln>
        </p:spPr>
      </p:pic>
      <p:pic>
        <p:nvPicPr>
          <p:cNvPr id="52228" name="Picture 4" descr="MCFD00565_0000[1]"/>
          <p:cNvPicPr>
            <a:picLocks noChangeAspect="1" noChangeArrowheads="1"/>
          </p:cNvPicPr>
          <p:nvPr/>
        </p:nvPicPr>
        <p:blipFill>
          <a:blip r:embed="rId3" cstate="print"/>
          <a:srcRect/>
          <a:stretch>
            <a:fillRect/>
          </a:stretch>
        </p:blipFill>
        <p:spPr bwMode="auto">
          <a:xfrm flipH="1">
            <a:off x="381000" y="578643"/>
            <a:ext cx="2438400" cy="2357438"/>
          </a:xfrm>
          <a:prstGeom prst="rect">
            <a:avLst/>
          </a:prstGeom>
          <a:noFill/>
        </p:spPr>
      </p:pic>
      <p:pic>
        <p:nvPicPr>
          <p:cNvPr id="52229" name="Picture 5" descr="MCFD00565_0000[1]"/>
          <p:cNvPicPr>
            <a:picLocks noChangeAspect="1" noChangeArrowheads="1"/>
          </p:cNvPicPr>
          <p:nvPr/>
        </p:nvPicPr>
        <p:blipFill>
          <a:blip r:embed="rId3" cstate="print"/>
          <a:srcRect/>
          <a:stretch>
            <a:fillRect/>
          </a:stretch>
        </p:blipFill>
        <p:spPr bwMode="auto">
          <a:xfrm>
            <a:off x="6130977" y="3986134"/>
            <a:ext cx="2362200" cy="2209800"/>
          </a:xfrm>
          <a:prstGeom prst="rect">
            <a:avLst/>
          </a:prstGeom>
          <a:noFill/>
        </p:spPr>
      </p:pic>
      <p:pic>
        <p:nvPicPr>
          <p:cNvPr id="52226" name="Picture 2" descr="stg"/>
          <p:cNvPicPr>
            <a:picLocks noChangeAspect="1" noChangeArrowheads="1"/>
          </p:cNvPicPr>
          <p:nvPr/>
        </p:nvPicPr>
        <p:blipFill>
          <a:blip r:embed="rId4" cstate="print"/>
          <a:srcRect/>
          <a:stretch>
            <a:fillRect/>
          </a:stretch>
        </p:blipFill>
        <p:spPr bwMode="auto">
          <a:xfrm>
            <a:off x="3429000" y="304800"/>
            <a:ext cx="5715000" cy="3486150"/>
          </a:xfrm>
          <a:prstGeom prst="rect">
            <a:avLst/>
          </a:prstGeom>
          <a:noFill/>
          <a:ln w="76200" cmpd="tri">
            <a:solidFill>
              <a:schemeClr val="tx1"/>
            </a:solidFill>
            <a:miter lim="800000"/>
            <a:headEnd/>
            <a:tailEnd/>
          </a:ln>
        </p:spPr>
      </p:pic>
      <p:sp>
        <p:nvSpPr>
          <p:cNvPr id="6" name="Slide Number Placeholder 5"/>
          <p:cNvSpPr>
            <a:spLocks noGrp="1"/>
          </p:cNvSpPr>
          <p:nvPr>
            <p:ph type="sldNum" sz="quarter" idx="12"/>
          </p:nvPr>
        </p:nvSpPr>
        <p:spPr/>
        <p:txBody>
          <a:bodyPr/>
          <a:lstStyle/>
          <a:p>
            <a:fld id="{DD407A6C-0FCC-40BD-976D-3BE7A11C4DA2}" type="slidenum">
              <a:rPr lang="en-US" smtClean="0"/>
              <a:pPr/>
              <a:t>91</a:t>
            </a:fld>
            <a:endParaRPr lang="en-US"/>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a:xfrm>
            <a:off x="193637" y="323785"/>
            <a:ext cx="8747217" cy="970028"/>
          </a:xfrm>
        </p:spPr>
        <p:txBody>
          <a:bodyPr/>
          <a:lstStyle/>
          <a:p>
            <a:r>
              <a:rPr lang="en-US" dirty="0"/>
              <a:t>Raccoons</a:t>
            </a:r>
          </a:p>
        </p:txBody>
      </p:sp>
      <p:sp>
        <p:nvSpPr>
          <p:cNvPr id="53251" name="Rectangle 3"/>
          <p:cNvSpPr>
            <a:spLocks noGrp="1" noRot="1" noChangeArrowheads="1"/>
          </p:cNvSpPr>
          <p:nvPr>
            <p:ph type="body" idx="1"/>
          </p:nvPr>
        </p:nvSpPr>
        <p:spPr>
          <a:xfrm>
            <a:off x="263525" y="1391224"/>
            <a:ext cx="4003675" cy="4191000"/>
          </a:xfrm>
        </p:spPr>
        <p:txBody>
          <a:bodyPr/>
          <a:lstStyle/>
          <a:p>
            <a:pPr>
              <a:lnSpc>
                <a:spcPct val="90000"/>
              </a:lnSpc>
              <a:buClr>
                <a:srgbClr val="FFC000"/>
              </a:buClr>
            </a:pPr>
            <a:r>
              <a:rPr lang="en-US" dirty="0"/>
              <a:t>Food</a:t>
            </a:r>
          </a:p>
          <a:p>
            <a:pPr lvl="1">
              <a:lnSpc>
                <a:spcPct val="90000"/>
              </a:lnSpc>
              <a:buClr>
                <a:srgbClr val="FFC000"/>
              </a:buClr>
            </a:pPr>
            <a:r>
              <a:rPr lang="en-US" dirty="0"/>
              <a:t>Apples, pears</a:t>
            </a:r>
          </a:p>
          <a:p>
            <a:pPr lvl="1">
              <a:lnSpc>
                <a:spcPct val="90000"/>
              </a:lnSpc>
              <a:buClr>
                <a:srgbClr val="FFC000"/>
              </a:buClr>
            </a:pPr>
            <a:r>
              <a:rPr lang="en-US" dirty="0"/>
              <a:t>Peaches, plums</a:t>
            </a:r>
          </a:p>
          <a:p>
            <a:pPr lvl="1">
              <a:lnSpc>
                <a:spcPct val="90000"/>
              </a:lnSpc>
              <a:buClr>
                <a:srgbClr val="FFC000"/>
              </a:buClr>
            </a:pPr>
            <a:r>
              <a:rPr lang="en-US" dirty="0"/>
              <a:t>Berries</a:t>
            </a:r>
          </a:p>
          <a:p>
            <a:pPr lvl="1">
              <a:lnSpc>
                <a:spcPct val="90000"/>
              </a:lnSpc>
              <a:buClr>
                <a:srgbClr val="FFC000"/>
              </a:buClr>
            </a:pPr>
            <a:r>
              <a:rPr lang="en-US" dirty="0"/>
              <a:t>Persimmons, figs</a:t>
            </a:r>
          </a:p>
          <a:p>
            <a:pPr lvl="1">
              <a:lnSpc>
                <a:spcPct val="90000"/>
              </a:lnSpc>
              <a:buClr>
                <a:srgbClr val="FFC000"/>
              </a:buClr>
            </a:pPr>
            <a:r>
              <a:rPr lang="en-US" dirty="0"/>
              <a:t>Pecans</a:t>
            </a:r>
          </a:p>
          <a:p>
            <a:pPr lvl="1">
              <a:lnSpc>
                <a:spcPct val="90000"/>
              </a:lnSpc>
              <a:buClr>
                <a:srgbClr val="FFC000"/>
              </a:buClr>
            </a:pPr>
            <a:r>
              <a:rPr lang="en-US" dirty="0"/>
              <a:t>Tomatoes</a:t>
            </a:r>
          </a:p>
          <a:p>
            <a:pPr lvl="1">
              <a:lnSpc>
                <a:spcPct val="90000"/>
              </a:lnSpc>
              <a:buClr>
                <a:srgbClr val="FFC000"/>
              </a:buClr>
            </a:pPr>
            <a:r>
              <a:rPr lang="en-US" dirty="0"/>
              <a:t>Potatoes, carrots</a:t>
            </a:r>
          </a:p>
          <a:p>
            <a:pPr lvl="1">
              <a:lnSpc>
                <a:spcPct val="90000"/>
              </a:lnSpc>
              <a:buClr>
                <a:srgbClr val="FFC000"/>
              </a:buClr>
            </a:pPr>
            <a:r>
              <a:rPr lang="en-US" dirty="0"/>
              <a:t>Pet food</a:t>
            </a:r>
          </a:p>
          <a:p>
            <a:pPr lvl="1">
              <a:lnSpc>
                <a:spcPct val="90000"/>
              </a:lnSpc>
            </a:pPr>
            <a:endParaRPr lang="en-US" dirty="0"/>
          </a:p>
        </p:txBody>
      </p:sp>
      <p:pic>
        <p:nvPicPr>
          <p:cNvPr id="53252" name="Picture 4" descr="raccoon-babies"/>
          <p:cNvPicPr>
            <a:picLocks noChangeAspect="1" noChangeArrowheads="1"/>
          </p:cNvPicPr>
          <p:nvPr/>
        </p:nvPicPr>
        <p:blipFill>
          <a:blip r:embed="rId2" cstate="print"/>
          <a:srcRect l="6891" t="2075" r="17281" b="3242"/>
          <a:stretch>
            <a:fillRect/>
          </a:stretch>
        </p:blipFill>
        <p:spPr bwMode="auto">
          <a:xfrm>
            <a:off x="5951199" y="0"/>
            <a:ext cx="3185202" cy="3260765"/>
          </a:xfrm>
          <a:prstGeom prst="rect">
            <a:avLst/>
          </a:prstGeom>
          <a:noFill/>
          <a:ln w="76200" cmpd="tri">
            <a:solidFill>
              <a:srgbClr val="FFFF00"/>
            </a:solidFill>
            <a:miter lim="800000"/>
            <a:headEnd/>
            <a:tailEnd/>
          </a:ln>
        </p:spPr>
      </p:pic>
      <p:pic>
        <p:nvPicPr>
          <p:cNvPr id="53253" name="Picture 5" descr="MPj02626390000[1]"/>
          <p:cNvPicPr>
            <a:picLocks noChangeAspect="1" noChangeArrowheads="1"/>
          </p:cNvPicPr>
          <p:nvPr/>
        </p:nvPicPr>
        <p:blipFill>
          <a:blip r:embed="rId3" cstate="print"/>
          <a:srcRect r="6522"/>
          <a:stretch>
            <a:fillRect/>
          </a:stretch>
        </p:blipFill>
        <p:spPr bwMode="auto">
          <a:xfrm>
            <a:off x="4836723" y="2424620"/>
            <a:ext cx="3276600" cy="2330450"/>
          </a:xfrm>
          <a:prstGeom prst="rect">
            <a:avLst/>
          </a:prstGeom>
          <a:noFill/>
          <a:ln w="76200" cmpd="tri">
            <a:solidFill>
              <a:srgbClr val="FFFF00"/>
            </a:solidFill>
            <a:miter lim="800000"/>
            <a:headEnd/>
            <a:tailEnd/>
          </a:ln>
        </p:spPr>
      </p:pic>
      <p:pic>
        <p:nvPicPr>
          <p:cNvPr id="238596" name="Picture 4" descr="http://www.missouribotanicalgarden.org/Portals/0/Gardening/Gardening%20Help/images/Pests/Raccoons984.jpg"/>
          <p:cNvPicPr>
            <a:picLocks noChangeAspect="1" noChangeArrowheads="1"/>
          </p:cNvPicPr>
          <p:nvPr/>
        </p:nvPicPr>
        <p:blipFill>
          <a:blip r:embed="rId4" cstate="print"/>
          <a:srcRect/>
          <a:stretch>
            <a:fillRect/>
          </a:stretch>
        </p:blipFill>
        <p:spPr bwMode="auto">
          <a:xfrm>
            <a:off x="3385695" y="3260765"/>
            <a:ext cx="2302925" cy="3072386"/>
          </a:xfrm>
          <a:prstGeom prst="rect">
            <a:avLst/>
          </a:prstGeom>
          <a:ln>
            <a:noFill/>
          </a:ln>
          <a:effectLst>
            <a:outerShdw blurRad="292100" dist="139700" dir="2700000" algn="tl" rotWithShape="0">
              <a:srgbClr val="333333">
                <a:alpha val="65000"/>
              </a:srgbClr>
            </a:outerShdw>
          </a:effectLst>
        </p:spPr>
      </p:pic>
      <p:pic>
        <p:nvPicPr>
          <p:cNvPr id="238598" name="Picture 6" descr="http://farm5.static.flickr.com/4099/4864547354_ab5210ed0c.jpg"/>
          <p:cNvPicPr>
            <a:picLocks noChangeAspect="1" noChangeArrowheads="1"/>
          </p:cNvPicPr>
          <p:nvPr/>
        </p:nvPicPr>
        <p:blipFill>
          <a:blip r:embed="rId5" cstate="print"/>
          <a:srcRect/>
          <a:stretch>
            <a:fillRect/>
          </a:stretch>
        </p:blipFill>
        <p:spPr bwMode="auto">
          <a:xfrm>
            <a:off x="1945535" y="5126038"/>
            <a:ext cx="2321665" cy="1731962"/>
          </a:xfrm>
          <a:prstGeom prst="rect">
            <a:avLst/>
          </a:prstGeom>
          <a:noFill/>
        </p:spPr>
      </p:pic>
      <p:sp>
        <p:nvSpPr>
          <p:cNvPr id="8" name="Slide Number Placeholder 7"/>
          <p:cNvSpPr>
            <a:spLocks noGrp="1"/>
          </p:cNvSpPr>
          <p:nvPr>
            <p:ph type="sldNum" sz="quarter" idx="12"/>
          </p:nvPr>
        </p:nvSpPr>
        <p:spPr/>
        <p:txBody>
          <a:bodyPr/>
          <a:lstStyle/>
          <a:p>
            <a:fld id="{DD407A6C-0FCC-40BD-976D-3BE7A11C4DA2}" type="slidenum">
              <a:rPr lang="en-US" smtClean="0"/>
              <a:pPr/>
              <a:t>92</a:t>
            </a:fld>
            <a:endParaRPr lang="en-US"/>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r>
              <a:rPr lang="en-US" dirty="0"/>
              <a:t>Opossums </a:t>
            </a:r>
          </a:p>
        </p:txBody>
      </p:sp>
      <p:sp>
        <p:nvSpPr>
          <p:cNvPr id="54275" name="Rectangle 3"/>
          <p:cNvSpPr>
            <a:spLocks noGrp="1" noRot="1" noChangeArrowheads="1"/>
          </p:cNvSpPr>
          <p:nvPr>
            <p:ph type="body" idx="1"/>
          </p:nvPr>
        </p:nvSpPr>
        <p:spPr>
          <a:xfrm>
            <a:off x="193637" y="1391224"/>
            <a:ext cx="6080125" cy="2216150"/>
          </a:xfrm>
        </p:spPr>
        <p:txBody>
          <a:bodyPr/>
          <a:lstStyle/>
          <a:p>
            <a:r>
              <a:rPr lang="en-US" sz="2800" dirty="0">
                <a:solidFill>
                  <a:srgbClr val="500000"/>
                </a:solidFill>
              </a:rPr>
              <a:t>Food</a:t>
            </a:r>
          </a:p>
          <a:p>
            <a:pPr lvl="1"/>
            <a:r>
              <a:rPr lang="en-US" sz="2400" dirty="0">
                <a:solidFill>
                  <a:srgbClr val="500000"/>
                </a:solidFill>
              </a:rPr>
              <a:t>Fruit, seeds, pet food, </a:t>
            </a:r>
          </a:p>
          <a:p>
            <a:pPr lvl="1"/>
            <a:r>
              <a:rPr lang="en-US" sz="2400" dirty="0">
                <a:solidFill>
                  <a:srgbClr val="500000"/>
                </a:solidFill>
              </a:rPr>
              <a:t>Clams, fish, crayfish</a:t>
            </a:r>
          </a:p>
          <a:p>
            <a:pPr lvl="1"/>
            <a:r>
              <a:rPr lang="en-US" sz="2400" dirty="0">
                <a:solidFill>
                  <a:srgbClr val="500000"/>
                </a:solidFill>
              </a:rPr>
              <a:t>Dead animals.  Yuk!</a:t>
            </a:r>
          </a:p>
        </p:txBody>
      </p:sp>
      <p:pic>
        <p:nvPicPr>
          <p:cNvPr id="54277" name="Picture 5" descr="Opossums galore!"/>
          <p:cNvPicPr>
            <a:picLocks noChangeAspect="1" noChangeArrowheads="1"/>
          </p:cNvPicPr>
          <p:nvPr/>
        </p:nvPicPr>
        <p:blipFill>
          <a:blip r:embed="rId2" cstate="print"/>
          <a:srcRect/>
          <a:stretch>
            <a:fillRect/>
          </a:stretch>
        </p:blipFill>
        <p:spPr bwMode="auto">
          <a:xfrm>
            <a:off x="4787590" y="1391224"/>
            <a:ext cx="2248264" cy="1931414"/>
          </a:xfrm>
          <a:prstGeom prst="rect">
            <a:avLst/>
          </a:prstGeom>
          <a:noFill/>
          <a:ln w="76200" cmpd="tri">
            <a:solidFill>
              <a:srgbClr val="FFFF00"/>
            </a:solidFill>
            <a:miter lim="800000"/>
            <a:headEnd/>
            <a:tailEnd/>
          </a:ln>
        </p:spPr>
      </p:pic>
      <p:pic>
        <p:nvPicPr>
          <p:cNvPr id="54278" name="Picture 6" descr="opposson hanging"/>
          <p:cNvPicPr>
            <a:picLocks noChangeAspect="1" noChangeArrowheads="1"/>
          </p:cNvPicPr>
          <p:nvPr/>
        </p:nvPicPr>
        <p:blipFill>
          <a:blip r:embed="rId3" cstate="print"/>
          <a:srcRect l="26939" r="24980"/>
          <a:stretch>
            <a:fillRect/>
          </a:stretch>
        </p:blipFill>
        <p:spPr bwMode="auto">
          <a:xfrm>
            <a:off x="7035854" y="276225"/>
            <a:ext cx="1905000" cy="2495550"/>
          </a:xfrm>
          <a:prstGeom prst="rect">
            <a:avLst/>
          </a:prstGeom>
          <a:noFill/>
          <a:ln w="76200" cmpd="tri">
            <a:solidFill>
              <a:srgbClr val="FFFF00"/>
            </a:solidFill>
            <a:miter lim="800000"/>
            <a:headEnd/>
            <a:tailEnd/>
          </a:ln>
        </p:spPr>
      </p:pic>
      <p:pic>
        <p:nvPicPr>
          <p:cNvPr id="237570" name="Picture 2" descr="http://i.huffpost.com/gen/725077/thumbs/r-LORENZO-OLIVER-OPOSSUM-large570.jpg"/>
          <p:cNvPicPr>
            <a:picLocks noChangeAspect="1" noChangeArrowheads="1"/>
          </p:cNvPicPr>
          <p:nvPr/>
        </p:nvPicPr>
        <p:blipFill>
          <a:blip r:embed="rId4" cstate="print"/>
          <a:srcRect/>
          <a:stretch>
            <a:fillRect/>
          </a:stretch>
        </p:blipFill>
        <p:spPr bwMode="auto">
          <a:xfrm>
            <a:off x="3511604" y="3607374"/>
            <a:ext cx="5429250" cy="2266951"/>
          </a:xfrm>
          <a:prstGeom prst="rect">
            <a:avLst/>
          </a:prstGeom>
          <a:ln>
            <a:noFill/>
          </a:ln>
          <a:effectLst>
            <a:outerShdw blurRad="292100" dist="139700" dir="2700000" algn="tl" rotWithShape="0">
              <a:srgbClr val="333333">
                <a:alpha val="65000"/>
              </a:srgbClr>
            </a:outerShdw>
          </a:effectLst>
        </p:spPr>
      </p:pic>
      <p:pic>
        <p:nvPicPr>
          <p:cNvPr id="237572" name="Picture 4" descr="http://t3.gstatic.com/images?q=tbn:ANd9GcScAytcuXFiPceBWK4pNEyTJf9PKK9mS_2vOdRgcjV54RHXLDM7Rn6l60gT"/>
          <p:cNvPicPr>
            <a:picLocks noChangeAspect="1" noChangeArrowheads="1"/>
          </p:cNvPicPr>
          <p:nvPr/>
        </p:nvPicPr>
        <p:blipFill>
          <a:blip r:embed="rId5" cstate="print"/>
          <a:srcRect/>
          <a:stretch>
            <a:fillRect/>
          </a:stretch>
        </p:blipFill>
        <p:spPr bwMode="auto">
          <a:xfrm>
            <a:off x="395418" y="4191991"/>
            <a:ext cx="2919558" cy="2266951"/>
          </a:xfrm>
          <a:prstGeom prst="rect">
            <a:avLst/>
          </a:prstGeom>
          <a:ln>
            <a:noFill/>
          </a:ln>
          <a:effectLst>
            <a:outerShdw blurRad="292100" dist="139700" dir="2700000" algn="tl" rotWithShape="0">
              <a:srgbClr val="333333">
                <a:alpha val="65000"/>
              </a:srgbClr>
            </a:outerShdw>
          </a:effectLst>
        </p:spPr>
      </p:pic>
      <p:sp>
        <p:nvSpPr>
          <p:cNvPr id="8" name="Slide Number Placeholder 7"/>
          <p:cNvSpPr>
            <a:spLocks noGrp="1"/>
          </p:cNvSpPr>
          <p:nvPr>
            <p:ph type="sldNum" sz="quarter" idx="12"/>
          </p:nvPr>
        </p:nvSpPr>
        <p:spPr/>
        <p:txBody>
          <a:bodyPr/>
          <a:lstStyle/>
          <a:p>
            <a:fld id="{DD407A6C-0FCC-40BD-976D-3BE7A11C4DA2}" type="slidenum">
              <a:rPr lang="en-US" smtClean="0"/>
              <a:pPr/>
              <a:t>93</a:t>
            </a:fld>
            <a:endParaRPr lang="en-US"/>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a:xfrm>
            <a:off x="193637" y="214195"/>
            <a:ext cx="8747217" cy="970028"/>
          </a:xfrm>
        </p:spPr>
        <p:txBody>
          <a:bodyPr/>
          <a:lstStyle/>
          <a:p>
            <a:r>
              <a:rPr lang="en-US" dirty="0"/>
              <a:t>Better Mouse Traps ?</a:t>
            </a:r>
          </a:p>
        </p:txBody>
      </p:sp>
      <p:pic>
        <p:nvPicPr>
          <p:cNvPr id="55299" name="Picture 3" descr="mouse"/>
          <p:cNvPicPr>
            <a:picLocks noChangeAspect="1" noChangeArrowheads="1"/>
          </p:cNvPicPr>
          <p:nvPr/>
        </p:nvPicPr>
        <p:blipFill>
          <a:blip r:embed="rId2" cstate="print"/>
          <a:srcRect/>
          <a:stretch>
            <a:fillRect/>
          </a:stretch>
        </p:blipFill>
        <p:spPr bwMode="auto">
          <a:xfrm>
            <a:off x="3295298" y="1514006"/>
            <a:ext cx="2875870" cy="2044700"/>
          </a:xfrm>
          <a:prstGeom prst="rect">
            <a:avLst/>
          </a:prstGeom>
          <a:noFill/>
        </p:spPr>
      </p:pic>
      <p:pic>
        <p:nvPicPr>
          <p:cNvPr id="55302" name="Picture 6" descr="1497993685"/>
          <p:cNvPicPr>
            <a:picLocks noChangeAspect="1" noChangeArrowheads="1"/>
          </p:cNvPicPr>
          <p:nvPr/>
        </p:nvPicPr>
        <p:blipFill>
          <a:blip r:embed="rId3" cstate="print"/>
          <a:srcRect l="8398" r="5511"/>
          <a:stretch>
            <a:fillRect/>
          </a:stretch>
        </p:blipFill>
        <p:spPr bwMode="auto">
          <a:xfrm>
            <a:off x="5867400" y="0"/>
            <a:ext cx="3276600" cy="2157413"/>
          </a:xfrm>
          <a:prstGeom prst="rect">
            <a:avLst/>
          </a:prstGeom>
          <a:noFill/>
        </p:spPr>
      </p:pic>
      <p:pic>
        <p:nvPicPr>
          <p:cNvPr id="55303" name="Picture 7" descr="1441265826"/>
          <p:cNvPicPr>
            <a:picLocks noChangeAspect="1" noChangeArrowheads="1"/>
          </p:cNvPicPr>
          <p:nvPr/>
        </p:nvPicPr>
        <p:blipFill>
          <a:blip r:embed="rId4" cstate="print"/>
          <a:srcRect/>
          <a:stretch>
            <a:fillRect/>
          </a:stretch>
        </p:blipFill>
        <p:spPr bwMode="auto">
          <a:xfrm>
            <a:off x="0" y="1135063"/>
            <a:ext cx="3352800" cy="2044700"/>
          </a:xfrm>
          <a:prstGeom prst="rect">
            <a:avLst/>
          </a:prstGeom>
          <a:noFill/>
        </p:spPr>
      </p:pic>
      <p:pic>
        <p:nvPicPr>
          <p:cNvPr id="236546" name="Picture 2" descr="http://3.bp.blogspot.com/_KRCWxvv17hg/Sw-y2ebQUFI/AAAAAAAAAEg/ENH5nBMa0kw/s1600/Mouse%2520Trap.jpg"/>
          <p:cNvPicPr>
            <a:picLocks noChangeAspect="1" noChangeArrowheads="1"/>
          </p:cNvPicPr>
          <p:nvPr/>
        </p:nvPicPr>
        <p:blipFill>
          <a:blip r:embed="rId5" cstate="print"/>
          <a:srcRect/>
          <a:stretch>
            <a:fillRect/>
          </a:stretch>
        </p:blipFill>
        <p:spPr bwMode="auto">
          <a:xfrm>
            <a:off x="3352800" y="3796883"/>
            <a:ext cx="3179638" cy="2274133"/>
          </a:xfrm>
          <a:prstGeom prst="rect">
            <a:avLst/>
          </a:prstGeom>
          <a:noFill/>
        </p:spPr>
      </p:pic>
      <p:pic>
        <p:nvPicPr>
          <p:cNvPr id="55300" name="Picture 4" descr="522318202"/>
          <p:cNvPicPr>
            <a:picLocks noChangeAspect="1" noChangeArrowheads="1"/>
          </p:cNvPicPr>
          <p:nvPr/>
        </p:nvPicPr>
        <p:blipFill>
          <a:blip r:embed="rId6" cstate="print"/>
          <a:srcRect/>
          <a:stretch>
            <a:fillRect/>
          </a:stretch>
        </p:blipFill>
        <p:spPr bwMode="auto">
          <a:xfrm>
            <a:off x="0" y="3228923"/>
            <a:ext cx="3524250" cy="2057400"/>
          </a:xfrm>
          <a:prstGeom prst="rect">
            <a:avLst/>
          </a:prstGeom>
          <a:noFill/>
        </p:spPr>
      </p:pic>
      <p:pic>
        <p:nvPicPr>
          <p:cNvPr id="55301" name="Picture 5" descr="1182534634"/>
          <p:cNvPicPr>
            <a:picLocks noChangeAspect="1" noChangeArrowheads="1"/>
          </p:cNvPicPr>
          <p:nvPr/>
        </p:nvPicPr>
        <p:blipFill>
          <a:blip r:embed="rId7" cstate="print">
            <a:lum bright="12000"/>
          </a:blip>
          <a:srcRect t="9859"/>
          <a:stretch>
            <a:fillRect/>
          </a:stretch>
        </p:blipFill>
        <p:spPr bwMode="auto">
          <a:xfrm>
            <a:off x="0" y="5286322"/>
            <a:ext cx="3524250" cy="1571677"/>
          </a:xfrm>
          <a:prstGeom prst="rect">
            <a:avLst/>
          </a:prstGeom>
          <a:noFill/>
        </p:spPr>
      </p:pic>
      <p:pic>
        <p:nvPicPr>
          <p:cNvPr id="9" name="Picture 2" descr="1303644063"/>
          <p:cNvPicPr>
            <a:picLocks noChangeAspect="1" noChangeArrowheads="1"/>
          </p:cNvPicPr>
          <p:nvPr/>
        </p:nvPicPr>
        <p:blipFill>
          <a:blip r:embed="rId8" cstate="print"/>
          <a:srcRect/>
          <a:stretch>
            <a:fillRect/>
          </a:stretch>
        </p:blipFill>
        <p:spPr bwMode="auto">
          <a:xfrm rot="10800000">
            <a:off x="6171168" y="2157413"/>
            <a:ext cx="2558385" cy="3913603"/>
          </a:xfrm>
          <a:prstGeom prst="rect">
            <a:avLst/>
          </a:prstGeom>
          <a:noFill/>
          <a:ln w="28575">
            <a:solidFill>
              <a:schemeClr val="tx1"/>
            </a:solidFill>
            <a:miter lim="800000"/>
            <a:headEnd/>
            <a:tailEnd/>
          </a:ln>
        </p:spPr>
      </p:pic>
      <p:sp>
        <p:nvSpPr>
          <p:cNvPr id="10" name="Slide Number Placeholder 9"/>
          <p:cNvSpPr>
            <a:spLocks noGrp="1"/>
          </p:cNvSpPr>
          <p:nvPr>
            <p:ph type="sldNum" sz="quarter" idx="12"/>
          </p:nvPr>
        </p:nvSpPr>
        <p:spPr/>
        <p:txBody>
          <a:bodyPr/>
          <a:lstStyle/>
          <a:p>
            <a:fld id="{DD407A6C-0FCC-40BD-976D-3BE7A11C4DA2}" type="slidenum">
              <a:rPr lang="en-US" smtClean="0"/>
              <a:pPr/>
              <a:t>94</a:t>
            </a:fld>
            <a:endParaRPr lang="en-US"/>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descr="http://www.license-to-kill.com/images/rat-mouse-glue-board-san-diego.jpg"/>
          <p:cNvPicPr>
            <a:picLocks noChangeAspect="1" noChangeArrowheads="1"/>
          </p:cNvPicPr>
          <p:nvPr/>
        </p:nvPicPr>
        <p:blipFill>
          <a:blip r:embed="rId2" cstate="print"/>
          <a:srcRect/>
          <a:stretch>
            <a:fillRect/>
          </a:stretch>
        </p:blipFill>
        <p:spPr bwMode="auto">
          <a:xfrm>
            <a:off x="121664" y="3257683"/>
            <a:ext cx="3432748" cy="3350363"/>
          </a:xfrm>
          <a:prstGeom prst="rect">
            <a:avLst/>
          </a:prstGeom>
          <a:noFill/>
        </p:spPr>
      </p:pic>
      <p:pic>
        <p:nvPicPr>
          <p:cNvPr id="235524" name="Picture 4" descr="http://shop.asktheexterminator.com/media/catalog/product/cache/1/image/9df78eab33525d08d6e5fb8d27136e95/t/r/trapper-max.jpg.thumb_350x350.jpg"/>
          <p:cNvPicPr>
            <a:picLocks noChangeAspect="1" noChangeArrowheads="1"/>
          </p:cNvPicPr>
          <p:nvPr/>
        </p:nvPicPr>
        <p:blipFill>
          <a:blip r:embed="rId3" cstate="print"/>
          <a:srcRect l="9728" t="26167" b="20633"/>
          <a:stretch>
            <a:fillRect/>
          </a:stretch>
        </p:blipFill>
        <p:spPr bwMode="auto">
          <a:xfrm>
            <a:off x="4811843" y="629587"/>
            <a:ext cx="4332157" cy="2443397"/>
          </a:xfrm>
          <a:prstGeom prst="rect">
            <a:avLst/>
          </a:prstGeom>
          <a:noFill/>
        </p:spPr>
      </p:pic>
      <p:pic>
        <p:nvPicPr>
          <p:cNvPr id="235526" name="Picture 6" descr="http://blogs.laweekly.com/style_council/assets_c/2009/09/dery4-thumb-450x292.jpg"/>
          <p:cNvPicPr>
            <a:picLocks noChangeAspect="1" noChangeArrowheads="1"/>
          </p:cNvPicPr>
          <p:nvPr/>
        </p:nvPicPr>
        <p:blipFill>
          <a:blip r:embed="rId4" cstate="print"/>
          <a:srcRect/>
          <a:stretch>
            <a:fillRect/>
          </a:stretch>
        </p:blipFill>
        <p:spPr bwMode="auto">
          <a:xfrm>
            <a:off x="381000" y="626511"/>
            <a:ext cx="4430843" cy="2875125"/>
          </a:xfrm>
          <a:prstGeom prst="rect">
            <a:avLst/>
          </a:prstGeom>
          <a:noFill/>
        </p:spPr>
      </p:pic>
      <p:pic>
        <p:nvPicPr>
          <p:cNvPr id="235528" name="Picture 8" descr="http://i.tfcdn.com/img2/MPkt_GQADcVBDkUwEABQsXOZzrSEz87COZqGSRH9ms5IuT1v88rpqQrv0kL_YhWJA0DOWQXadkpqPgM4ZhKGmM7lmsVuwXliYHmOr_twyRNoRI2mt6h7g9j92sbUdrQNotqjfwE*/fyVMtP8A"/>
          <p:cNvPicPr>
            <a:picLocks noChangeAspect="1" noChangeArrowheads="1"/>
          </p:cNvPicPr>
          <p:nvPr/>
        </p:nvPicPr>
        <p:blipFill>
          <a:blip r:embed="rId5" cstate="print"/>
          <a:srcRect/>
          <a:stretch>
            <a:fillRect/>
          </a:stretch>
        </p:blipFill>
        <p:spPr bwMode="auto">
          <a:xfrm>
            <a:off x="6985416" y="3965733"/>
            <a:ext cx="2158584" cy="2158584"/>
          </a:xfrm>
          <a:prstGeom prst="rect">
            <a:avLst/>
          </a:prstGeom>
          <a:noFill/>
        </p:spPr>
      </p:pic>
      <p:pic>
        <p:nvPicPr>
          <p:cNvPr id="235530" name="Picture 10" descr="http://ecx.images-amazon.com/images/I/41vbPE3gNzL._SL500_AA300_.jpg"/>
          <p:cNvPicPr>
            <a:picLocks noChangeAspect="1" noChangeArrowheads="1"/>
          </p:cNvPicPr>
          <p:nvPr/>
        </p:nvPicPr>
        <p:blipFill>
          <a:blip r:embed="rId6" cstate="print"/>
          <a:srcRect l="23082" t="7607" r="21311" b="11731"/>
          <a:stretch>
            <a:fillRect/>
          </a:stretch>
        </p:blipFill>
        <p:spPr bwMode="auto">
          <a:xfrm>
            <a:off x="5591331" y="4527768"/>
            <a:ext cx="1588958" cy="2304930"/>
          </a:xfrm>
          <a:prstGeom prst="rect">
            <a:avLst/>
          </a:prstGeom>
          <a:noFill/>
        </p:spPr>
      </p:pic>
      <p:pic>
        <p:nvPicPr>
          <p:cNvPr id="235532" name="Picture 12" descr="http://1.bp.blogspot.com/_bKoAd4YrGgM/TE3i6Bwdb6I/AAAAAAAAF-A/2IJvq9fT25w/s320/stick-em-mouse-size-glue-trap-4-pk.jpg"/>
          <p:cNvPicPr>
            <a:picLocks noChangeAspect="1" noChangeArrowheads="1"/>
          </p:cNvPicPr>
          <p:nvPr/>
        </p:nvPicPr>
        <p:blipFill>
          <a:blip r:embed="rId7" cstate="print"/>
          <a:srcRect/>
          <a:stretch>
            <a:fillRect/>
          </a:stretch>
        </p:blipFill>
        <p:spPr bwMode="auto">
          <a:xfrm>
            <a:off x="3554412" y="4571127"/>
            <a:ext cx="2036919" cy="2036919"/>
          </a:xfrm>
          <a:prstGeom prst="rect">
            <a:avLst/>
          </a:prstGeom>
          <a:noFill/>
        </p:spPr>
      </p:pic>
      <p:sp>
        <p:nvSpPr>
          <p:cNvPr id="8" name="Slide Number Placeholder 7"/>
          <p:cNvSpPr>
            <a:spLocks noGrp="1"/>
          </p:cNvSpPr>
          <p:nvPr>
            <p:ph type="sldNum" sz="quarter" idx="12"/>
          </p:nvPr>
        </p:nvSpPr>
        <p:spPr/>
        <p:txBody>
          <a:bodyPr/>
          <a:lstStyle/>
          <a:p>
            <a:fld id="{DD407A6C-0FCC-40BD-976D-3BE7A11C4DA2}" type="slidenum">
              <a:rPr lang="en-US" smtClean="0"/>
              <a:pPr/>
              <a:t>95</a:t>
            </a:fld>
            <a:endParaRPr lang="en-US"/>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672022"/>
            <a:ext cx="8530637" cy="4454142"/>
          </a:xfrm>
        </p:spPr>
        <p:txBody>
          <a:bodyPr/>
          <a:lstStyle/>
          <a:p>
            <a:pPr>
              <a:buClr>
                <a:srgbClr val="FFC000"/>
              </a:buClr>
            </a:pPr>
            <a:r>
              <a:rPr lang="en-US" sz="3600" dirty="0" smtClean="0">
                <a:solidFill>
                  <a:srgbClr val="500000"/>
                </a:solidFill>
              </a:rPr>
              <a:t>What are the four main groups of plant pests?</a:t>
            </a:r>
          </a:p>
          <a:p>
            <a:pPr>
              <a:buClr>
                <a:srgbClr val="FFC000"/>
              </a:buClr>
            </a:pPr>
            <a:r>
              <a:rPr lang="en-US" sz="3600" dirty="0" smtClean="0">
                <a:solidFill>
                  <a:srgbClr val="500000"/>
                </a:solidFill>
              </a:rPr>
              <a:t>Insects are divided into how many parts?</a:t>
            </a:r>
          </a:p>
          <a:p>
            <a:pPr>
              <a:buClr>
                <a:srgbClr val="FFC000"/>
              </a:buClr>
            </a:pPr>
            <a:r>
              <a:rPr lang="en-US" sz="3600" dirty="0" smtClean="0">
                <a:solidFill>
                  <a:srgbClr val="500000"/>
                </a:solidFill>
              </a:rPr>
              <a:t>Name the three categories of weeds.</a:t>
            </a:r>
          </a:p>
          <a:p>
            <a:pPr>
              <a:buClr>
                <a:srgbClr val="FFC000"/>
              </a:buClr>
            </a:pPr>
            <a:r>
              <a:rPr lang="en-US" sz="3600" dirty="0" smtClean="0">
                <a:solidFill>
                  <a:srgbClr val="500000"/>
                </a:solidFill>
              </a:rPr>
              <a:t>Deer are what kind of plant pest?</a:t>
            </a:r>
          </a:p>
          <a:p>
            <a:pPr>
              <a:buClr>
                <a:srgbClr val="FFC000"/>
              </a:buClr>
            </a:pPr>
            <a:endParaRPr lang="en-US" dirty="0" smtClean="0">
              <a:solidFill>
                <a:srgbClr val="500000"/>
              </a:solidFill>
            </a:endParaRPr>
          </a:p>
          <a:p>
            <a:endParaRPr lang="en-US" dirty="0" smtClean="0"/>
          </a:p>
          <a:p>
            <a:endParaRPr lang="en-US" dirty="0" smtClean="0"/>
          </a:p>
          <a:p>
            <a:endParaRPr lang="en-US" dirty="0"/>
          </a:p>
        </p:txBody>
      </p:sp>
      <p:sp>
        <p:nvSpPr>
          <p:cNvPr id="4" name="WordArt 5"/>
          <p:cNvSpPr>
            <a:spLocks noGrp="1" noChangeArrowheads="1" noChangeShapeType="1" noTextEdit="1"/>
          </p:cNvSpPr>
          <p:nvPr>
            <p:ph type="title"/>
          </p:nvPr>
        </p:nvSpPr>
        <p:spPr bwMode="auto">
          <a:xfrm>
            <a:off x="193637" y="421196"/>
            <a:ext cx="4903019" cy="970028"/>
          </a:xfrm>
          <a:prstGeom prst="rect">
            <a:avLst/>
          </a:prstGeom>
        </p:spPr>
        <p:txBody>
          <a:bodyPr wrap="none" fromWordArt="1">
            <a:prstTxWarp prst="textDeflate">
              <a:avLst>
                <a:gd name="adj" fmla="val 26227"/>
              </a:avLst>
            </a:prstTxWarp>
          </a:bodyPr>
          <a:lstStyle/>
          <a:p>
            <a:pPr algn="ctr"/>
            <a:r>
              <a:rPr lang="en-US" sz="3600" kern="10" dirty="0">
                <a:ln w="9525">
                  <a:solidFill>
                    <a:srgbClr val="000000"/>
                  </a:solidFill>
                  <a:round/>
                  <a:headEnd/>
                  <a:tailEnd/>
                </a:ln>
                <a:latin typeface="Impact"/>
              </a:rPr>
              <a:t>Trivia</a:t>
            </a:r>
          </a:p>
        </p:txBody>
      </p:sp>
      <p:sp>
        <p:nvSpPr>
          <p:cNvPr id="5" name="Slide Number Placeholder 4"/>
          <p:cNvSpPr>
            <a:spLocks noGrp="1"/>
          </p:cNvSpPr>
          <p:nvPr>
            <p:ph type="sldNum" sz="quarter" idx="12"/>
          </p:nvPr>
        </p:nvSpPr>
        <p:spPr/>
        <p:txBody>
          <a:bodyPr/>
          <a:lstStyle/>
          <a:p>
            <a:fld id="{DD407A6C-0FCC-40BD-976D-3BE7A11C4DA2}" type="slidenum">
              <a:rPr lang="en-US" smtClean="0"/>
              <a:pPr/>
              <a:t>96</a:t>
            </a:fld>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5"/>
          <p:cNvSpPr>
            <a:spLocks noGrp="1" noChangeArrowheads="1" noChangeShapeType="1" noTextEdit="1"/>
          </p:cNvSpPr>
          <p:nvPr>
            <p:ph type="title"/>
          </p:nvPr>
        </p:nvSpPr>
        <p:spPr bwMode="auto">
          <a:xfrm>
            <a:off x="193637" y="421196"/>
            <a:ext cx="5667517" cy="970028"/>
          </a:xfrm>
          <a:prstGeom prst="rect">
            <a:avLst/>
          </a:prstGeom>
        </p:spPr>
        <p:txBody>
          <a:bodyPr wrap="none" fromWordArt="1">
            <a:prstTxWarp prst="textDeflate">
              <a:avLst>
                <a:gd name="adj" fmla="val 26227"/>
              </a:avLst>
            </a:prstTxWarp>
          </a:bodyPr>
          <a:lstStyle/>
          <a:p>
            <a:pPr algn="ctr"/>
            <a:r>
              <a:rPr lang="en-US" sz="3600" kern="10" dirty="0" smtClean="0">
                <a:ln w="9525">
                  <a:solidFill>
                    <a:srgbClr val="000000"/>
                  </a:solidFill>
                  <a:round/>
                  <a:headEnd/>
                  <a:tailEnd/>
                </a:ln>
                <a:latin typeface="Impact"/>
              </a:rPr>
              <a:t>Questions!</a:t>
            </a:r>
            <a:endParaRPr lang="en-US" sz="3600" kern="10" dirty="0">
              <a:ln w="9525">
                <a:solidFill>
                  <a:srgbClr val="000000"/>
                </a:solidFill>
                <a:round/>
                <a:headEnd/>
                <a:tailEnd/>
              </a:ln>
              <a:latin typeface="Impact"/>
            </a:endParaRPr>
          </a:p>
        </p:txBody>
      </p:sp>
      <p:pic>
        <p:nvPicPr>
          <p:cNvPr id="242690" name="Picture 2" descr="http://3.bp.blogspot.com/-F9cJ6Uj5b00/Tu8_1FpazTI/AAAAAAAAAE0/8fB4ohDELks/s1600/confused-man.jpg"/>
          <p:cNvPicPr>
            <a:picLocks noChangeAspect="1" noChangeArrowheads="1"/>
          </p:cNvPicPr>
          <p:nvPr/>
        </p:nvPicPr>
        <p:blipFill>
          <a:blip r:embed="rId2" cstate="print"/>
          <a:srcRect/>
          <a:stretch>
            <a:fillRect/>
          </a:stretch>
        </p:blipFill>
        <p:spPr bwMode="auto">
          <a:xfrm>
            <a:off x="1474708" y="1498519"/>
            <a:ext cx="6814851" cy="4208545"/>
          </a:xfrm>
          <a:prstGeom prst="rect">
            <a:avLst/>
          </a:prstGeom>
          <a:noFill/>
        </p:spPr>
      </p:pic>
      <p:sp>
        <p:nvSpPr>
          <p:cNvPr id="5" name="Slide Number Placeholder 4"/>
          <p:cNvSpPr>
            <a:spLocks noGrp="1"/>
          </p:cNvSpPr>
          <p:nvPr>
            <p:ph type="sldNum" sz="quarter" idx="12"/>
          </p:nvPr>
        </p:nvSpPr>
        <p:spPr/>
        <p:txBody>
          <a:bodyPr/>
          <a:lstStyle/>
          <a:p>
            <a:fld id="{DD407A6C-0FCC-40BD-976D-3BE7A11C4DA2}" type="slidenum">
              <a:rPr lang="en-US" smtClean="0"/>
              <a:pPr/>
              <a:t>97</a:t>
            </a:fld>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2053652"/>
            <a:ext cx="8043672" cy="1779588"/>
          </a:xfrm>
        </p:spPr>
        <p:txBody>
          <a:bodyPr>
            <a:noAutofit/>
          </a:bodyPr>
          <a:lstStyle/>
          <a:p>
            <a:pPr algn="ctr">
              <a:spcBef>
                <a:spcPct val="50000"/>
              </a:spcBef>
            </a:pPr>
            <a:r>
              <a:rPr lang="en-US" sz="6000" b="1" u="sng" dirty="0" smtClean="0">
                <a:solidFill>
                  <a:srgbClr val="FFFF00"/>
                </a:solidFill>
              </a:rPr>
              <a:t>THE END!</a:t>
            </a:r>
            <a:r>
              <a:rPr lang="en-US" sz="3200" b="1" dirty="0" smtClean="0">
                <a:solidFill>
                  <a:srgbClr val="FFFF00"/>
                </a:solidFill>
              </a:rPr>
              <a:t/>
            </a:r>
            <a:br>
              <a:rPr lang="en-US" sz="3200" b="1" dirty="0" smtClean="0">
                <a:solidFill>
                  <a:srgbClr val="FFFF00"/>
                </a:solidFill>
              </a:rPr>
            </a:br>
            <a:r>
              <a:rPr lang="en-US" sz="3200" b="1" dirty="0" smtClean="0">
                <a:solidFill>
                  <a:srgbClr val="FFFF00"/>
                </a:solidFill>
              </a:rPr>
              <a:t/>
            </a:r>
            <a:br>
              <a:rPr lang="en-US" sz="3200" b="1" dirty="0" smtClean="0">
                <a:solidFill>
                  <a:srgbClr val="FFFF00"/>
                </a:solidFill>
              </a:rPr>
            </a:br>
            <a:r>
              <a:rPr lang="en-US" b="1" dirty="0" smtClean="0">
                <a:solidFill>
                  <a:srgbClr val="FFFF00"/>
                </a:solidFill>
              </a:rPr>
              <a:t>Don’t “Bug” Me!</a:t>
            </a:r>
            <a:r>
              <a:rPr lang="en-US" sz="8000" b="1" dirty="0" smtClean="0">
                <a:solidFill>
                  <a:srgbClr val="006600"/>
                </a:solidFill>
              </a:rPr>
              <a:t/>
            </a:r>
            <a:br>
              <a:rPr lang="en-US" sz="8000" b="1" dirty="0" smtClean="0">
                <a:solidFill>
                  <a:srgbClr val="006600"/>
                </a:solidFill>
              </a:rPr>
            </a:br>
            <a:r>
              <a:rPr lang="en-US" sz="6000" b="1" u="sng" dirty="0" smtClean="0">
                <a:solidFill>
                  <a:schemeClr val="bg1"/>
                </a:solidFill>
              </a:rPr>
              <a:t>Pests of Plants</a:t>
            </a:r>
            <a:endParaRPr lang="en-US" sz="6000" b="1" u="sng" dirty="0">
              <a:solidFill>
                <a:schemeClr val="bg1"/>
              </a:solidFill>
            </a:endParaRPr>
          </a:p>
        </p:txBody>
      </p:sp>
      <p:sp>
        <p:nvSpPr>
          <p:cNvPr id="14338" name="Subtitle 2"/>
          <p:cNvSpPr>
            <a:spLocks noGrp="1"/>
          </p:cNvSpPr>
          <p:nvPr>
            <p:ph type="subTitle" idx="1"/>
          </p:nvPr>
        </p:nvSpPr>
        <p:spPr>
          <a:xfrm>
            <a:off x="685800" y="4206240"/>
            <a:ext cx="4930775" cy="414528"/>
          </a:xfrm>
        </p:spPr>
        <p:txBody>
          <a:bodyPr>
            <a:normAutofit fontScale="92500"/>
          </a:bodyPr>
          <a:lstStyle/>
          <a:p>
            <a:pPr algn="ctr" eaLnBrk="1" hangingPunct="1">
              <a:spcBef>
                <a:spcPct val="50000"/>
              </a:spcBef>
            </a:pPr>
            <a:r>
              <a:rPr lang="en-US" dirty="0" smtClean="0">
                <a:solidFill>
                  <a:schemeClr val="bg1"/>
                </a:solidFill>
              </a:rPr>
              <a:t>Created By  Vincent Mannino, CED-FBC</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9BCB83C6-66AF-48CD-A80A-578752F5DD94}" type="slidenum">
              <a:rPr lang="en-US" smtClean="0"/>
              <a:pPr/>
              <a:t>98</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8420</TotalTime>
  <Words>2202</Words>
  <Application>Microsoft Office PowerPoint</Application>
  <PresentationFormat>On-screen Show (4:3)</PresentationFormat>
  <Paragraphs>635</Paragraphs>
  <Slides>98</Slides>
  <Notes>18</Notes>
  <HiddenSlides>0</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98</vt:i4>
      </vt:variant>
    </vt:vector>
  </HeadingPairs>
  <TitlesOfParts>
    <vt:vector size="103" baseType="lpstr">
      <vt:lpstr>Waveform</vt:lpstr>
      <vt:lpstr>1_Custom Design</vt:lpstr>
      <vt:lpstr>Custom Design</vt:lpstr>
      <vt:lpstr>Drawing</vt:lpstr>
      <vt:lpstr>Document</vt:lpstr>
      <vt:lpstr>Don’t “Bug” Me! Pests of Plants</vt:lpstr>
      <vt:lpstr>Pest Facts!  </vt:lpstr>
      <vt:lpstr>Pest levels – of concern</vt:lpstr>
      <vt:lpstr>Pest levels – of concern</vt:lpstr>
      <vt:lpstr>Pest levels – of concern</vt:lpstr>
      <vt:lpstr>PowerPoint Presentation</vt:lpstr>
      <vt:lpstr>Four groups of Plant Pests</vt:lpstr>
      <vt:lpstr>Weeds</vt:lpstr>
      <vt:lpstr>Identification is Key!</vt:lpstr>
      <vt:lpstr>Categories of Weeds</vt:lpstr>
      <vt:lpstr>Weeds – Winter Annuals </vt:lpstr>
      <vt:lpstr>Weeds – Summer Annuals </vt:lpstr>
      <vt:lpstr>More Annuals</vt:lpstr>
      <vt:lpstr>Perennial Weeds</vt:lpstr>
      <vt:lpstr>Perennial Weeds</vt:lpstr>
      <vt:lpstr>PowerPoint Presentation</vt:lpstr>
      <vt:lpstr>Powdery Mildew (fungus)</vt:lpstr>
      <vt:lpstr>PowerPoint Presentation</vt:lpstr>
      <vt:lpstr>Blackspot  (fungus)</vt:lpstr>
      <vt:lpstr>Twig Blights (various fungi)</vt:lpstr>
      <vt:lpstr>Root Rot (various  fungi)</vt:lpstr>
      <vt:lpstr>Fireblight  (bacteria)</vt:lpstr>
      <vt:lpstr>Entomosporium Leaf Spot (fungus)</vt:lpstr>
      <vt:lpstr>Anthracnose (fungus)</vt:lpstr>
      <vt:lpstr>PowerPoint Presentation</vt:lpstr>
      <vt:lpstr>Drought  (physiological)</vt:lpstr>
      <vt:lpstr>Brown Patch (fungus)</vt:lpstr>
      <vt:lpstr>Daylily Rust (fungus)</vt:lpstr>
      <vt:lpstr>Mosaics and Crinkling  (viruses)</vt:lpstr>
      <vt:lpstr>PowerPoint Presentation</vt:lpstr>
      <vt:lpstr>Some viruses are beneficial!</vt:lpstr>
      <vt:lpstr>Invertabrates</vt:lpstr>
      <vt:lpstr>Identification is the Key</vt:lpstr>
      <vt:lpstr>Major Arthropod Classes (jointed- foot)  </vt:lpstr>
      <vt:lpstr>Insects</vt:lpstr>
      <vt:lpstr>Mouthparts</vt:lpstr>
      <vt:lpstr>Legs</vt:lpstr>
      <vt:lpstr>Insect Growth &amp; Development</vt:lpstr>
      <vt:lpstr>No Metamorphosis</vt:lpstr>
      <vt:lpstr>Gradual Metamorphosis</vt:lpstr>
      <vt:lpstr>Incomplete Metamorphosis</vt:lpstr>
      <vt:lpstr>Complete Metamorphosis</vt:lpstr>
      <vt:lpstr>COLEOPTERA  - The Beetles</vt:lpstr>
      <vt:lpstr>PowerPoint Presentation</vt:lpstr>
      <vt:lpstr>COLLEMBOLA - The Springtales</vt:lpstr>
      <vt:lpstr>PowerPoint Presentation</vt:lpstr>
      <vt:lpstr>Order: DERMAPTERA - The Earwigs</vt:lpstr>
      <vt:lpstr>Order: DIPTERA - The Flies</vt:lpstr>
      <vt:lpstr>PowerPoint Presentation</vt:lpstr>
      <vt:lpstr>PowerPoint Presentation</vt:lpstr>
      <vt:lpstr>PowerPoint Presentation</vt:lpstr>
      <vt:lpstr>Order: EPHEMEROPTERA - The Mayflies</vt:lpstr>
      <vt:lpstr>Order: HEMIPTERA - The True Bugs (stinkbugs)</vt:lpstr>
      <vt:lpstr>PowerPoint Presentation</vt:lpstr>
      <vt:lpstr>PowerPoint Presentation</vt:lpstr>
      <vt:lpstr>PowerPoint Presentation</vt:lpstr>
      <vt:lpstr>Order: HOMOPTERA - CICADAS, HOPPERS, WHITEFLY, APHIDS, SCALES</vt:lpstr>
      <vt:lpstr>PowerPoint Presentation</vt:lpstr>
      <vt:lpstr>PowerPoint Presentation</vt:lpstr>
      <vt:lpstr>Hoppers and Sharpshooters</vt:lpstr>
      <vt:lpstr>Order: HYMENOPTERA -       WASPS, BEES, ANTS</vt:lpstr>
      <vt:lpstr>PowerPoint Presentation</vt:lpstr>
      <vt:lpstr>Rasberry Crazy Ant –     The new Ant in ‘Town’</vt:lpstr>
      <vt:lpstr>PowerPoint Presentation</vt:lpstr>
      <vt:lpstr>Order: ISOPTERA – Termites </vt:lpstr>
      <vt:lpstr>Termite species:</vt:lpstr>
      <vt:lpstr>Order: LEPIDOPTERA    - MOTHS &amp; BUTTERFLIES</vt:lpstr>
      <vt:lpstr>PowerPoint Presentation</vt:lpstr>
      <vt:lpstr>Order: NEUROPTERA   - ALDERFLIES, LACEWINGS, ANTLIONS,...</vt:lpstr>
      <vt:lpstr>PowerPoint Presentation</vt:lpstr>
      <vt:lpstr>Order: ODONATA  - DRAGONFLIES &amp; DAMSELFLIES</vt:lpstr>
      <vt:lpstr>Order: ORTHOPTERA GRASSHOPPERS, CRICKETS, ROACHES, MANTIDS</vt:lpstr>
      <vt:lpstr>PowerPoint Presentation</vt:lpstr>
      <vt:lpstr>Order: THYSANOPTERA - THRIPS</vt:lpstr>
      <vt:lpstr>Order: SIPHONAPTERA - Fleas</vt:lpstr>
      <vt:lpstr>PowerPoint Presentation</vt:lpstr>
      <vt:lpstr>Nematodes</vt:lpstr>
      <vt:lpstr>Other Invertebrates</vt:lpstr>
      <vt:lpstr>Snail and Slug Traps</vt:lpstr>
      <vt:lpstr>Slug Fest 2   12</vt:lpstr>
      <vt:lpstr>Vertabrates</vt:lpstr>
      <vt:lpstr>Exclusion Devices</vt:lpstr>
      <vt:lpstr>Birds </vt:lpstr>
      <vt:lpstr>Mammals</vt:lpstr>
      <vt:lpstr>Armadillo Food</vt:lpstr>
      <vt:lpstr>Armadillo Damage</vt:lpstr>
      <vt:lpstr>PowerPoint Presentation</vt:lpstr>
      <vt:lpstr>Armadillo Trapping</vt:lpstr>
      <vt:lpstr>Squirrels </vt:lpstr>
      <vt:lpstr>Squirrel Controls</vt:lpstr>
      <vt:lpstr>PowerPoint Presentation</vt:lpstr>
      <vt:lpstr>Raccoons</vt:lpstr>
      <vt:lpstr>Opossums </vt:lpstr>
      <vt:lpstr>Better Mouse Traps ?</vt:lpstr>
      <vt:lpstr>PowerPoint Presentation</vt:lpstr>
      <vt:lpstr>Trivia</vt:lpstr>
      <vt:lpstr>Questions!</vt:lpstr>
      <vt:lpstr>THE END!  Don’t “Bug” Me! Pests of Plants</vt:lpstr>
    </vt:vector>
  </TitlesOfParts>
  <Company>Texas A&amp;M AgriLife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Chivvis</dc:creator>
  <cp:lastModifiedBy>Vincent Mannino</cp:lastModifiedBy>
  <cp:revision>161</cp:revision>
  <dcterms:created xsi:type="dcterms:W3CDTF">2012-08-23T19:30:02Z</dcterms:created>
  <dcterms:modified xsi:type="dcterms:W3CDTF">2014-06-03T22:16:49Z</dcterms:modified>
</cp:coreProperties>
</file>