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7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F1C67AF-6058-4E73-ABE3-0CFBA761228C}" type="datetimeFigureOut">
              <a:rPr lang="en-US" smtClean="0"/>
              <a:t>6/17/2014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1F80F4-4EA7-47EB-9515-7EA862DEE43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7010400" cy="1752600"/>
          </a:xfrm>
        </p:spPr>
        <p:txBody>
          <a:bodyPr/>
          <a:lstStyle/>
          <a:p>
            <a:endParaRPr lang="en-US" dirty="0"/>
          </a:p>
          <a:p>
            <a:r>
              <a:rPr lang="en-US" dirty="0" smtClean="0"/>
              <a:t>Vincent J. Mannino</a:t>
            </a:r>
          </a:p>
          <a:p>
            <a:r>
              <a:rPr lang="en-US" dirty="0" smtClean="0"/>
              <a:t>County Extension Director – Fort Bend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i="0" u="none" strike="noStrike" baseline="0" dirty="0" smtClean="0"/>
              <a:t>ORGANIC GARDENING Made Simple</a:t>
            </a:r>
            <a:endParaRPr lang="en-US" dirty="0"/>
          </a:p>
        </p:txBody>
      </p:sp>
      <p:pic>
        <p:nvPicPr>
          <p:cNvPr id="14340" name="Picture 4" descr="Vegetables Pepper Cabbage Tomatoes Foo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2" b="4067"/>
          <a:stretch/>
        </p:blipFill>
        <p:spPr bwMode="auto">
          <a:xfrm>
            <a:off x="2895600" y="4156364"/>
            <a:ext cx="3561418" cy="2355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22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270248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SUBJECTS COVERED</a:t>
            </a:r>
          </a:p>
          <a:p>
            <a:r>
              <a:rPr lang="en-US" dirty="0"/>
              <a:t>Soil</a:t>
            </a:r>
          </a:p>
          <a:p>
            <a:r>
              <a:rPr lang="en-US" dirty="0" smtClean="0"/>
              <a:t>Compost</a:t>
            </a:r>
            <a:endParaRPr lang="en-US" dirty="0"/>
          </a:p>
          <a:p>
            <a:r>
              <a:rPr lang="en-US" dirty="0" smtClean="0"/>
              <a:t>Plants</a:t>
            </a:r>
            <a:endParaRPr lang="en-US" dirty="0"/>
          </a:p>
          <a:p>
            <a:r>
              <a:rPr lang="en-US" dirty="0" smtClean="0"/>
              <a:t>Plant </a:t>
            </a:r>
            <a:r>
              <a:rPr lang="en-US" dirty="0"/>
              <a:t>Rotation</a:t>
            </a:r>
          </a:p>
          <a:p>
            <a:r>
              <a:rPr lang="en-US" dirty="0" smtClean="0"/>
              <a:t>Mulching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43199"/>
            <a:ext cx="5175986" cy="3462807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33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6418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SOIL</a:t>
            </a:r>
          </a:p>
          <a:p>
            <a:r>
              <a:rPr lang="en-US" dirty="0" smtClean="0"/>
              <a:t>Consider the needs of plants</a:t>
            </a:r>
          </a:p>
          <a:p>
            <a:r>
              <a:rPr lang="en-US" dirty="0" smtClean="0"/>
              <a:t>Type: sand, silt, clay combo</a:t>
            </a:r>
          </a:p>
          <a:p>
            <a:r>
              <a:rPr lang="en-US" dirty="0" smtClean="0"/>
              <a:t>Organic matter level</a:t>
            </a:r>
          </a:p>
          <a:p>
            <a:r>
              <a:rPr lang="en-US" dirty="0" smtClean="0"/>
              <a:t>Moisture: drainage &amp; irrigation</a:t>
            </a:r>
            <a:endParaRPr lang="en-US" dirty="0"/>
          </a:p>
          <a:p>
            <a:r>
              <a:rPr lang="en-US" dirty="0" smtClean="0"/>
              <a:t>Micro-organisms: bacteria, fungi</a:t>
            </a:r>
          </a:p>
          <a:p>
            <a:r>
              <a:rPr lang="en-US" dirty="0" smtClean="0"/>
              <a:t>Macro-organisms: earthworms, soil-related insects</a:t>
            </a:r>
            <a:endParaRPr lang="en-US" dirty="0"/>
          </a:p>
        </p:txBody>
      </p:sp>
      <p:pic>
        <p:nvPicPr>
          <p:cNvPr id="2050" name="Picture 2" descr="http://www.sgaonline.org.au/images/pics/soi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613" y="1489364"/>
            <a:ext cx="291648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tsa.edu/sombrilla/fall2009/img/story-Investigate-pl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327" y="3754582"/>
            <a:ext cx="292677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6600" y="5565012"/>
            <a:ext cx="28956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Its all about growing healthy roots!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42083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270248" cy="4572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SOIL</a:t>
            </a:r>
          </a:p>
          <a:p>
            <a:r>
              <a:rPr lang="en-US" dirty="0" smtClean="0"/>
              <a:t>Consider the needs of plants</a:t>
            </a:r>
          </a:p>
          <a:p>
            <a:pPr lvl="1"/>
            <a:r>
              <a:rPr lang="en-US" dirty="0" smtClean="0"/>
              <a:t>Proper amount of sun (&gt;6 </a:t>
            </a:r>
            <a:r>
              <a:rPr lang="en-US" dirty="0" err="1" smtClean="0"/>
              <a:t>hrs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Soil rich in needed nutrients</a:t>
            </a:r>
          </a:p>
          <a:p>
            <a:pPr lvl="1"/>
            <a:r>
              <a:rPr lang="en-US" dirty="0" smtClean="0"/>
              <a:t>Soil with good oxygen penetration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Type: sand, silt, clay combo</a:t>
            </a:r>
          </a:p>
          <a:p>
            <a:pPr lvl="1"/>
            <a:r>
              <a:rPr lang="en-US" dirty="0" smtClean="0"/>
              <a:t>Best soil type is a sandy clay loam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Organic matter level</a:t>
            </a:r>
          </a:p>
          <a:p>
            <a:pPr lvl="1"/>
            <a:r>
              <a:rPr lang="en-US" dirty="0" smtClean="0"/>
              <a:t>Greater than 5% </a:t>
            </a:r>
          </a:p>
          <a:p>
            <a:pPr lvl="1"/>
            <a:r>
              <a:rPr lang="en-US" dirty="0" smtClean="0"/>
              <a:t>The more the better!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1447800"/>
            <a:ext cx="4270248" cy="46482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en-US" sz="2300" dirty="0" smtClean="0"/>
          </a:p>
          <a:p>
            <a:r>
              <a:rPr lang="en-US" sz="2300" dirty="0" smtClean="0"/>
              <a:t>Moisture: drainage &amp; irrigation</a:t>
            </a:r>
          </a:p>
          <a:p>
            <a:pPr lvl="1"/>
            <a:r>
              <a:rPr lang="en-US" sz="1800" dirty="0" smtClean="0"/>
              <a:t>Good drainage to a depth of 1 ft.</a:t>
            </a:r>
          </a:p>
          <a:p>
            <a:pPr lvl="1"/>
            <a:r>
              <a:rPr lang="en-US" sz="1800" dirty="0" smtClean="0"/>
              <a:t>Irrigation readily available</a:t>
            </a:r>
          </a:p>
          <a:p>
            <a:r>
              <a:rPr lang="en-US" sz="2300" dirty="0" smtClean="0"/>
              <a:t>Micro-organisms: bacteria, fungi</a:t>
            </a:r>
          </a:p>
          <a:p>
            <a:pPr lvl="1"/>
            <a:r>
              <a:rPr lang="en-US" sz="1800" dirty="0" smtClean="0"/>
              <a:t>Micro-organisms are a result of organic matter levels</a:t>
            </a:r>
          </a:p>
          <a:p>
            <a:r>
              <a:rPr lang="en-US" sz="2300" dirty="0" smtClean="0"/>
              <a:t>Macro-organisms: earthworms, soil-related insects</a:t>
            </a:r>
          </a:p>
          <a:p>
            <a:pPr lvl="1"/>
            <a:r>
              <a:rPr lang="en-US" sz="1800" dirty="0" smtClean="0"/>
              <a:t>Macro-organisms are a result of organic matter levels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1003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5240066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8130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COMPOST</a:t>
            </a:r>
          </a:p>
          <a:p>
            <a:r>
              <a:rPr lang="en-US" dirty="0"/>
              <a:t>﻿Natures way to break </a:t>
            </a:r>
            <a:r>
              <a:rPr lang="en-US" dirty="0" smtClean="0"/>
              <a:t>down plant tissue</a:t>
            </a:r>
            <a:endParaRPr lang="en-US" dirty="0"/>
          </a:p>
          <a:p>
            <a:r>
              <a:rPr lang="en-US" dirty="0" smtClean="0"/>
              <a:t>Organic </a:t>
            </a:r>
            <a:r>
              <a:rPr lang="en-US" dirty="0"/>
              <a:t>material for </a:t>
            </a:r>
            <a:r>
              <a:rPr lang="en-US" dirty="0" smtClean="0"/>
              <a:t>nutrient availability</a:t>
            </a:r>
            <a:endParaRPr lang="en-US" dirty="0"/>
          </a:p>
          <a:p>
            <a:r>
              <a:rPr lang="en-US" dirty="0" smtClean="0"/>
              <a:t>Use </a:t>
            </a:r>
            <a:r>
              <a:rPr lang="en-US" b="1" dirty="0">
                <a:solidFill>
                  <a:srgbClr val="008000"/>
                </a:solidFill>
              </a:rPr>
              <a:t>green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brown</a:t>
            </a:r>
            <a:r>
              <a:rPr lang="en-US" dirty="0"/>
              <a:t> </a:t>
            </a:r>
            <a:r>
              <a:rPr lang="en-US" dirty="0" smtClean="0"/>
              <a:t>materials (1:1 ratio is best)</a:t>
            </a:r>
            <a:endParaRPr lang="en-US" dirty="0"/>
          </a:p>
          <a:p>
            <a:r>
              <a:rPr lang="en-US" dirty="0" smtClean="0"/>
              <a:t>Check the T</a:t>
            </a:r>
            <a:r>
              <a:rPr lang="en-US" baseline="30000" dirty="0"/>
              <a:t>o</a:t>
            </a:r>
            <a:r>
              <a:rPr lang="en-US" dirty="0" smtClean="0"/>
              <a:t>  &amp; pH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4" t="14958" r="12958" b="23663"/>
          <a:stretch/>
        </p:blipFill>
        <p:spPr bwMode="auto">
          <a:xfrm>
            <a:off x="5576455" y="444667"/>
            <a:ext cx="3248892" cy="1867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media-cache-ec0.pinimg.com/originals/5a/e7/33/5ae733c61b2e31a22897db31164230d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73970"/>
            <a:ext cx="4634347" cy="3979231"/>
          </a:xfrm>
          <a:prstGeom prst="rect">
            <a:avLst/>
          </a:prstGeom>
          <a:noFill/>
          <a:ln cmpd="dbl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757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8892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SOIL</a:t>
            </a:r>
          </a:p>
          <a:p>
            <a:r>
              <a:rPr lang="en-US" dirty="0"/>
              <a:t>﻿Spread 1 to 2 inches over </a:t>
            </a:r>
            <a:r>
              <a:rPr lang="en-US" dirty="0" smtClean="0"/>
              <a:t>the soil surface</a:t>
            </a:r>
          </a:p>
          <a:p>
            <a:r>
              <a:rPr lang="en-US" dirty="0" smtClean="0"/>
              <a:t>Incorporate well into the top 6 inches</a:t>
            </a:r>
            <a:endParaRPr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2" r="22414"/>
          <a:stretch/>
        </p:blipFill>
        <p:spPr bwMode="auto">
          <a:xfrm>
            <a:off x="6096000" y="3429000"/>
            <a:ext cx="2743200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2" y="1447800"/>
            <a:ext cx="23907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69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9560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SOIL</a:t>
            </a:r>
          </a:p>
          <a:p>
            <a:r>
              <a:rPr lang="en-US" dirty="0"/>
              <a:t>﻿Spread 1 to 2 inches over the</a:t>
            </a:r>
          </a:p>
          <a:p>
            <a:pPr marL="0" indent="0">
              <a:buNone/>
            </a:pPr>
            <a:r>
              <a:rPr lang="en-US" dirty="0" smtClean="0"/>
              <a:t>	soil surface</a:t>
            </a:r>
          </a:p>
          <a:p>
            <a:r>
              <a:rPr lang="en-US" dirty="0" smtClean="0"/>
              <a:t>Incorporate well into the top 	6 inches</a:t>
            </a:r>
            <a:endParaRPr lang="en-US" dirty="0"/>
          </a:p>
          <a:p>
            <a:r>
              <a:rPr lang="en-US" dirty="0" smtClean="0"/>
              <a:t>Have </a:t>
            </a:r>
            <a:r>
              <a:rPr lang="en-US" dirty="0"/>
              <a:t>the soil tested</a:t>
            </a:r>
            <a:r>
              <a:rPr lang="en-US" dirty="0" smtClean="0"/>
              <a:t>!</a:t>
            </a:r>
            <a:endParaRPr lang="en-US" dirty="0"/>
          </a:p>
          <a:p>
            <a:r>
              <a:rPr lang="en-US" dirty="0" smtClean="0"/>
              <a:t>Keep </a:t>
            </a:r>
            <a:r>
              <a:rPr lang="en-US" dirty="0"/>
              <a:t>covered until needed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0" t="10972" r="14261"/>
          <a:stretch/>
        </p:blipFill>
        <p:spPr bwMode="auto">
          <a:xfrm>
            <a:off x="6096000" y="4038600"/>
            <a:ext cx="2838450" cy="221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Obtain a soil sample bag and 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838450" cy="239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65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6512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PLANTS</a:t>
            </a:r>
          </a:p>
          <a:p>
            <a:r>
              <a:rPr lang="en-US" dirty="0"/>
              <a:t>Choose plants hearty for </a:t>
            </a:r>
            <a:r>
              <a:rPr lang="en-US" dirty="0" smtClean="0"/>
              <a:t>	your </a:t>
            </a:r>
            <a:r>
              <a:rPr lang="en-US" dirty="0"/>
              <a:t>area</a:t>
            </a:r>
          </a:p>
          <a:p>
            <a:r>
              <a:rPr lang="en-US" dirty="0" smtClean="0"/>
              <a:t>Consider</a:t>
            </a:r>
            <a:r>
              <a:rPr lang="en-US" dirty="0"/>
              <a:t>:</a:t>
            </a:r>
          </a:p>
          <a:p>
            <a:pPr lvl="1"/>
            <a:r>
              <a:rPr lang="en-US" dirty="0" smtClean="0"/>
              <a:t>Resistant </a:t>
            </a:r>
            <a:r>
              <a:rPr lang="en-US" dirty="0"/>
              <a:t>features</a:t>
            </a:r>
          </a:p>
          <a:p>
            <a:pPr lvl="1"/>
            <a:r>
              <a:rPr lang="en-US" dirty="0" smtClean="0"/>
              <a:t>Hybrids</a:t>
            </a:r>
            <a:endParaRPr lang="en-US" dirty="0"/>
          </a:p>
          <a:p>
            <a:pPr lvl="1"/>
            <a:r>
              <a:rPr lang="en-US" dirty="0" smtClean="0"/>
              <a:t>Open-pollinated </a:t>
            </a:r>
            <a:r>
              <a:rPr lang="en-US" dirty="0"/>
              <a:t>varieties</a:t>
            </a:r>
          </a:p>
          <a:p>
            <a:pPr lvl="1"/>
            <a:r>
              <a:rPr lang="en-US" dirty="0" smtClean="0"/>
              <a:t>Heirloom varieties</a:t>
            </a:r>
          </a:p>
          <a:p>
            <a:r>
              <a:rPr lang="en-US" dirty="0" smtClean="0"/>
              <a:t>Pay close attention to 	growing seasons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72886"/>
            <a:ext cx="3327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86200"/>
            <a:ext cx="3327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06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373" y="3276601"/>
            <a:ext cx="3876962" cy="29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89364"/>
            <a:ext cx="3556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89364"/>
            <a:ext cx="3505200" cy="465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657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5094593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pic>
        <p:nvPicPr>
          <p:cNvPr id="8197" name="Picture 5" descr="http://www.raisedbedgardenkits.com/productphotos/GK/multi_season_raised_garden_bed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762000"/>
            <a:ext cx="3302000" cy="24548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7388"/>
            <a:ext cx="4524375" cy="338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952" y="3394166"/>
            <a:ext cx="3804648" cy="313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14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5323193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1846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CROP ROTATION</a:t>
            </a:r>
          </a:p>
          <a:p>
            <a:pPr marL="0" indent="0">
              <a:buNone/>
            </a:pPr>
            <a:r>
              <a:rPr lang="en-US" dirty="0" smtClean="0"/>
              <a:t>Reasons:</a:t>
            </a:r>
          </a:p>
          <a:p>
            <a:r>
              <a:rPr lang="en-US" dirty="0"/>
              <a:t>Soil </a:t>
            </a:r>
            <a:r>
              <a:rPr lang="en-US" dirty="0" smtClean="0"/>
              <a:t>Health – keep from depleting specific nutrients</a:t>
            </a:r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Pest Control:</a:t>
            </a:r>
          </a:p>
          <a:p>
            <a:pPr lvl="1"/>
            <a:r>
              <a:rPr lang="en-US" dirty="0" smtClean="0"/>
              <a:t>Insects – reduce invasion numbers</a:t>
            </a:r>
            <a:endParaRPr lang="en-US" dirty="0"/>
          </a:p>
          <a:p>
            <a:pPr lvl="1"/>
            <a:r>
              <a:rPr lang="en-US" dirty="0" smtClean="0"/>
              <a:t>Diseases – reduce soil-borne levels</a:t>
            </a:r>
            <a:endParaRPr lang="en-US" dirty="0"/>
          </a:p>
          <a:p>
            <a:pPr lvl="1"/>
            <a:r>
              <a:rPr lang="en-US" dirty="0" smtClean="0"/>
              <a:t>Weeds – help to combat weed levels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21732"/>
            <a:ext cx="3009900" cy="284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049" y="152400"/>
            <a:ext cx="26670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4-season crop rotation</a:t>
            </a:r>
            <a:endParaRPr lang="en-US" dirty="0"/>
          </a:p>
        </p:txBody>
      </p:sp>
      <p:pic>
        <p:nvPicPr>
          <p:cNvPr id="11268" name="Picture 4" descr="http://porchsidegardening.files.wordpress.com/2010/07/eliot-coleman-crop-rot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05200"/>
            <a:ext cx="3009899" cy="29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24200" y="5421868"/>
            <a:ext cx="26670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8-season crop rotation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124200" y="5791200"/>
            <a:ext cx="2819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197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lopezislandkitchengardens.files.wordpress.com/2012/06/mulched-squas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8"/>
          <a:stretch/>
        </p:blipFill>
        <p:spPr bwMode="auto">
          <a:xfrm>
            <a:off x="5410200" y="4648200"/>
            <a:ext cx="352771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www.motherearthnews.com/%7E/media/Images/MEN/Editorial/Articles/Magazine%20Articles/2011/06-01/Get%20the%20Most%20From%20Vegetable%20Garden%20Mulches/mulched%20gard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1"/>
            <a:ext cx="3527714" cy="2057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7" y="173182"/>
            <a:ext cx="5170793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﻿</a:t>
            </a:r>
            <a:br>
              <a:rPr lang="en-US" dirty="0"/>
            </a:br>
            <a:r>
              <a:rPr lang="en-US" dirty="0" smtClean="0"/>
              <a:t>Organic Gardening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2702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MULCHING - </a:t>
            </a:r>
          </a:p>
          <a:p>
            <a:pPr marL="0" indent="0">
              <a:buNone/>
            </a:pPr>
            <a:r>
              <a:rPr lang="en-US" dirty="0"/>
              <a:t>Organic mulch is the </a:t>
            </a:r>
            <a:r>
              <a:rPr lang="en-US" u="sng" dirty="0" smtClean="0"/>
              <a:t>1st  </a:t>
            </a:r>
            <a:r>
              <a:rPr lang="en-US" dirty="0" smtClean="0"/>
              <a:t>	</a:t>
            </a:r>
            <a:r>
              <a:rPr lang="en-US" u="sng" dirty="0" smtClean="0"/>
              <a:t>stage</a:t>
            </a:r>
            <a:r>
              <a:rPr lang="en-US" dirty="0" smtClean="0"/>
              <a:t> 	of </a:t>
            </a:r>
            <a:r>
              <a:rPr lang="en-US" dirty="0"/>
              <a:t>compost</a:t>
            </a:r>
          </a:p>
          <a:p>
            <a:pPr lvl="1"/>
            <a:r>
              <a:rPr lang="en-US" dirty="0" smtClean="0"/>
              <a:t>Benefits </a:t>
            </a:r>
            <a:r>
              <a:rPr lang="en-US" dirty="0"/>
              <a:t>of mulch:</a:t>
            </a:r>
          </a:p>
          <a:p>
            <a:pPr lvl="1"/>
            <a:r>
              <a:rPr lang="en-US" dirty="0" smtClean="0"/>
              <a:t>Regulates </a:t>
            </a:r>
            <a:r>
              <a:rPr lang="en-US" dirty="0"/>
              <a:t>soil temperature</a:t>
            </a:r>
          </a:p>
          <a:p>
            <a:pPr lvl="1"/>
            <a:r>
              <a:rPr lang="en-US" dirty="0" smtClean="0"/>
              <a:t>Retains </a:t>
            </a:r>
            <a:r>
              <a:rPr lang="en-US" dirty="0"/>
              <a:t>moisture</a:t>
            </a:r>
          </a:p>
          <a:p>
            <a:pPr lvl="1"/>
            <a:r>
              <a:rPr lang="en-US" dirty="0" smtClean="0"/>
              <a:t>Retards </a:t>
            </a:r>
            <a:r>
              <a:rPr lang="en-US" dirty="0"/>
              <a:t>bolting</a:t>
            </a:r>
          </a:p>
          <a:p>
            <a:pPr lvl="1"/>
            <a:r>
              <a:rPr lang="en-US" dirty="0" smtClean="0"/>
              <a:t>Retards </a:t>
            </a:r>
            <a:r>
              <a:rPr lang="en-US" dirty="0"/>
              <a:t>weeds</a:t>
            </a:r>
          </a:p>
          <a:p>
            <a:pPr lvl="1"/>
            <a:r>
              <a:rPr lang="en-US" dirty="0" smtClean="0"/>
              <a:t>Feed </a:t>
            </a:r>
            <a:r>
              <a:rPr lang="en-US" dirty="0"/>
              <a:t>the plants</a:t>
            </a:r>
          </a:p>
        </p:txBody>
      </p:sp>
      <p:pic>
        <p:nvPicPr>
          <p:cNvPr id="10244" name="Picture 4" descr="http://eartheasy.com/blog/wp-content/uploads/2011/11/leaf-mulch-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0"/>
          <a:stretch/>
        </p:blipFill>
        <p:spPr bwMode="auto">
          <a:xfrm>
            <a:off x="5410200" y="2438400"/>
            <a:ext cx="3527714" cy="208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825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QUESTIONS?</a:t>
            </a:r>
            <a:endParaRPr lang="en-US" sz="5400" b="1" dirty="0">
              <a:solidFill>
                <a:schemeClr val="tx1"/>
              </a:solidFill>
            </a:endParaRPr>
          </a:p>
        </p:txBody>
      </p:sp>
      <p:pic>
        <p:nvPicPr>
          <p:cNvPr id="12290" name="Picture 2" descr="http://earli22neuroeducation.com/images/Beauty-Potting-Shed-Ideas1-Captivating-Garden-Ideas-Likable-vegetable-garden-layout-Futuristic-Sty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44" y="3852429"/>
            <a:ext cx="363855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43456"/>
            <a:ext cx="374765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http://theselfstyledlife.files.wordpress.com/2011/06/photo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/>
          <a:stretch/>
        </p:blipFill>
        <p:spPr bwMode="auto">
          <a:xfrm>
            <a:off x="268144" y="1350383"/>
            <a:ext cx="3638550" cy="242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http://4.bp.blogspot.com/-Aqiw3gF3j2w/TVQm_5wGRtI/AAAAAAAAJDk/LwN82tF11gk/s640/IMG_30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3887065"/>
            <a:ext cx="3747655" cy="269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http://www.colourbox.com/preview/1771106-160669-basket-with-vegetables-isolated-on-white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7"/>
          <a:stretch/>
        </p:blipFill>
        <p:spPr bwMode="auto">
          <a:xfrm>
            <a:off x="3131127" y="2562222"/>
            <a:ext cx="2743200" cy="292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983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214</Words>
  <Application>Microsoft Office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Civic</vt:lpstr>
      <vt:lpstr>ORGANIC GARDENING Made Simple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﻿ Organic Gardening Concepts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GARDENING WORKSHOP</dc:title>
  <dc:creator>Vincent J. Mannino</dc:creator>
  <cp:lastModifiedBy>Vincent Mannino</cp:lastModifiedBy>
  <cp:revision>17</cp:revision>
  <dcterms:created xsi:type="dcterms:W3CDTF">2014-06-04T14:03:45Z</dcterms:created>
  <dcterms:modified xsi:type="dcterms:W3CDTF">2014-06-17T20:14:08Z</dcterms:modified>
</cp:coreProperties>
</file>