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handoutMasterIdLst>
    <p:handoutMasterId r:id="rId2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7" r:id="rId17"/>
    <p:sldId id="278" r:id="rId18"/>
    <p:sldId id="272" r:id="rId19"/>
    <p:sldId id="273" r:id="rId20"/>
    <p:sldId id="274" r:id="rId21"/>
    <p:sldId id="275" r:id="rId22"/>
    <p:sldId id="276" r:id="rId23"/>
  </p:sldIdLst>
  <p:sldSz cx="9144000" cy="6858000" type="screen4x3"/>
  <p:notesSz cx="69977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43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2337" cy="464185"/>
          </a:xfrm>
          <a:prstGeom prst="rect">
            <a:avLst/>
          </a:prstGeom>
        </p:spPr>
        <p:txBody>
          <a:bodyPr vert="horz" lIns="93031" tIns="46516" rIns="93031" bIns="4651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63744" y="0"/>
            <a:ext cx="3032337" cy="464185"/>
          </a:xfrm>
          <a:prstGeom prst="rect">
            <a:avLst/>
          </a:prstGeom>
        </p:spPr>
        <p:txBody>
          <a:bodyPr vert="horz" lIns="93031" tIns="46516" rIns="93031" bIns="46516" rtlCol="0"/>
          <a:lstStyle>
            <a:lvl1pPr algn="r">
              <a:defRPr sz="1200"/>
            </a:lvl1pPr>
          </a:lstStyle>
          <a:p>
            <a:fld id="{15B7FA48-7488-4504-812F-4B7B35525E3E}" type="datetimeFigureOut">
              <a:rPr lang="en-US" smtClean="0"/>
              <a:t>6/3/2014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904"/>
            <a:ext cx="3032337" cy="464185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63744" y="8817904"/>
            <a:ext cx="3032337" cy="464185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lvl1pPr algn="r">
              <a:defRPr sz="1200"/>
            </a:lvl1pPr>
          </a:lstStyle>
          <a:p>
            <a:fld id="{414403E9-1B35-4082-88C0-5E465EB168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5747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2D9A-5D35-4B90-97E1-5F3182F3F04C}" type="datetimeFigureOut">
              <a:rPr lang="en-US" smtClean="0"/>
              <a:t>6/3/2014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C48F495E-E77E-4723-8AEC-D7BEF529F0B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2D9A-5D35-4B90-97E1-5F3182F3F04C}" type="datetimeFigureOut">
              <a:rPr lang="en-US" smtClean="0"/>
              <a:t>6/3/2014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F495E-E77E-4723-8AEC-D7BEF529F0B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2D9A-5D35-4B90-97E1-5F3182F3F04C}" type="datetimeFigureOut">
              <a:rPr lang="en-US" smtClean="0"/>
              <a:t>6/3/2014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48F495E-E77E-4723-8AEC-D7BEF529F0B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2D9A-5D35-4B90-97E1-5F3182F3F04C}" type="datetimeFigureOut">
              <a:rPr lang="en-US" smtClean="0"/>
              <a:t>6/3/2014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F495E-E77E-4723-8AEC-D7BEF529F0B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2D9A-5D35-4B90-97E1-5F3182F3F04C}" type="datetimeFigureOut">
              <a:rPr lang="en-US" smtClean="0"/>
              <a:t>6/3/2014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F495E-E77E-4723-8AEC-D7BEF529F0B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2D9A-5D35-4B90-97E1-5F3182F3F04C}" type="datetimeFigureOut">
              <a:rPr lang="en-US" smtClean="0"/>
              <a:t>6/3/2014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F495E-E77E-4723-8AEC-D7BEF529F0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2D9A-5D35-4B90-97E1-5F3182F3F04C}" type="datetimeFigureOut">
              <a:rPr lang="en-US" smtClean="0"/>
              <a:t>6/3/2014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F495E-E77E-4723-8AEC-D7BEF529F0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2D9A-5D35-4B90-97E1-5F3182F3F04C}" type="datetimeFigureOut">
              <a:rPr lang="en-US" smtClean="0"/>
              <a:t>6/3/2014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F495E-E77E-4723-8AEC-D7BEF529F0B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2D9A-5D35-4B90-97E1-5F3182F3F04C}" type="datetimeFigureOut">
              <a:rPr lang="en-US" smtClean="0"/>
              <a:t>6/3/2014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48F495E-E77E-4723-8AEC-D7BEF529F0B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2D9A-5D35-4B90-97E1-5F3182F3F04C}" type="datetimeFigureOut">
              <a:rPr lang="en-US" smtClean="0"/>
              <a:t>6/3/2014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F495E-E77E-4723-8AEC-D7BEF529F0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2D9A-5D35-4B90-97E1-5F3182F3F04C}" type="datetimeFigureOut">
              <a:rPr lang="en-US" smtClean="0"/>
              <a:t>6/3/2014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F495E-E77E-4723-8AEC-D7BEF529F0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59F2D9A-5D35-4B90-97E1-5F3182F3F04C}" type="datetimeFigureOut">
              <a:rPr lang="en-US" smtClean="0"/>
              <a:t>6/3/2014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C48F495E-E77E-4723-8AEC-D7BEF529F0B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Meal Planning Made Easy</a:t>
            </a:r>
            <a:r>
              <a:rPr lang="en-US" dirty="0"/>
              <a:t/>
            </a:r>
            <a:br>
              <a:rPr lang="en-US" dirty="0"/>
            </a:br>
            <a:endParaRPr lang="en-US" sz="2400" dirty="0"/>
          </a:p>
        </p:txBody>
      </p:sp>
      <p:pic>
        <p:nvPicPr>
          <p:cNvPr id="8204" name="Picture 12" descr="http://www.riversideonline.com/source/images/slideshow/mcdc22_healthy_meals_portion_size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42"/>
          <a:stretch/>
        </p:blipFill>
        <p:spPr bwMode="auto">
          <a:xfrm>
            <a:off x="2286000" y="3200401"/>
            <a:ext cx="4495800" cy="3164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800" y="6553200"/>
            <a:ext cx="2667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Image from </a:t>
            </a:r>
            <a:r>
              <a:rPr lang="en-US" sz="1100" dirty="0" err="1" smtClean="0"/>
              <a:t>google</a:t>
            </a:r>
            <a:r>
              <a:rPr lang="en-US" sz="1100" dirty="0" smtClean="0"/>
              <a:t> search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34605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data:image/jpeg;base64,/9j/4AAQSkZJRgABAQAAAQABAAD/2wCEAAkGBhQSERQUExQUFBQVGB8aGBYYFxcYGxcdHBgXGB8UFxwXHSYgHBokGhcdHy8hJCcpLCwtGB4xNTAqNSYwLCoBCQoKDAwNDQwMDSkYHhgpKSkpKSkpKSkpKSkpKSkpKSkpKSkpKSkpKSkpKSkpKSkpKSkpKSkpKSkpKSkpKSkpKf/AABEIAPsAyQMBIgACEQEDEQH/xAAcAAACAgMBAQAAAAAAAAAAAAAFBgAEAgMHAQj/xABWEAACAQMCBAMEAwgOBgcJAQABAgMEERIAIQUGEzEiQVEUIzJhB3GBFjNCUnKRssEVJDRTYnOCg5ShsbPT8AhUdJOi8TWEkrTD0eFDRGNko6TC0tQl/8QAFQEBAQAAAAAAAAAAAAAAAAAAAAH/xAAUEQEAAAAAAAAAAAAAAAAAAAAA/9oADAMBAAIRAxEAPwDsHHUnMLezyRxyjcNIhkWw3IsGXcjzvpM5R5rrJZOHioeF1rYZZvBEUKBBEVS+Zvux3t5jRLm+FKll6VXNTVFOWAZIpJU8aDKORAuL3Wx73B3GqVVwCnMFGkNRUQTUK4QzrA7NYoEYOrxlSGABI9RoJxnnqpiXiBjiWX2eojhi8MjBA0SM0swjuzKpY3xF+w1qoeYq2po5pYKyiaSAsWxppluoS4R45WDRtkDY2sRbW0cDhSFFhrauGZZWmeoEbFpncWYyo0eDC1gBbw4i3bVjglBTQe0s9RUzzVQCyzSxuCQqlAqKsYVVGRtYefntoCPI9TVzQRz1M0MqTRJJGI4mjK5LlZiXN9iB2Gl2r50rJOJ1XDqYIZFeMrIyjCCHpI0kjb3kcs1lX5/LTPwXiFNS08NOsjssMaxgtHJchVCgmyWvtpa4ly1QyVE9V7RPFUSOkiTRxurwlEEeKnA5IwG6sCDfQW6av4h+yc9O1RA0MUazY+zkEq7SARg9TZhh8Rve/bQ7lXnauSGjlrhFLT1mKJPGpV4pHJCrMg8JUmyhltbz76tU3CoFq2qjxCtd2AV1MahXRSxEZCwDwjI9rHfvqrwrl6mi9nSSuqp6elYPDA0OKqy3xLlIgz4k3F/MaDRytzxxBYKeorBFNS1EpiMqDCSnYzyQrmvwvHkqi4sRfe9t8ajjfFI04qzVkTewqQLUyqWYwiQMviIXEsNiGvbW7h3LdJH042rquSmgl6sdMYiqh82kBdliDOA7FrE2vbUHK1IfasuIVzmqUrKGAsxKYByohXxKtrfVoNsn0hzGijL2p6yKenSpjIU3SSRQXW9/dupuGHbcX1R4V9I3VqY5JeIpCssuKUS05lvGxxjLyICUlfZtzax7aKcx0HCqlqYVEwWaEgxkeB3VGDdJgR4k2F9tu4tqhwel4THPDfiLTrTsTBTPIhSJjexCooZmVbhcibDQdTGppT4r9IdF03WKspxL2ALqCCfr/Cte1x3tpaHPGLdGGriBcgKplEzqSMyzGRcjvcduxGI0HUdTXPYucHlLoKuFZFVvdBfGRlZXdbZJdSG7ea+p1r4VzNJOVl9pCopZQoW9wQotuvYFNifF4t/TQdG1NI9bXs0NLEKjJls0subI1wNhZQAwuT3vso2JNwNE8guRMe4dffuSrgDIsLWbqY7D4VDtoOlamkGKuMdEkcc/vepkWZ8mC7lcmZSDuFuLWtfvq0OYWkp5g08YdyUj2ZPDmQZWtuLqdgPJQe50Dpqa53HxmqSPBZ0FlCg5BiD3uGkUk2Ph8V/Dbz31b4/xF2WOOnqFVUjKsxZsmJjZbg+osLX83B8tA86mkSLmGpJOUqAXYgDDay2VLkXwJvv8V7dhtrVHxyqQBRNGVDgL8JsiYgAlhc5LcknxXG1gdB0DU0A5f42CqRzTpJOzMF7KXtkwsAAPgUtbvYfLR6+gHcF71H8e36KaJaG8GG9R/Ht+imiWgxBPprLU1NBNTU1NBNTU1NBNUuJ00rBTFJ02VgbEBlcecb3FwCPNSCDY79jd1NAmc7csUlfdWSKSpgAfEG0mJuAGKkNgd9uxI0jvyszphDjNv4qeVijG5F2hlHiDDsEuAB667E/DozKsxUdVVKB/PFiCUv5i6g29RpV5g5EZmeallKSk5GOQlo2P8E/FEdu63UXJxOg5XVcKkjJvZ+yyRYZSOL4nIqmE2VrBlIY7CxtidTTHJbIsQDhFMysJFcqpMJkmVyo7kCQrfa3kB0hKxiPYuJNdZBZZGGDkjYbr4H+u3lvfQyr5eNK4jycoFvGEIYtYWG7hiykC5TdrglS42UAfC+I1MrhZsKlICQ+5SogOI+9y5dZNifGCwYDawN9beG8erYXkkgdnSVtmkRVdgRirTx4hRJdbLKnhfcHI2xzi4OVUSRRpIiEnBMj0vjs0UcK5xO9/jUshII27ipHXt0+oGEkIBylAa6nwl1qFdFVWte5vvYBlNgNA5w8YqJJKdknzEreC5QAtHCgeLYAdQ9SZsTtaG43AsQag4iSRmRYdNWBQ2BJvJv3uFQ3NyCWC2Gk3hPFVVleYCNi0TswcmKRg3u2MqbZbYiW5uDg+Y3HW6HiCyrdbgj4lbZlPow/WLg9wSN9Ap1c3EIiiqTaViFAUSGO5U5FrdgWINzbEbb6uO3EiRawuSTtGQtwVCjzKg2YeZub+mmrU0CzLS16PdJeoCyjxCNRioDEgAbZEsp7nwj7K7DieBN1yKkBQI9ib2Yk7eG4FvQG9/Nu1NACr3q/B0h8KNkTh43AsMr9lJ8Xht9g1o4fHX9WMyuOnsGUKm4wPiJA75eQ+Xlpk1NAE5gW9Rw75VTH/AOyrB+vRq2g/HB7+g/2hv+6VWjN9AAouJ4POio0snWY4JbYEJu5YhVHe1zc2Ngba2vV11/DT01vLKpe/2gQEf1628DjAapIABNQSSABc4Ri59TYAfUBoozWFz2GgC+1V/wDq9L/SpP8A+fWYqK395pR/1iQ/+BryPmyAlRdlDgGNipAlUuqZx+qhnW5NtmDdiDrdVcxwxxpIzHF2xSyscje1wLfDe3i7bjfcaDQ1TXX/AHPSkf7TIP8AwNbPb6od6VD+TOD+ki6yoeZoJsOm+ZkFwoViy9/vgteOxBBztYgjvrZVcbjjlWI5l2sbIjOFBbEM5UHEFtgT6E9gSA0HjEw/9ynP1PT/AK5Rrwcek86KqH+4P6M2rR4xH0pJb+7jLBmsfwCQ2P41iCNu5FtDzzvSARky26iCQDFropuMpAB7uxBByturehsFn9nT501SP5CH9Fzqfs+P3ip/3Lfq1lwXmSCrBMEgfG1xuCLi4JB3sR2P/lrVxDmmGGTpv1LgopKxSMqmVgqKWVbXJI2vcXBNr6DZ90C/vVT/AEeX9S68+6JP3qp/o83/AOutMvOdIvVLSgdFgslw3hJJUN23TIFchcXVhe4Oq9Pz/SPYK0jMb+FY3c7Y7nAHEHNbXt3+R0G2tr4p0KSUs8iEbq0Ox/7Wlut4IwpliihrJTGxKiQR5FCfvQkZ/LaxN74jK5306V3GooWRZXEfUviW2BKjIrkdg1rm17kA27HQ2m55ppJERTIDI5jjZopFWR1NmVCyjK3e42sDvsbAljgdaJMooaiKZVDJODCQ5JOUE8Zl3Nre8BN9sgxUE48W5Y4lUkS9GOCoxW8sbrHkQSTHKEe7Lba5LDf4Bp9HNtNnhmfjCZYPgHY4iNnxxDFtrE9yB5jViu4/DEzK7eJBGWAG4EshiQ+m7KR9h0HLz9GNawyKUytuuJfsoYupyZJGIy/AJKgDa241nR8lcZij6QNIY7WsZGb4muyC8Skw2vaMtcX2YWFujR83UzOUEoyEzQ2sReRU6hUXG/hB3GxIt321hS85UkhQJKDniFJVwpLqrqocjHIq6kLe+40Arl3i0tMEirg8JYqkZZ+tGzHYIk/xXO1llGV+zNpw0E5zpOpQVIGzCJnQ/iugzRx81dQR9Wk3lj6X0ZVSqGD7kSlo1XEY7zgMem/itsCpI2tfEB03U0FpecKZ7ZP0WPZZgYifyc7Bh81J0ZBvoPdTU1NAH419/of9ob/utToxoTxge/ov49vt/atToroB3BjvUfx7fopqhzBzNFFlFIpIY4Nd441AaNnLFpHWy4i229z20Q4P3n/jm/RTQ7mqnggR614hJJADIl2YXYRyIBsDa6yMPhPkbeEWAPxLhVMKaF6zqvEWUGR5UZYkBLIWZMQIyypdlF74ZGwuK1VT0bvL1Y66WJUEZaR3KRLIR4lzcPkTgbkFhZSAAbmzV85NJC4elTwIXnVnlS0d7KEEsKO0kjqwQYhTgTl2Bq1/HqeNo52gjjkqljmJqKkxwqWjezNYOvVCQgXC3O1jtoD/AAiVH8MQlh6wjqsjgcgzANHsTY2QZfxlwb9qFZxFGaSqUVio6Kq9Lp/toKzhVj7ujeNiDdLqb3sLjNKqKioY6lIWs/RQoZHkMcbuiFVLXsqKxbEADw+XkvT8T4fGY1ETyLTuOkrzyMDAIlDTRxEnNAsllS3iAJ7DQEEqKExLAKmolS9OVUS2yWaZMLFcSwDMpc/EAdzvvt4nR8OppZo3UqscZq3hCpiQCWxTbIbwNJgGAJLkg3Oh7GNJIoIqWieOplFTAVqJCGcMG6qERjp2VBJZbg+IC+tNVzTBVvNBPBAzSSJBJE0zdSUqcTLTKI9kVXLK+QvvfHQGKrjNPDLUgyz9eOEsJcU8aQlZJIIAgVSRcA7Akv3OBxocc49w4y9f9stO0aShozgYvFHABeRlRJAZ1yVvhBu1hrLitJSxSvQiliMcarUvM7z5ZO02Ts8cbEHFGuzOAQ+PqNZyywSypA1CEnnVqiNesUKo7pK8k7Ri8T5xoSFD+K1j3IC5wvl2jMEdRIJFFMAwnedWLLGQ+TtCxXAMl8dlvc23N6NR7F7ZG83tEFS3gDyCHKRXUujlrMYxeMooGDAm1hlrfHxlWjlVqRTSsUimb2h2lbqMIwwyUGSO52bqZEbgeWrPGoYY5TDHTrM6xFpeq7NdJboFfMnMt0iLuwCgfO2gkXNVNXslMkcrYSROG6lPkMRHMHKvL1LWIBON9zqpW0lNEXzaqZKNwRU5Q2pGfxdNARdtnUMxVtnAJNjYLwrmeiiYNTx2hTG8S1U3VCpEp6nSXwMqbL4nN7etgWAMhrhFLTx9WoXqNjLIUB6bgZqfAZQI1GeINr2+HcNPLPD6WqD1EMdQj7OJBPAzZkG/hjkZBI2RJzFvF5dho5ijSeaeWWOaEr0KYsZIj0mZxIlQiboWUz7szeFQ1hub2uW+bJSiJBT9SOG8TRIWaRAkIYEyvaNiWxUAlSQwa+rKFatGLUwEntkPWjDSPYx9JwzkBQcVK3tddt79tAq8MHD5JgkUdTUkU5hYNKjZ41DRrOGMlxKGpyyuoFg6G42s78B5AipoxH1JpIw0biNymIeKOKNGOCgkgQqbXtkL21eHJ9N1XlwYNJ8dpJAr3Z38ShgrDKRjYi2+jSrYADsNAG50qOnw6sf8WnlP/wBNtfPwEhWJhJG7bI7ExksAcV8fUxdsV2LJbwg5Nca+h+aOG+0UdTDe3VhdL+l1Ivr5spklWNDgyqwtDGxMi2aMOWjaNcUlYY3Ax2zuo0Dfy79LNTSnp1cKzJfEJCIlIG1mVENmvZmJAt39NPnLn0m0Ml0QNH54BSSvr7u2SgfJcfnrgbq8cpLBVZmF0eMJYi+YuVWNjZmXuLl1IN9MNA0MyiKZXWRPFcHMgXBDBXZ23LY5IWJC3Pe2g7pxLm+Ppg08kcrXsbHILY7hgOxuLWNj39NFeC8QM0KuVxJ7j6trj5a4rwvkh3UyJUSyBHCkurOSFN8HanYTIQzt8SkC19tNHCuYa6CMAYyRxkg2MdQgAv4erGYjHbzMqlu97m50D3xce/o/45v+7Tj9eimkvhvNRqqimR4JoXV2bIqTDIOhKLxS2s257Gx2JsRvp10Angk6l6lQfEJiSPQFEsfqNjv8j6aIVdKsqMjjJHBVgfMEWI20HpuExTmfqxpJaZrZAG11juPq2G3yGs5uSqJ/jpYG2t4kDbem/loLs3CoGlWZoojKosshVSwG+wY7j4j+c+uq1Ny/SRhQkUQ6ZBXYHGysgtfsArsoHYBjpV5ik4BQbVEFCH/exBHI/n+CFJUfM2Gue8S+lnhAt7PwWnf1MsVPH/UiPf8APoO7R8IgEfTWKMRlssAihcsssrAWvlv9evIOCwIxZIYlYoELKiglFFglwPhA8u2uffRr+x/FoJJTwqkgMcmFhFG4bwhrg9Nd9+1vT105jkag/wBTpt+56Kb/AF7b6DYvKNFgY/ZKbpkglOlGVuL22tba5t9Z9dWjwSDF0MMRST41KLi9lVBkLWPgUL9QA8tAeAcNip+J1ccEccMfs1OxSNVRcjJVgvioAuQoF/kPTVp+Dx1VVOzmUrGEjAWaaMBgGdiBG6i9pEF/4Py0BabhMTlso0bOPpMCLho/F7th2K+I7fM6qtynSFQppadlDZAGJCMrY5bjvba/pqr9w9P5PWD6q+t/xtbI+UIlNxLWX+dZVMPzPIV/q0F88Fh6olMSGQAAPiCRYEC1+1gSLj11nU8LikZWkijdl+EsisV+okbapjlxR2nqv9+5/tJ1hLyujCzTVdvlUzIfzxsp0FiXlymZHjaCEo5uyGNSrGwFyLWvYAX+WsRyxSiPp+zw9PLLHprbK1s+3xW2v31Wi5OgUg9SsNvxq6tYH6wZrH7Rq2vAIh++Hz3mmb8132HyGg3QcJiQOFjRRJ8YCizWVU8Q7HwKF+oDWQ4fGECBFCKQQqjECxuLAbbHfWj9gofxP+Jv/PWB5cp/OMH62Y/2nQEte6FHlam/el+wsP7DrA8p01rYN/vZb/nzvb5aDZx/iyQxEE3kk8EUY+KR2BAVR3+ZPZQCTYAnQdfo4ovZ40elp5JEhWPIrjkVQKCxUX8visSPLRzh/AKeBmeKGNHb4nCjNrdsn+JvtOiGg43xv6ID05GgEnUXxCJxFKJe5tm7Wfe27hWstrjXOq3k6e6xikmUs1lR4AGYhgGs8Y3WyfK92I+Ia+muLcIE6gdSWJlOSPE5RlPa9vhcfwXDKfMa2JQXEfUId4987Y3a1i1h2v6aD5qpfbKdVutRTdQydHqyY42uOmkruvTPgx+EG6ix8VgZp+eak5e0skz2LLIoCtCuw3ZVSpTzYXIYgqASTt3PjVPI4VVjjljc4TKxKt022LIe1x3Km1xexBFjzbnnkJ4S88CPKi+88BiWSMhtolVactMhzvgz2OAB+EXDVyLx8VHEoSMSHVnLDEkFI5FsxRQQxEg8Ml3si3Ouw21wf6MsW4tTlAqgRygBPhKhF2xzYRuLqWWynNnN2vt3i2gAPxyGkjqpqiRY40mN2P5EewA3LHyA3OuEc8fTjV1ZaOmLUsG48J964v3dx8Nx+CvbcXbVD6auIyNxapiZ2MUbqUS/hUtFGWIHqfXSFoPWYkkncnvpo5Z+j+oq6eeqVSIKdGYnsZCoyMUex8VvOxA279tA+C8O9oqIYcgnVkVMzay5MFyNyO172vvr6w5dlhiokSOLp0oUJDkynrBjirALf74TkLm5zuQDoLfJlPTJRQexqFpygZLdzfclr7lr9773vo3rlNbxeLlyjgQdWWR28UAe8aFzmxBK+ACzBBe7bk3sSOh8vcxQ1sCz07h42/Op80YeTD00Aip4dUniM7xWijlp4YzOcSVKSVDMI083tIoBbwgm9ntiWHh/D0hjEcYsoue5JJJLMzE7lmYkknckk6s6mgmpqamgmpqamgmpqamgmpqamgmpqamgmpqamgmpqamgr19asSF3NgCAPUsxCqijzZmIAHmSNLA4E9eOpNIVF7xAJFIFtcZos6OltyofHJhkwIVwq1ebeawHSO8KBJwh6k4SUk+ANHFYll94DcspsLgHbXnDuLQvTxCWqm2jCtBTRSJYqArKOgHmDoRicZNjoB3COSBR8YhmEaAyLIvVixjR/AT44b+CQBR4k8DeI2Q7HpV9JtAlKaunkgpnicu+cslNJC8gEL7M8yh28u/p8tOWg+UfpkH/APtVn5Sf3MekvTr9Mv8A01WflJ/cx6StBNdt+jH6QIquL2GuCSOkJSnEmPSdQlsHyP30jbI+Q2sScuJazilKkMpsQQQfQg3B0HbKmGsquCGmeF3mkdJ5JBaTGK98nLvlmBHsASWXG2x2TuTubJuB8QeNznAWAlUdmQgMk6ejYMGHqDY/LvXLHEP2T4ZBLkU66WmKCzEreN1U/g3K2y7gdrGxHNPp44ZTSIk0H32mtHJipwMd8QMgLFkchbA7ZEdxoO30VYksaSRsGR1DKw7MCLgj7Nb9cs/0fOPmbh7wMbmmksv5D3YD7GyH1W10Sv49TwECaeKInsHdVJ+oE3Ogv6mhH3V03k7MPVY5WH51UjUbm6kUXadEHrJeO315gW0BfU1WouJRTLlFJHIvqjKw/OpOrOgmpqamgmpqamgmpqamgmpqamgmpqamgqcQ4ZHNHIjqCJEKMbblSCCL9+x1zym4lLSSOPD1kR+rE/UVc33FdCUR16cxiyaPazdQ3vll07QjhDF56titgJVjQ/jKkUZ/qkkkH2aBN5F4tPPLEJneQLZs2D7uyVSvYtGmxCKcQtluLEhhrpGg7cPjhkpkijSNeo5xRQouY3Jayi1ye50Z0Hyj9Mv/AE1WflJ/cx6StOv0zf8ATdZ9af3MekrQTU1NNH0f8ky8SqenHYLGpd3YEqLfCrWI+JrC1xtkfLQMfLnO8kVFR0VOUlmeVgVfqrFH1HAGZVlzYlx5lVHkSdP/ANLnDY6PgkiEqZJXhQtYKDg2QRFGyIoVrINhcnckkkKPhkMq9CKGrgJDZUjQhYIWe4kImMVghyJtHJv+CB5IX+kDzCGmp6FGLLTplJuDd2AC5eeQQX/nNBZ/0euCGYVjM8ixXiBVGKdQjqGzMtmsL9gRe+9xtruPD+DwwC0UUcYvfwqBcnck2G5J8zpP+iXldqDhSAr76W8zqSRYsBih2NrKFB22N9DPYZhw6mqJIGnkcwu0aNL13LspKszsAFu262CgX8tB07UI1zbhNdKkc0cMk7O7xSQKUkKqrTEyQAyrcKniRsrMAB8PhAKcIgklThrySVd5oLze8lWziJGGYWwXxBvIXO3noGCv5dpqgktGvUW46kZwlS9iQskZDKex7+mqnCq6WGpNJO5lyQyQTEAM6qQrxyY+EupZTcAZBu11J1e4FT4rKbk5zSNcoyfhkAWbcgBQA3YgXGxGg/FeNwDiUKPLFH7PE7tk4U5S2RFF+/hVyfSy+uga9eA6GfdPTeUob8kM36IOoOZYPxmHzMcoH2EroCmpoWeZ6Ud6iIfW4H9ur1PWJILo6uPVWDD+rQbtTU1NBNTU1NBNTU1NBjI4AJOwG5P69DeWwfZ0YhgZLykN3UysZMD+Tnj9mpzMx9kmANmdemp/hSERr/Ww0TVbAAdhoB/EPv1N+U/90+iOh1f9/pvyn/u20Q0HzH9NtDGvEZ5OoDLLIPdi3gRIIQGfzuzE2Hoh9dlus5Ingo1q6gdJZHCwxsDnLcElwv4KgDue9x6319J8N5NpJK6rq5IVkn6wAd/FiFhhtip2B+dr/PTRPGvxFQSoNiQLj1sT2vbQfJ/KP0ZVnEHIjjwRSBJJJ4Qmwa2PxE4kEADzHrr6V5N5Qg4ZTCGL8qSRrAu1vib0HkB5DS3LSVBrqetEEzhlRneAxBGjMUnupAZFd8WdSLqb2Jv2VcY+EirM9TI8kU8MrZR1KGSnVdjHGY38N+ngxaIg5N3PYgQ5m+kuKO8NCprqs7COHxrGdxlKy7KAR2vf6u+kvl36FaiVpKyvlHtbkyRx/GqyfEDMRswDWGC7WHfy11rgDMYEZ4Vp3I3jW1l+rYbHvuAd9wDojoBHBOYFnyjZTFUR26sDfEt/wl/HjPk42Nj2IIBbQ7jHL8NUF6qnJDdJFZo5Iz6xyIQy+hsdxsdAeGcZlWia8pkl688MTuoJtFNKubhcQ2EcZJ7ZYep0DhqaTZuapqegoqqfCzoGqTYKEzhZ1tvsOthH5/FrRQ8yVREpqJEhSG4aYQosd0jRmHjnLElmawC2AXv6g86x6Qvewv620kVvPMscLSMoVnTKKPpO2FlLnqPkFkOG5EYspBGR76vcQ4tWRUkkxaINH4iJIGXwjG5CrO2wuTcnytbz0DXqaRa/nCelmwmkglWJVafpwyIVWQkK4vI+KpiWZmIBDC3bevS891J9nZo/DUoMS0eKZtJCoWM9QuVVZGJZlAaykemg6CRoXW8tU0jF3hjzIx6ijCQDvYSJZgPt0Nn45UNWSwRAYRdMkmF2vnkSMzIijZe4y79tta4+Yai4SohMBnDJCmIf3mDuEMqSEXxQndVGx3OgtmjqIVVqWX2iOwPSmbIldvvU/e9t/Hnc2F176J8H4slTEJEuBcqysLMjqxVo3HkysCD9WvOB0vSpoI8cMIkXHbw4oBjttta22gXCXqIZ6z9qSlZqgyI2cATERQxX++ZeIxl/h/C330DXqaGe2VP+rp9s3/lGdee3VPnTL/JmBP8AxIP7dAU1NBpOZVjsZ4p4ATbJkzUfNnhLqq/NiBonS1aSorxurowurKQysD5gjYjQD+OG70sZ3Dzgn+bSSYH/ALUa6K6X+PFmnRUcoVibxCxZHlkiiR1yBFwOp3BGhtRRu04jFTUGORmQe8IskYiV1yWzByyynO+QsbEDsDDXH9sU31v/AHZ0R0j8s8MCy082UhLZquUjt7vphwrZE5MrFhkfFYkX08X0C1U8W9njrZFAZhUAKpy8RMUAsAoLMbXOKgk2sNWYTWynFxDTqBvJGxlZ+9sFkQBNrG7Bt7i3YnRwXh5asq5Xa4SbGJd7JeCAu58i7XC38lFhbJrl6Xi0UkssSMGeGwkA/BLDIKT62sbfPQThHC1poI4ULFI1CrlYmw7DYAbDbYDSZzXQNSwZSA1NLHKahj2kTxFm6ipYSLZ2KvsUZYyQbZq7cSp5HjIik6UmxDFQ423sym11PY2INuxHfWNJRuM+pIZM/wAEhAqbWKpZQSpO/iLHfvoBXDanoiNlleelnx6cjMGMZYAKC3d43uLEksGbckHwsOgfCOGRtR9ALjFeSMKPDgBI4AW3bG21u1hq3wCsaSAF/jUtG59WjYxswt5Erf7dBarqxYo3kchUjUsxOwAUEkn7BpY5H4az0scsyYtJEcUP4IlPVkbfe7yMTv8AgqmwN9MvEuHJPE8UgyjcWZbkZDzU28j2Py1YA0Cpy1EklKeH1SB3plEUkb79SNdo5xf4ldVBv5MGXuuji8Apw7ydCLqObs+Clm2C7ki/YAfZrXxnl6OpxZso5U+9zRthJHex8LeakgXRgVNtwdB4uNz07VqTyJP7NAksdozG7hxMLOQxUktFj4VH1dtAVTlKkCFBTw4lSlsB8BBUoCdwtiRYbWOtsfLdMocCCK0i4P4Fu6nYo5O7L8jqqOK1ird6IM34sNRG/wDXMItZw8wORd6Orj+RELf3UraC6vCIvejpqRN98BFw4ChLMD5Yi1u2qH3G0vT6YjsnhtZ5AVCMHVUYNkihgCFUgayk5pjUgGKrufSlqGH2lEIH2nW0cfB7Q1J/mWX9O2gw+5SluzGFSWADXLEMBe2QJIY7ncgnfVJOJUHVZlljeQDeztIEBBTwgErGCFI8IF7HVz7pFE0UTxTRmYsEZxGFLKpfDZy2RUEjb8E6Hcw8CqJJZGpzGOvFFC5csMUSWRnIC7m8crKLEbkbjvoDdFxKAovTkiKYKVxdSMScVIsfhJFgfMjWum5jpZJOklRA8pv7tZEZ9u/hBvtpI4XyNWQVk8gaKSAFeij+C12lkLjC+0Tzy4RsCLFbEEX0Y5U5eqoqSKB5JISkSIXV4XIKra0aNCUC/wAJrnYXvudAz1nFIYiolljjLmyZuq5HviuR3NvIa2tVIASWUAbEkiwPofTSpLwip6tQpjE/VjSKOoldMVjwAfqRqBeQyNI5CIFYYAsttsOGcsyq8MciBkgqJZesxRuqsglxQr8QcdRSTYD3YsToGKfjkIjkZZI3MaM5VXUmygk9j220D4pT+yRNXwqIiEElVCuySoBd2sBbrItyHAu2IU7Wxs8I5fCUs8UsSEvJUeFLDOOWaRwuQtYsjC+4sfq17zm2VBJB8MlSns8a/Ec5VKWHriCWJ/FRj2Ggr1cjNVM0YViZIY2yYqoSJWqGe4B3HWWw8yFBI7iiZCSoHhZqcEbfDLKxFz8y1UDb5a2OkhgmkVXa8NQVwUsWzlxTAfhMI4lsPn89aJOH1ssszrTqiSBHjEkqq6GIMVjIQMLtJHExOVlDHuRbQFeHzIHolBHvevMi/wABjl/UJUH26Zr6UuFcFkjqKaSfphxGYo4ormOGNUBxDMAWZiBdrAWRAALEs26gU5+ItEatIt55qrpxbXCsaaAmVht4EUFzuL44jdhq5yBRpHw6mwJIkjErMxyZ2lHUZ3Y/ExLbnVGThKyyVcgl6E0NQTHNfZL01KWV1JAeNsRkp7gAgqQCCPI4YUMKNh7oGIFCSjCJ2jDITviQoIG9vU9zRdqOOxxPjMTCLgK8llje+IAV74hsmxxYhiQbAjfWU3HIFdYzLH1GF1jDAuR+MFF2I+draulQdrbHWih4bFCuMMUcS3vjGioLncmygC99AKhrRB7WTdoo2yFvizcZtCPxiWZSPnLby1c5eoGhgCvbNmeRwDcBpHaRlB8wC9gfO2gPGIXUVsK2Y4irgB28Svm0d/QSRg38uqB5DTK3E4xD1mYLHhmWPkpF7/m0FvU0q13PAKA0kZqHCyO6PnTsixBC4IkjuJD1ExVgoIa97b6P0nFYpCVSRGdVVmQMpZAwupdQbrcdr6C3pO5zo5PaaQxBiJ3WGWwuMFkSozb0ssUqj+N0468bQILc2VBjXJkX2xFenaNCHhV54oWV82YM6rOjZWAvldbDTJypOzxSEu8iiaVEZ/ixSQpubC4yVrHzFu+hnC+XI6qnp5HLARyPJDgQLxNN1I0bw/DisZsLHwjfQzjvBvZ4hFLI8yO7CC6OEgyLSGWfo7yutzhsNwvY3cB0HU1W4ZKrQxtG/VQouMl8sxYWe473731Z0Afj70kmFNUvGGmPu0ZwjsykENFYhg6mxDLuDbQykr5kdoYKqnrHS/upm6coxYBspYVZWxyCn3VwbZG51Q5sRsqwxxNNInsclkXJysc5fAAbkrgzhRv4rgb7jIuIPFKOksbPw2lKzvM5jVXlWKeVnKofExRMSNrtMT8IDA38R5ilp485aSQqLZGOSFgtyBfxsjEXPkNGKmqWNGdyFVRck+Wl/mytzokUjB6lo1xYgFASryFj293ErsfyPnqxCxrHDFbUsbBkyBBndTcS2I2iRgCpO7MAwsqqXC0OZafycn6kkP8AYutc/NdOtvvzX8o6eolP2iONiPt0X17oAz8ckawhpJ3v+G+EKLttn1G6g+yNvq1glE0YeqqWDyojFQoIjhWxJWMHcsQAC53NtgoOOjmg/N04Wjmy7MuH+8Ij/wDy0GXA6mNIo4epH1Io0V1yXIHC+4vcXCk/UDqz+zMHUEXWh6hBITqJkQL3IW9yBY3PlbQLilIqBLreRYJn+ZdsVsPradgPr0JioFNGxUDN6oYNiMgQ4DAE/VIPmGI89AzrxCKeWneGSOVLyDKN1dbhLEXUkXGjGh1REFmpwoAAzsALD4dEdAie1pBxGqmqbdAyKkblQVp5RBCxLHyMqsiq1u8WPdgGXfpBr+I0UkMtCBF7XmjQhVKowHUVyG8HXKBySNtreKwJbeJQFouIlWRTHVxS+NsEPRiopijt+CrBMSd7ZXse2rvHIFreHFiGgYxiZDKMWhdRmpcX2sdmHmCw89BwyppeO1JDS1UiH06+AG/4sO2sfuX4v517j/rNR+bt/n56fqaoLRozKULKCVIsVJA8J72I7fLtrZb/ADb/ADb9XfQK1Ia+niQzs8oSwmk9rmdmhMoaVArL4bxqosjD4PMkg9s43Q9SkkjjIQmM9NrbKwF0a3oGAP2a506ixHqLfn+X6vt76uw8dc0NOs8y9GRViKRRlpGRGEMk8kjSBYoj53W6hrXLEABuqKKoqPaqmCIslXRAxkMilmlSFSoDEEMFS9zYbrv6TgtZDT1qiRZFeFRTtIIZSjzVTxSOzyY4hcxGiXb8JtgMTp6qeJQwqTI6RqoB3IFgdht8zsPXy0G4NwBJJpKyaIdWRw0Wa2eKNUVEU33DEhpLHdTJbuNAy6QaqsSqqJ45HqJJVkMSUlPO8BiQAAzz9N02e5bJyRjiFUknJ+1Vra+KEZSMqA7C/dj5Ko7sfQDfQB+Dc200gjhQ4ziyNSkjqw47HqLfZVA+P4SLWJyF/J39tnQRSyLBCWzkikKiST4BECuzqviLdwGCjuDavXtJNPFNBTPZYpELyYw3EgQiwb3gsUFwyjVvhUdbHDHGYqVSiqptNIw8Itce5Hp20BmhokhjSOMWRAFUXJ2HzO5+s6X+I8flvK0clPBDA4R3mV5C7YqxVVR0xFmFj4iTfw2sSQaSt/Epfq6ko/r6f6tBaSqT2xRNTUvXmJUyQTrKRZG8UiuiMLquNwG7gXtoGHgtJhHcsrvIeo7qLB2a247+ELZRv2UaXueKoCWnQCXIZTXSnapjXAoqtNChDtZ3BUrcgpfa1xVoaaWmVY4ah8PaTTwxyBWjhRVY7BAjvYKQAzkbD7dsXOnC6R2V62OWokYLI9+o7FbgKekLKoJICgAAk7XJuBui4atTHTT1dPH7SiBrMA/SdgpYJe9twN++w30aGopuL690E1NTU0E0t85Nl7LDa4lqUy+SpdyT/KC/aRpjvpa40ytXU4a2MYJYHt7xZe/ytCdBp49xEFpSpUhOmlwQfEpeodTbt7uNf+1qhJG8cVDDCglYe9Cs5QE59QFnxawxEm9j6eehNIqU9MCiLGjvPOIwAoWzwoVAUWFkLi3pcaZeDU9q0W3SGDpX+adILb+U0yn5ofTQHKr7/T/y/wBEav6oVn3+n/l/ojRDQc55g4z0qidBix9pD9Mlbs/s1IkKhT8ZMpJVdrvECSApIrcZqGZhC0hayjrWc+IhjZDbcoJEZd7BjHNcHK2h3MtRJ+y0nRALQzliStwrSUEKxs9zcqjRl8RYEsvbvrOmjYC7fEfLJnACqqKLtufCik+rZN5m4biPP6vM/r/X9uooIP8A668Uf52P/P8AXr1pgoJYgAXNza3+f+WorVV1iRgF3CA2AyI3Pew9e17fK/bTP9HNBBJRySCOJuu8iu4RbSoJHxDH8JcWI9CST56HctVUFOzzzq3VeRo4skIZVWFZMEBAIzszX87DeyjRblniUiQF4qOZopZHljCmFCFkbL4ZHUi5Jbe3xaqNHCeGxxtFHEihfbZWI72WKOULud7K+AA8r7dtO+kDgHFsayOOcNTteqbGVcMmlqFaJUf4HbpBiQpJ028c4mYUUIA00rCOJCbZOQTc/wAFVDO1t8Ua1ztoMeI8Rcv0YLGUgFmO6wqb2dx5k2OKedvIXOt9DwlIzlu8hFmkfxO31nyFyfCLAX2A1jwbhC08eIJd2OUkjWylc2vI9vM2AAGygKoAAAF/QeHQyo4uWdoqdRJItg7G4jivvZyO723wG/a+IIOs+PVrRxWj++yMI49r2ZjbIi+4UXc/JTrRwuanTKlgZS0Y8YW7FS1yWkYbB2N2Nzcm50CRx/m+CmeR612nhCe7VthO4ZgwghHhZFIALSXt6m99c84h9PtXlalgpqaMdgEzb7TsPzLpq419HU/EP2OppBJEtJG0UzlNj2AmjfdXzwHhvcX3A0q/TDwLhdHHBBR4+0ox6tnLnHH/ANqbkB8rEDyF/LQLHG/pKraqEwySKEMplOChCWa47jy3Owt3N760/R/WvFXRvFS+2TD71FvYPtaUgDcLv3sB3uLa95H5Dn4nP04vCi7ySsDjGP1t6L/Zrs3LdLBwr2YRqoiqKkwiax6k6hGtLK5ACx5jwquzKQ17X0D/AMr1VY8OVbFFDKeyRuXsLfhX2DX9CR89Wa3i6oSo8TjuLhVX5ux2Ub3tubdgdU6bmlWljjMUqJKWWGZguEpVS5CgNkAVViCygMEJG1r2ouXKZST0IyxJYsyhjcm5N2ue+gp0cwqS1qxGx+KOnZLLftk3ie/zBW/prb9y8J3zqb+oq6n/ABNL3Nk8YrqdZI4kVVbGSRiFlyKjoME7JcX95dSyrsTY61VTVNOypw+OUQu6oI3VWjQZC81OQxKKq3vE+KkAFbWswGqrk4mQTLVVHVQKIyxRggDhiuygsGF1OROx9RfVTlWilqUqTXIpk6wSw8IxiAturG+7tciwYE3UbjVniPMc1I0aTRiYyuEjeMiPMm5wKyGwksLgZWaxO1raI8rm9MkhBBlylINrjqO0gU2JFwGA2J7aDXHyhSjqgx5iXLLNnk2YliiZk4ISScVsNztrceWabqJIYULxgBGIvjZmYEA7XyZjfvcnRTU0A+s/dFP/AC/0Rq/ofWfuin/nP0RojoOV8TS3EK8//HT8wo6X9Z1gG/z/AMv8+mtvEz+36/8Aj08//k6X/N/s89a7f57f8rf8OoPJZlRWdiAFuSd9gBc9vl/6b6ZOWOERiRDPb2nASJCxF4lJsHI7GTyJ8uw8yVjhNTDUcQipMwWVupKgv8KDIAkbAl8Lj0v67C/p25Q6MMFbAZA0TlJJDI7PZ/hYuxLWDXUb7Z6o7W0QNiQDY3Fx2NrXHzsbaHcc5kpqKMyVMyRKO2R3awviq92O3YDXzLyrz9OjlJVq64tYRxisqkIIvsBE3iv6EeWiXM3D+Irw+aWSnjgp3mvKpF6gXe6LK8gzaMNYLv6aDpvJXGU41U103iFOvTi6DLGySoA5DSBlJD3LbqRsQPIHTFyhwtxNOZHaSOmcwUxYksEsjvkSbswYiIMd7Q/Mkp/+jfQlaKplIt1Jgo+YRBuPtcj7NPvJhtHUISC6VdRlve2czyqD/NyIfqI0DBqampoAle+VfSx2uFjml+ojpRKfzSv/AF6HU3BEYPIjmmkjmkVZExAxD/e3VhiybDY7jyIO+gVVxuQVEjkgVdPLKIIybCrp2cBqYbffAwQi1yPdk7Mdcv8ApM5crajidWIop5EULP0xdggdBchQbE5Bh4b3sdA5fSD9LVZw6VYY5KKpLLlmqMCm5GLKJWF7b3v9muM8Z49LXVHVqpLuxAL4gBFv5Kg7C5O2+i/IfIi8RdlariptwqBrM0rkE4omQJsBuddHg/0cF6DZVLCoscbKOncdr3GVjt9V/PQdG5V5co6fhqRQ4vTMmbSX2luMjI5HcH07AbdttUuXpCYaaKWWn6VNb3izI/X6YKxtYABBaznzyAHbfXkPLj0lJw+mDl0QiOSIFVSZikjHNiC2AcXxHcCxB7aI1fJnXx60iWEiSYxwxLfCRZAhZgzY3UA2sSPr0HvDC1ZUGZ8ejTSMKfA5LKWjCmoLWG4V2jCjYEvu21mKWUKpZiAqi5J7AAXJP2ayC20K5kmHTSG9jUuIR37FWZ7W7HpI5HzA0HP+YeMTTSvhGxE7QtApQxSNFCesGDS4qSXBcRn4QGL2yA03ch0gSOcoiRwvLlEENwR0og5DWGQ6wks3n37HWfAaGmlg6DE1Ap5CuFQEaSErdVRhbeynZjcsrA3N7638W5ohgnp4TLChkazBmAxGLYjv4SzgAX72IG+gvcfYLTyuVDGNGdbgGzKpIIv5389WaKnEcaIOyKFH2AD9WqXMZvBj36kkaW9Q0iBv+G+imgmpqamgHVv7op/5z9EaI6HVv7op/wCc/RGiF9By3ia3r6/v9+Ttb/U6X1/5axt+ry/N/n8+suJn9v8AEP45Pn3pKXy+zt+Fb5awK3+353+V9+/pfz7ags/RvylTxVBqgkrzSo0gmYtiFe1ktsCzJaQ3GwYAa6FxXhcdTDJBKuUcqlWHyItsfI+h8tcqqXrGp1i9rZeigEPSAi3S2DynImRhYAi6pufD5jVwj6c5af3XE6SQMpsZohs29sirWHmN1be/YdtUJ9fyHX8Dr46mCFqmKJyY5FUvcEMCkirupxJF7W3BB8tHOaObq/jsSUdNQSxIzKZXe+N1N8SxUAIDZr9zbt6u6fTvwrzmkHyMMn6hq1zZ9KcVI0UcUE1XNPF1Y44h+CfhLd2F/kp7HQHOTuW14fRQ0ykHpr4m7ZMTkzb9gWJ+oW0AXiEgqpq6lUzURskyRkMZXTwtVQgLdzGqrGRl4wGsLoMud8f5z4jWTrBVIKWnZWLUy5ZsOi8oSZrXv4BdDibOt1IOuo/RnIoozEtvcSFdhYWYLICPK3jtttdSPLQVOI8/zQj2gUy1XD23FRTyDOMCwImjktjY3BOQC4nK2iqc6JKtqeKWSc2xiZGQbi4keSxQRefUUsDYhcj4SNouAe1zS1UUstJDKxQrDZTVBSVaeTIEKWIsroA+ADZnIBD9XXQ0MKIEIREOCIBsqAWVQSNySqgeZYaClR8tTJI83XjaWRw7BoAyIcBH7oB1ZfCACSxJtvrPiXAHmKtLFSzOlwr+8hZQe4DLmwBsLi9tMA0O+6GC5XqKWDmMqLswYWJVlAJGxBuRaxB7HQL1XwVoI4sKWjp4YJRM5jlxsqBmvvCove1yT2vvph5f40KuBZlRkV9wGKE28m8DMBfvYm/qBrRzRy97ZCI+o8TKwdGXFgHXdS6OCrgHexHcAixAIC8v8xRUsRgennieFisvThmnUufF1i0as7CQePNhfexN9Ac48bPSf7QP7qbRfSbzTxukniRTVw07LIrgzl4gbXuty0bAkE2III2O+rvKXFpJGmjkngqBDgoliBGRKZEN42DHEobi3xdtAy6A82kIKaZvhgqUYn0EgenLH5Dr3J8gCfLR7WiuokmjeKRQySKVZT2IIsR+Y6Dj3018Kqqmtp0pUYFIHd5gen4S6qVZ9rgELt/CvbTJ9DfJPsVJI8mLyVD5ZW7opIQ+Lex3ff8AH1emppIgkddBJVwxXCVEWbllsBjVQIbubWvisisVyIXto9NzPAEVo2ErPl00S2TYHF9jbEI2zFrBTsbHbQTi7g1FHHkL9RpMbi5VInUm3oGkTf5jRjSVw9ispr53En7X8LRnKICRgwgp72ysIgS53cvfZbKrbQSu0aNIoRyoLIDfEnfG/nbtfQWNTWDSgEAkAnYfM2JsPU2BP2azvoB1b+6Kf+c/RGiOh1Z+6Kf+c/RGiOg5VxuORK6tvBVMryIyslPLIjL7PAhIaNCPiQgi99tvngjPv7ir2vf9qVH649/s8vnvrq9tS2g5QZW29xV9v9Tqh5fxe22w9O251qM7f6vWf0KsH/hbfq+euuW1LaDjvKkYiqGmrKSsY4fCtJVOpfI3Dr0AvgHweJ7B2OVzq5xbm2qC9Oi4dVUqYqgYUkvVKgMVRQsZjiQdsiXZS20Z3I6tbUtoOB0fDJIs29mrGc+IAUdYQWzE5zaVGcs7whHa9iJ1IUWaxbk/idTSySI1PWmJ0aMSeyVRIsZHikb3Y3uzhrLf3sY3CE67NbUtoFDljmWGGipomhrY2jgjVk9hrTiVRQVuISDY+YO+qfNXG45TTTRwVkslLMJBGaCtGaspjYAtDYOA2a3I8SDcd9PltTQAhzlB+91v9Arv8DWA5rpgxbpVeRFi37H11yB5X6F7fLTBbU0AL7s4PxKz+gV3+BoI3H414iJ0hrOnLTmOVvYa4WaNw0W3RudpJBceg08amgAtzhTnYx1h/wCoV3+BpF59nSZ4XpqGZyl2Mi8OnWZJBYo4M1PZkFmONxk/TDELkddY1LaBfi5ygCi6Vt7C5NBW3+s2gtf6tZ/dnB+JWf0Cu/wNHdTQJNdxWmqJmNRDVyQqoEcbUFcULXLNIydGxa+IUkXXE2tkb6I+V1qoTBCZ4qQh82lSVJZC7u4gtKFk6CuxY33bZbkX0+6ltAp8UWVXjRUM8gAbFFCxRKCAPicXJIuRldhGVAUEkaevxDpyKVlDSSELIRTM0SWJBjWNsWY2sDIQFLLfMKSzjbUtoEdErY/eGGWRol6anKKVhGlizopdM5pgu5JAU4gK9iX2pxeveSVlRumEIVOiyWY44hGmxZ2G9yVCXYXxClmc7altAs8CepY0wqEYyRCRZJQuKPY4K6gkm7gBvtPbsGbXttTQf//Z"/>
          <p:cNvSpPr>
            <a:spLocks noChangeAspect="1" noChangeArrowheads="1"/>
          </p:cNvSpPr>
          <p:nvPr/>
        </p:nvSpPr>
        <p:spPr bwMode="auto">
          <a:xfrm>
            <a:off x="155575" y="-2278063"/>
            <a:ext cx="3800475" cy="475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data:image/jpeg;base64,/9j/4AAQSkZJRgABAQAAAQABAAD/2wCEAAkGBhQSERQUExQUFBQVGB8aGBYYFxcYGxcdHBgXGB8UFxwXHSYgHBokGhcdHy8hJCcpLCwtGB4xNTAqNSYwLCoBCQoKDAwNDQwMDSkYHhgpKSkpKSkpKSkpKSkpKSkpKSkpKSkpKSkpKSkpKSkpKSkpKSkpKSkpKSkpKSkpKSkpKf/AABEIAPsAyQMBIgACEQEDEQH/xAAcAAACAgMBAQAAAAAAAAAAAAAFBgAEAgMHAQj/xABWEAACAQMCBAMEAwgOBgcJAQABAgMEERIAIQUGEzEiQVEUIzJhB3GBFjNCUnKRssEVJDRTYnOCg5ShsbPT8AhUdJOi8TWEkrTD0eFDRGNko6TC0tQl/8QAFQEBAQAAAAAAAAAAAAAAAAAAAAH/xAAUEQEAAAAAAAAAAAAAAAAAAAAA/9oADAMBAAIRAxEAPwDsHHUnMLezyRxyjcNIhkWw3IsGXcjzvpM5R5rrJZOHioeF1rYZZvBEUKBBEVS+Zvux3t5jRLm+FKll6VXNTVFOWAZIpJU8aDKORAuL3Wx73B3GqVVwCnMFGkNRUQTUK4QzrA7NYoEYOrxlSGABI9RoJxnnqpiXiBjiWX2eojhi8MjBA0SM0swjuzKpY3xF+w1qoeYq2po5pYKyiaSAsWxppluoS4R45WDRtkDY2sRbW0cDhSFFhrauGZZWmeoEbFpncWYyo0eDC1gBbw4i3bVjglBTQe0s9RUzzVQCyzSxuCQqlAqKsYVVGRtYefntoCPI9TVzQRz1M0MqTRJJGI4mjK5LlZiXN9iB2Gl2r50rJOJ1XDqYIZFeMrIyjCCHpI0kjb3kcs1lX5/LTPwXiFNS08NOsjssMaxgtHJchVCgmyWvtpa4ly1QyVE9V7RPFUSOkiTRxurwlEEeKnA5IwG6sCDfQW6av4h+yc9O1RA0MUazY+zkEq7SARg9TZhh8Rve/bQ7lXnauSGjlrhFLT1mKJPGpV4pHJCrMg8JUmyhltbz76tU3CoFq2qjxCtd2AV1MahXRSxEZCwDwjI9rHfvqrwrl6mi9nSSuqp6elYPDA0OKqy3xLlIgz4k3F/MaDRytzxxBYKeorBFNS1EpiMqDCSnYzyQrmvwvHkqi4sRfe9t8ajjfFI04qzVkTewqQLUyqWYwiQMviIXEsNiGvbW7h3LdJH042rquSmgl6sdMYiqh82kBdliDOA7FrE2vbUHK1IfasuIVzmqUrKGAsxKYByohXxKtrfVoNsn0hzGijL2p6yKenSpjIU3SSRQXW9/dupuGHbcX1R4V9I3VqY5JeIpCssuKUS05lvGxxjLyICUlfZtzax7aKcx0HCqlqYVEwWaEgxkeB3VGDdJgR4k2F9tu4tqhwel4THPDfiLTrTsTBTPIhSJjexCooZmVbhcibDQdTGppT4r9IdF03WKspxL2ALqCCfr/Cte1x3tpaHPGLdGGriBcgKplEzqSMyzGRcjvcduxGI0HUdTXPYucHlLoKuFZFVvdBfGRlZXdbZJdSG7ea+p1r4VzNJOVl9pCopZQoW9wQotuvYFNifF4t/TQdG1NI9bXs0NLEKjJls0subI1wNhZQAwuT3vso2JNwNE8guRMe4dffuSrgDIsLWbqY7D4VDtoOlamkGKuMdEkcc/vepkWZ8mC7lcmZSDuFuLWtfvq0OYWkp5g08YdyUj2ZPDmQZWtuLqdgPJQe50Dpqa53HxmqSPBZ0FlCg5BiD3uGkUk2Ph8V/Dbz31b4/xF2WOOnqFVUjKsxZsmJjZbg+osLX83B8tA86mkSLmGpJOUqAXYgDDay2VLkXwJvv8V7dhtrVHxyqQBRNGVDgL8JsiYgAlhc5LcknxXG1gdB0DU0A5f42CqRzTpJOzMF7KXtkwsAAPgUtbvYfLR6+gHcF71H8e36KaJaG8GG9R/Ht+imiWgxBPprLU1NBNTU1NBNTU1NBNUuJ00rBTFJ02VgbEBlcecb3FwCPNSCDY79jd1NAmc7csUlfdWSKSpgAfEG0mJuAGKkNgd9uxI0jvyszphDjNv4qeVijG5F2hlHiDDsEuAB667E/DozKsxUdVVKB/PFiCUv5i6g29RpV5g5EZmeallKSk5GOQlo2P8E/FEdu63UXJxOg5XVcKkjJvZ+yyRYZSOL4nIqmE2VrBlIY7CxtidTTHJbIsQDhFMysJFcqpMJkmVyo7kCQrfa3kB0hKxiPYuJNdZBZZGGDkjYbr4H+u3lvfQyr5eNK4jycoFvGEIYtYWG7hiykC5TdrglS42UAfC+I1MrhZsKlICQ+5SogOI+9y5dZNifGCwYDawN9beG8erYXkkgdnSVtmkRVdgRirTx4hRJdbLKnhfcHI2xzi4OVUSRRpIiEnBMj0vjs0UcK5xO9/jUshII27ipHXt0+oGEkIBylAa6nwl1qFdFVWte5vvYBlNgNA5w8YqJJKdknzEreC5QAtHCgeLYAdQ9SZsTtaG43AsQag4iSRmRYdNWBQ2BJvJv3uFQ3NyCWC2Gk3hPFVVleYCNi0TswcmKRg3u2MqbZbYiW5uDg+Y3HW6HiCyrdbgj4lbZlPow/WLg9wSN9Ap1c3EIiiqTaViFAUSGO5U5FrdgWINzbEbb6uO3EiRawuSTtGQtwVCjzKg2YeZub+mmrU0CzLS16PdJeoCyjxCNRioDEgAbZEsp7nwj7K7DieBN1yKkBQI9ib2Yk7eG4FvQG9/Nu1NACr3q/B0h8KNkTh43AsMr9lJ8Xht9g1o4fHX9WMyuOnsGUKm4wPiJA75eQ+Xlpk1NAE5gW9Rw75VTH/AOyrB+vRq2g/HB7+g/2hv+6VWjN9AAouJ4POio0snWY4JbYEJu5YhVHe1zc2Ngba2vV11/DT01vLKpe/2gQEf1628DjAapIABNQSSABc4Ri59TYAfUBoozWFz2GgC+1V/wDq9L/SpP8A+fWYqK395pR/1iQ/+BryPmyAlRdlDgGNipAlUuqZx+qhnW5NtmDdiDrdVcxwxxpIzHF2xSyscje1wLfDe3i7bjfcaDQ1TXX/AHPSkf7TIP8AwNbPb6od6VD+TOD+ki6yoeZoJsOm+ZkFwoViy9/vgteOxBBztYgjvrZVcbjjlWI5l2sbIjOFBbEM5UHEFtgT6E9gSA0HjEw/9ynP1PT/AK5Rrwcek86KqH+4P6M2rR4xH0pJb+7jLBmsfwCQ2P41iCNu5FtDzzvSARky26iCQDFropuMpAB7uxBByturehsFn9nT501SP5CH9Fzqfs+P3ip/3Lfq1lwXmSCrBMEgfG1xuCLi4JB3sR2P/lrVxDmmGGTpv1LgopKxSMqmVgqKWVbXJI2vcXBNr6DZ90C/vVT/AEeX9S68+6JP3qp/o83/AOutMvOdIvVLSgdFgslw3hJJUN23TIFchcXVhe4Oq9Pz/SPYK0jMb+FY3c7Y7nAHEHNbXt3+R0G2tr4p0KSUs8iEbq0Ox/7Wlut4IwpliihrJTGxKiQR5FCfvQkZ/LaxN74jK5306V3GooWRZXEfUviW2BKjIrkdg1rm17kA27HQ2m55ppJERTIDI5jjZopFWR1NmVCyjK3e42sDvsbAljgdaJMooaiKZVDJODCQ5JOUE8Zl3Nre8BN9sgxUE48W5Y4lUkS9GOCoxW8sbrHkQSTHKEe7Lba5LDf4Bp9HNtNnhmfjCZYPgHY4iNnxxDFtrE9yB5jViu4/DEzK7eJBGWAG4EshiQ+m7KR9h0HLz9GNawyKUytuuJfsoYupyZJGIy/AJKgDa241nR8lcZij6QNIY7WsZGb4muyC8Skw2vaMtcX2YWFujR83UzOUEoyEzQ2sReRU6hUXG/hB3GxIt321hS85UkhQJKDniFJVwpLqrqocjHIq6kLe+40Arl3i0tMEirg8JYqkZZ+tGzHYIk/xXO1llGV+zNpw0E5zpOpQVIGzCJnQ/iugzRx81dQR9Wk3lj6X0ZVSqGD7kSlo1XEY7zgMem/itsCpI2tfEB03U0FpecKZ7ZP0WPZZgYifyc7Bh81J0ZBvoPdTU1NAH419/of9ob/utToxoTxge/ov49vt/atToroB3BjvUfx7fopqhzBzNFFlFIpIY4Nd441AaNnLFpHWy4i229z20Q4P3n/jm/RTQ7mqnggR614hJJADIl2YXYRyIBsDa6yMPhPkbeEWAPxLhVMKaF6zqvEWUGR5UZYkBLIWZMQIyypdlF74ZGwuK1VT0bvL1Y66WJUEZaR3KRLIR4lzcPkTgbkFhZSAAbmzV85NJC4elTwIXnVnlS0d7KEEsKO0kjqwQYhTgTl2Bq1/HqeNo52gjjkqljmJqKkxwqWjezNYOvVCQgXC3O1jtoD/AAiVH8MQlh6wjqsjgcgzANHsTY2QZfxlwb9qFZxFGaSqUVio6Kq9Lp/toKzhVj7ujeNiDdLqb3sLjNKqKioY6lIWs/RQoZHkMcbuiFVLXsqKxbEADw+XkvT8T4fGY1ETyLTuOkrzyMDAIlDTRxEnNAsllS3iAJ7DQEEqKExLAKmolS9OVUS2yWaZMLFcSwDMpc/EAdzvvt4nR8OppZo3UqscZq3hCpiQCWxTbIbwNJgGAJLkg3Oh7GNJIoIqWieOplFTAVqJCGcMG6qERjp2VBJZbg+IC+tNVzTBVvNBPBAzSSJBJE0zdSUqcTLTKI9kVXLK+QvvfHQGKrjNPDLUgyz9eOEsJcU8aQlZJIIAgVSRcA7Akv3OBxocc49w4y9f9stO0aShozgYvFHABeRlRJAZ1yVvhBu1hrLitJSxSvQiliMcarUvM7z5ZO02Ts8cbEHFGuzOAQ+PqNZyywSypA1CEnnVqiNesUKo7pK8k7Ri8T5xoSFD+K1j3IC5wvl2jMEdRIJFFMAwnedWLLGQ+TtCxXAMl8dlvc23N6NR7F7ZG83tEFS3gDyCHKRXUujlrMYxeMooGDAm1hlrfHxlWjlVqRTSsUimb2h2lbqMIwwyUGSO52bqZEbgeWrPGoYY5TDHTrM6xFpeq7NdJboFfMnMt0iLuwCgfO2gkXNVNXslMkcrYSROG6lPkMRHMHKvL1LWIBON9zqpW0lNEXzaqZKNwRU5Q2pGfxdNARdtnUMxVtnAJNjYLwrmeiiYNTx2hTG8S1U3VCpEp6nSXwMqbL4nN7etgWAMhrhFLTx9WoXqNjLIUB6bgZqfAZQI1GeINr2+HcNPLPD6WqD1EMdQj7OJBPAzZkG/hjkZBI2RJzFvF5dho5ijSeaeWWOaEr0KYsZIj0mZxIlQiboWUz7szeFQ1hub2uW+bJSiJBT9SOG8TRIWaRAkIYEyvaNiWxUAlSQwa+rKFatGLUwEntkPWjDSPYx9JwzkBQcVK3tddt79tAq8MHD5JgkUdTUkU5hYNKjZ41DRrOGMlxKGpyyuoFg6G42s78B5AipoxH1JpIw0biNymIeKOKNGOCgkgQqbXtkL21eHJ9N1XlwYNJ8dpJAr3Z38ShgrDKRjYi2+jSrYADsNAG50qOnw6sf8WnlP/wBNtfPwEhWJhJG7bI7ExksAcV8fUxdsV2LJbwg5Nca+h+aOG+0UdTDe3VhdL+l1Ivr5spklWNDgyqwtDGxMi2aMOWjaNcUlYY3Ax2zuo0Dfy79LNTSnp1cKzJfEJCIlIG1mVENmvZmJAt39NPnLn0m0Ml0QNH54BSSvr7u2SgfJcfnrgbq8cpLBVZmF0eMJYi+YuVWNjZmXuLl1IN9MNA0MyiKZXWRPFcHMgXBDBXZ23LY5IWJC3Pe2g7pxLm+Ppg08kcrXsbHILY7hgOxuLWNj39NFeC8QM0KuVxJ7j6trj5a4rwvkh3UyJUSyBHCkurOSFN8HanYTIQzt8SkC19tNHCuYa6CMAYyRxkg2MdQgAv4erGYjHbzMqlu97m50D3xce/o/45v+7Tj9eimkvhvNRqqimR4JoXV2bIqTDIOhKLxS2s257Gx2JsRvp10Angk6l6lQfEJiSPQFEsfqNjv8j6aIVdKsqMjjJHBVgfMEWI20HpuExTmfqxpJaZrZAG11juPq2G3yGs5uSqJ/jpYG2t4kDbem/loLs3CoGlWZoojKosshVSwG+wY7j4j+c+uq1Ny/SRhQkUQ6ZBXYHGysgtfsArsoHYBjpV5ik4BQbVEFCH/exBHI/n+CFJUfM2Gue8S+lnhAt7PwWnf1MsVPH/UiPf8APoO7R8IgEfTWKMRlssAihcsssrAWvlv9evIOCwIxZIYlYoELKiglFFglwPhA8u2uffRr+x/FoJJTwqkgMcmFhFG4bwhrg9Nd9+1vT105jkag/wBTpt+56Kb/AF7b6DYvKNFgY/ZKbpkglOlGVuL22tba5t9Z9dWjwSDF0MMRST41KLi9lVBkLWPgUL9QA8tAeAcNip+J1ccEccMfs1OxSNVRcjJVgvioAuQoF/kPTVp+Dx1VVOzmUrGEjAWaaMBgGdiBG6i9pEF/4Py0BabhMTlso0bOPpMCLho/F7th2K+I7fM6qtynSFQppadlDZAGJCMrY5bjvba/pqr9w9P5PWD6q+t/xtbI+UIlNxLWX+dZVMPzPIV/q0F88Fh6olMSGQAAPiCRYEC1+1gSLj11nU8LikZWkijdl+EsisV+okbapjlxR2nqv9+5/tJ1hLyujCzTVdvlUzIfzxsp0FiXlymZHjaCEo5uyGNSrGwFyLWvYAX+WsRyxSiPp+zw9PLLHprbK1s+3xW2v31Wi5OgUg9SsNvxq6tYH6wZrH7Rq2vAIh++Hz3mmb8132HyGg3QcJiQOFjRRJ8YCizWVU8Q7HwKF+oDWQ4fGECBFCKQQqjECxuLAbbHfWj9gofxP+Jv/PWB5cp/OMH62Y/2nQEte6FHlam/el+wsP7DrA8p01rYN/vZb/nzvb5aDZx/iyQxEE3kk8EUY+KR2BAVR3+ZPZQCTYAnQdfo4ovZ40elp5JEhWPIrjkVQKCxUX8visSPLRzh/AKeBmeKGNHb4nCjNrdsn+JvtOiGg43xv6ID05GgEnUXxCJxFKJe5tm7Wfe27hWstrjXOq3k6e6xikmUs1lR4AGYhgGs8Y3WyfK92I+Ia+muLcIE6gdSWJlOSPE5RlPa9vhcfwXDKfMa2JQXEfUId4987Y3a1i1h2v6aD5qpfbKdVutRTdQydHqyY42uOmkruvTPgx+EG6ix8VgZp+eak5e0skz2LLIoCtCuw3ZVSpTzYXIYgqASTt3PjVPI4VVjjljc4TKxKt022LIe1x3Km1xexBFjzbnnkJ4S88CPKi+88BiWSMhtolVactMhzvgz2OAB+EXDVyLx8VHEoSMSHVnLDEkFI5FsxRQQxEg8Ml3si3Ouw21wf6MsW4tTlAqgRygBPhKhF2xzYRuLqWWynNnN2vt3i2gAPxyGkjqpqiRY40mN2P5EewA3LHyA3OuEc8fTjV1ZaOmLUsG48J964v3dx8Nx+CvbcXbVD6auIyNxapiZ2MUbqUS/hUtFGWIHqfXSFoPWYkkncnvpo5Z+j+oq6eeqVSIKdGYnsZCoyMUex8VvOxA279tA+C8O9oqIYcgnVkVMzay5MFyNyO172vvr6w5dlhiokSOLp0oUJDkynrBjirALf74TkLm5zuQDoLfJlPTJRQexqFpygZLdzfclr7lr9773vo3rlNbxeLlyjgQdWWR28UAe8aFzmxBK+ACzBBe7bk3sSOh8vcxQ1sCz07h42/Op80YeTD00Aip4dUniM7xWijlp4YzOcSVKSVDMI083tIoBbwgm9ntiWHh/D0hjEcYsoue5JJJLMzE7lmYkknckk6s6mgmpqamgmpqamgmpqamgmpqamgmpqamgmpqamgmpqamgr19asSF3NgCAPUsxCqijzZmIAHmSNLA4E9eOpNIVF7xAJFIFtcZos6OltyofHJhkwIVwq1ebeawHSO8KBJwh6k4SUk+ANHFYll94DcspsLgHbXnDuLQvTxCWqm2jCtBTRSJYqArKOgHmDoRicZNjoB3COSBR8YhmEaAyLIvVixjR/AT44b+CQBR4k8DeI2Q7HpV9JtAlKaunkgpnicu+cslNJC8gEL7M8yh28u/p8tOWg+UfpkH/APtVn5Sf3MekvTr9Mv8A01WflJ/cx6StBNdt+jH6QIquL2GuCSOkJSnEmPSdQlsHyP30jbI+Q2sScuJazilKkMpsQQQfQg3B0HbKmGsquCGmeF3mkdJ5JBaTGK98nLvlmBHsASWXG2x2TuTubJuB8QeNznAWAlUdmQgMk6ejYMGHqDY/LvXLHEP2T4ZBLkU66WmKCzEreN1U/g3K2y7gdrGxHNPp44ZTSIk0H32mtHJipwMd8QMgLFkchbA7ZEdxoO30VYksaSRsGR1DKw7MCLgj7Nb9cs/0fOPmbh7wMbmmksv5D3YD7GyH1W10Sv49TwECaeKInsHdVJ+oE3Ogv6mhH3V03k7MPVY5WH51UjUbm6kUXadEHrJeO315gW0BfU1WouJRTLlFJHIvqjKw/OpOrOgmpqamgmpqamgmpqamgmpqamgmpqamgqcQ4ZHNHIjqCJEKMbblSCCL9+x1zym4lLSSOPD1kR+rE/UVc33FdCUR16cxiyaPazdQ3vll07QjhDF56titgJVjQ/jKkUZ/qkkkH2aBN5F4tPPLEJneQLZs2D7uyVSvYtGmxCKcQtluLEhhrpGg7cPjhkpkijSNeo5xRQouY3Jayi1ye50Z0Hyj9Mv/AE1WflJ/cx6StOv0zf8ATdZ9af3MekrQTU1NNH0f8ky8SqenHYLGpd3YEqLfCrWI+JrC1xtkfLQMfLnO8kVFR0VOUlmeVgVfqrFH1HAGZVlzYlx5lVHkSdP/ANLnDY6PgkiEqZJXhQtYKDg2QRFGyIoVrINhcnckkkKPhkMq9CKGrgJDZUjQhYIWe4kImMVghyJtHJv+CB5IX+kDzCGmp6FGLLTplJuDd2AC5eeQQX/nNBZ/0euCGYVjM8ixXiBVGKdQjqGzMtmsL9gRe+9xtruPD+DwwC0UUcYvfwqBcnck2G5J8zpP+iXldqDhSAr76W8zqSRYsBih2NrKFB22N9DPYZhw6mqJIGnkcwu0aNL13LspKszsAFu262CgX8tB07UI1zbhNdKkc0cMk7O7xSQKUkKqrTEyQAyrcKniRsrMAB8PhAKcIgklThrySVd5oLze8lWziJGGYWwXxBvIXO3noGCv5dpqgktGvUW46kZwlS9iQskZDKex7+mqnCq6WGpNJO5lyQyQTEAM6qQrxyY+EupZTcAZBu11J1e4FT4rKbk5zSNcoyfhkAWbcgBQA3YgXGxGg/FeNwDiUKPLFH7PE7tk4U5S2RFF+/hVyfSy+uga9eA6GfdPTeUob8kM36IOoOZYPxmHzMcoH2EroCmpoWeZ6Ud6iIfW4H9ur1PWJILo6uPVWDD+rQbtTU1NBNTU1NBNTU1NBjI4AJOwG5P69DeWwfZ0YhgZLykN3UysZMD+Tnj9mpzMx9kmANmdemp/hSERr/Ww0TVbAAdhoB/EPv1N+U/90+iOh1f9/pvyn/u20Q0HzH9NtDGvEZ5OoDLLIPdi3gRIIQGfzuzE2Hoh9dlus5Ingo1q6gdJZHCwxsDnLcElwv4KgDue9x6319J8N5NpJK6rq5IVkn6wAd/FiFhhtip2B+dr/PTRPGvxFQSoNiQLj1sT2vbQfJ/KP0ZVnEHIjjwRSBJJJ4Qmwa2PxE4kEADzHrr6V5N5Qg4ZTCGL8qSRrAu1vib0HkB5DS3LSVBrqetEEzhlRneAxBGjMUnupAZFd8WdSLqb2Jv2VcY+EirM9TI8kU8MrZR1KGSnVdjHGY38N+ngxaIg5N3PYgQ5m+kuKO8NCprqs7COHxrGdxlKy7KAR2vf6u+kvl36FaiVpKyvlHtbkyRx/GqyfEDMRswDWGC7WHfy11rgDMYEZ4Vp3I3jW1l+rYbHvuAd9wDojoBHBOYFnyjZTFUR26sDfEt/wl/HjPk42Nj2IIBbQ7jHL8NUF6qnJDdJFZo5Iz6xyIQy+hsdxsdAeGcZlWia8pkl688MTuoJtFNKubhcQ2EcZJ7ZYep0DhqaTZuapqegoqqfCzoGqTYKEzhZ1tvsOthH5/FrRQ8yVREpqJEhSG4aYQosd0jRmHjnLElmawC2AXv6g86x6Qvewv620kVvPMscLSMoVnTKKPpO2FlLnqPkFkOG5EYspBGR76vcQ4tWRUkkxaINH4iJIGXwjG5CrO2wuTcnytbz0DXqaRa/nCelmwmkglWJVafpwyIVWQkK4vI+KpiWZmIBDC3bevS891J9nZo/DUoMS0eKZtJCoWM9QuVVZGJZlAaykemg6CRoXW8tU0jF3hjzIx6ijCQDvYSJZgPt0Nn45UNWSwRAYRdMkmF2vnkSMzIijZe4y79tta4+Yai4SohMBnDJCmIf3mDuEMqSEXxQndVGx3OgtmjqIVVqWX2iOwPSmbIldvvU/e9t/Hnc2F176J8H4slTEJEuBcqysLMjqxVo3HkysCD9WvOB0vSpoI8cMIkXHbw4oBjttta22gXCXqIZ6z9qSlZqgyI2cATERQxX++ZeIxl/h/C330DXqaGe2VP+rp9s3/lGdee3VPnTL/JmBP8AxIP7dAU1NBpOZVjsZ4p4ATbJkzUfNnhLqq/NiBonS1aSorxurowurKQysD5gjYjQD+OG70sZ3Dzgn+bSSYH/ALUa6K6X+PFmnRUcoVibxCxZHlkiiR1yBFwOp3BGhtRRu04jFTUGORmQe8IskYiV1yWzByyynO+QsbEDsDDXH9sU31v/AHZ0R0j8s8MCy082UhLZquUjt7vphwrZE5MrFhkfFYkX08X0C1U8W9njrZFAZhUAKpy8RMUAsAoLMbXOKgk2sNWYTWynFxDTqBvJGxlZ+9sFkQBNrG7Bt7i3YnRwXh5asq5Xa4SbGJd7JeCAu58i7XC38lFhbJrl6Xi0UkssSMGeGwkA/BLDIKT62sbfPQThHC1poI4ULFI1CrlYmw7DYAbDbYDSZzXQNSwZSA1NLHKahj2kTxFm6ipYSLZ2KvsUZYyQbZq7cSp5HjIik6UmxDFQ423sym11PY2INuxHfWNJRuM+pIZM/wAEhAqbWKpZQSpO/iLHfvoBXDanoiNlleelnx6cjMGMZYAKC3d43uLEksGbckHwsOgfCOGRtR9ALjFeSMKPDgBI4AW3bG21u1hq3wCsaSAF/jUtG59WjYxswt5Erf7dBarqxYo3kchUjUsxOwAUEkn7BpY5H4az0scsyYtJEcUP4IlPVkbfe7yMTv8AgqmwN9MvEuHJPE8UgyjcWZbkZDzU28j2Py1YA0Cpy1EklKeH1SB3plEUkb79SNdo5xf4ldVBv5MGXuuji8Apw7ydCLqObs+Clm2C7ki/YAfZrXxnl6OpxZso5U+9zRthJHex8LeakgXRgVNtwdB4uNz07VqTyJP7NAksdozG7hxMLOQxUktFj4VH1dtAVTlKkCFBTw4lSlsB8BBUoCdwtiRYbWOtsfLdMocCCK0i4P4Fu6nYo5O7L8jqqOK1ird6IM34sNRG/wDXMItZw8wORd6Orj+RELf3UraC6vCIvejpqRN98BFw4ChLMD5Yi1u2qH3G0vT6YjsnhtZ5AVCMHVUYNkihgCFUgayk5pjUgGKrufSlqGH2lEIH2nW0cfB7Q1J/mWX9O2gw+5SluzGFSWADXLEMBe2QJIY7ncgnfVJOJUHVZlljeQDeztIEBBTwgErGCFI8IF7HVz7pFE0UTxTRmYsEZxGFLKpfDZy2RUEjb8E6Hcw8CqJJZGpzGOvFFC5csMUSWRnIC7m8crKLEbkbjvoDdFxKAovTkiKYKVxdSMScVIsfhJFgfMjWum5jpZJOklRA8pv7tZEZ9u/hBvtpI4XyNWQVk8gaKSAFeij+C12lkLjC+0Tzy4RsCLFbEEX0Y5U5eqoqSKB5JISkSIXV4XIKra0aNCUC/wAJrnYXvudAz1nFIYiolljjLmyZuq5HviuR3NvIa2tVIASWUAbEkiwPofTSpLwip6tQpjE/VjSKOoldMVjwAfqRqBeQyNI5CIFYYAsttsOGcsyq8MciBkgqJZesxRuqsglxQr8QcdRSTYD3YsToGKfjkIjkZZI3MaM5VXUmygk9j220D4pT+yRNXwqIiEElVCuySoBd2sBbrItyHAu2IU7Wxs8I5fCUs8UsSEvJUeFLDOOWaRwuQtYsjC+4sfq17zm2VBJB8MlSns8a/Ec5VKWHriCWJ/FRj2Ggr1cjNVM0YViZIY2yYqoSJWqGe4B3HWWw8yFBI7iiZCSoHhZqcEbfDLKxFz8y1UDb5a2OkhgmkVXa8NQVwUsWzlxTAfhMI4lsPn89aJOH1ssszrTqiSBHjEkqq6GIMVjIQMLtJHExOVlDHuRbQFeHzIHolBHvevMi/wABjl/UJUH26Zr6UuFcFkjqKaSfphxGYo4ormOGNUBxDMAWZiBdrAWRAALEs26gU5+ItEatIt55qrpxbXCsaaAmVht4EUFzuL44jdhq5yBRpHw6mwJIkjErMxyZ2lHUZ3Y/ExLbnVGThKyyVcgl6E0NQTHNfZL01KWV1JAeNsRkp7gAgqQCCPI4YUMKNh7oGIFCSjCJ2jDITviQoIG9vU9zRdqOOxxPjMTCLgK8llje+IAV74hsmxxYhiQbAjfWU3HIFdYzLH1GF1jDAuR+MFF2I+draulQdrbHWih4bFCuMMUcS3vjGioLncmygC99AKhrRB7WTdoo2yFvizcZtCPxiWZSPnLby1c5eoGhgCvbNmeRwDcBpHaRlB8wC9gfO2gPGIXUVsK2Y4irgB28Svm0d/QSRg38uqB5DTK3E4xD1mYLHhmWPkpF7/m0FvU0q13PAKA0kZqHCyO6PnTsixBC4IkjuJD1ExVgoIa97b6P0nFYpCVSRGdVVmQMpZAwupdQbrcdr6C3pO5zo5PaaQxBiJ3WGWwuMFkSozb0ssUqj+N0468bQILc2VBjXJkX2xFenaNCHhV54oWV82YM6rOjZWAvldbDTJypOzxSEu8iiaVEZ/ixSQpubC4yVrHzFu+hnC+XI6qnp5HLARyPJDgQLxNN1I0bw/DisZsLHwjfQzjvBvZ4hFLI8yO7CC6OEgyLSGWfo7yutzhsNwvY3cB0HU1W4ZKrQxtG/VQouMl8sxYWe473731Z0Afj70kmFNUvGGmPu0ZwjsykENFYhg6mxDLuDbQykr5kdoYKqnrHS/upm6coxYBspYVZWxyCn3VwbZG51Q5sRsqwxxNNInsclkXJysc5fAAbkrgzhRv4rgb7jIuIPFKOksbPw2lKzvM5jVXlWKeVnKofExRMSNrtMT8IDA38R5ilp485aSQqLZGOSFgtyBfxsjEXPkNGKmqWNGdyFVRck+Wl/mytzokUjB6lo1xYgFASryFj293ErsfyPnqxCxrHDFbUsbBkyBBndTcS2I2iRgCpO7MAwsqqXC0OZafycn6kkP8AYutc/NdOtvvzX8o6eolP2iONiPt0X17oAz8ckawhpJ3v+G+EKLttn1G6g+yNvq1glE0YeqqWDyojFQoIjhWxJWMHcsQAC53NtgoOOjmg/N04Wjmy7MuH+8Ij/wDy0GXA6mNIo4epH1Io0V1yXIHC+4vcXCk/UDqz+zMHUEXWh6hBITqJkQL3IW9yBY3PlbQLilIqBLreRYJn+ZdsVsPradgPr0JioFNGxUDN6oYNiMgQ4DAE/VIPmGI89AzrxCKeWneGSOVLyDKN1dbhLEXUkXGjGh1REFmpwoAAzsALD4dEdAie1pBxGqmqbdAyKkblQVp5RBCxLHyMqsiq1u8WPdgGXfpBr+I0UkMtCBF7XmjQhVKowHUVyG8HXKBySNtreKwJbeJQFouIlWRTHVxS+NsEPRiopijt+CrBMSd7ZXse2rvHIFreHFiGgYxiZDKMWhdRmpcX2sdmHmCw89BwyppeO1JDS1UiH06+AG/4sO2sfuX4v517j/rNR+bt/n56fqaoLRozKULKCVIsVJA8J72I7fLtrZb/ADb/ADb9XfQK1Ia+niQzs8oSwmk9rmdmhMoaVArL4bxqosjD4PMkg9s43Q9SkkjjIQmM9NrbKwF0a3oGAP2a506ixHqLfn+X6vt76uw8dc0NOs8y9GRViKRRlpGRGEMk8kjSBYoj53W6hrXLEABuqKKoqPaqmCIslXRAxkMilmlSFSoDEEMFS9zYbrv6TgtZDT1qiRZFeFRTtIIZSjzVTxSOzyY4hcxGiXb8JtgMTp6qeJQwqTI6RqoB3IFgdht8zsPXy0G4NwBJJpKyaIdWRw0Wa2eKNUVEU33DEhpLHdTJbuNAy6QaqsSqqJ45HqJJVkMSUlPO8BiQAAzz9N02e5bJyRjiFUknJ+1Vra+KEZSMqA7C/dj5Ko7sfQDfQB+Dc200gjhQ4ziyNSkjqw47HqLfZVA+P4SLWJyF/J39tnQRSyLBCWzkikKiST4BECuzqviLdwGCjuDavXtJNPFNBTPZYpELyYw3EgQiwb3gsUFwyjVvhUdbHDHGYqVSiqptNIw8Itce5Hp20BmhokhjSOMWRAFUXJ2HzO5+s6X+I8flvK0clPBDA4R3mV5C7YqxVVR0xFmFj4iTfw2sSQaSt/Epfq6ko/r6f6tBaSqT2xRNTUvXmJUyQTrKRZG8UiuiMLquNwG7gXtoGHgtJhHcsrvIeo7qLB2a247+ELZRv2UaXueKoCWnQCXIZTXSnapjXAoqtNChDtZ3BUrcgpfa1xVoaaWmVY4ah8PaTTwxyBWjhRVY7BAjvYKQAzkbD7dsXOnC6R2V62OWokYLI9+o7FbgKekLKoJICgAAk7XJuBui4atTHTT1dPH7SiBrMA/SdgpYJe9twN++w30aGopuL690E1NTU0E0t85Nl7LDa4lqUy+SpdyT/KC/aRpjvpa40ytXU4a2MYJYHt7xZe/ytCdBp49xEFpSpUhOmlwQfEpeodTbt7uNf+1qhJG8cVDDCglYe9Cs5QE59QFnxawxEm9j6eehNIqU9MCiLGjvPOIwAoWzwoVAUWFkLi3pcaZeDU9q0W3SGDpX+adILb+U0yn5ofTQHKr7/T/y/wBEav6oVn3+n/l/ojRDQc55g4z0qidBix9pD9Mlbs/s1IkKhT8ZMpJVdrvECSApIrcZqGZhC0hayjrWc+IhjZDbcoJEZd7BjHNcHK2h3MtRJ+y0nRALQzliStwrSUEKxs9zcqjRl8RYEsvbvrOmjYC7fEfLJnACqqKLtufCik+rZN5m4biPP6vM/r/X9uooIP8A668Uf52P/P8AXr1pgoJYgAXNza3+f+WorVV1iRgF3CA2AyI3Pew9e17fK/bTP9HNBBJRySCOJuu8iu4RbSoJHxDH8JcWI9CST56HctVUFOzzzq3VeRo4skIZVWFZMEBAIzszX87DeyjRblniUiQF4qOZopZHljCmFCFkbL4ZHUi5Jbe3xaqNHCeGxxtFHEihfbZWI72WKOULud7K+AA8r7dtO+kDgHFsayOOcNTteqbGVcMmlqFaJUf4HbpBiQpJ028c4mYUUIA00rCOJCbZOQTc/wAFVDO1t8Ua1ztoMeI8Rcv0YLGUgFmO6wqb2dx5k2OKedvIXOt9DwlIzlu8hFmkfxO31nyFyfCLAX2A1jwbhC08eIJd2OUkjWylc2vI9vM2AAGygKoAAAF/QeHQyo4uWdoqdRJItg7G4jivvZyO723wG/a+IIOs+PVrRxWj++yMI49r2ZjbIi+4UXc/JTrRwuanTKlgZS0Y8YW7FS1yWkYbB2N2Nzcm50CRx/m+CmeR612nhCe7VthO4ZgwghHhZFIALSXt6m99c84h9PtXlalgpqaMdgEzb7TsPzLpq419HU/EP2OppBJEtJG0UzlNj2AmjfdXzwHhvcX3A0q/TDwLhdHHBBR4+0ox6tnLnHH/ANqbkB8rEDyF/LQLHG/pKraqEwySKEMplOChCWa47jy3Owt3N760/R/WvFXRvFS+2TD71FvYPtaUgDcLv3sB3uLa95H5Dn4nP04vCi7ySsDjGP1t6L/Zrs3LdLBwr2YRqoiqKkwiax6k6hGtLK5ACx5jwquzKQ17X0D/AMr1VY8OVbFFDKeyRuXsLfhX2DX9CR89Wa3i6oSo8TjuLhVX5ux2Ub3tubdgdU6bmlWljjMUqJKWWGZguEpVS5CgNkAVViCygMEJG1r2ouXKZST0IyxJYsyhjcm5N2ue+gp0cwqS1qxGx+KOnZLLftk3ie/zBW/prb9y8J3zqb+oq6n/ABNL3Nk8YrqdZI4kVVbGSRiFlyKjoME7JcX95dSyrsTY61VTVNOypw+OUQu6oI3VWjQZC81OQxKKq3vE+KkAFbWswGqrk4mQTLVVHVQKIyxRggDhiuygsGF1OROx9RfVTlWilqUqTXIpk6wSw8IxiAturG+7tciwYE3UbjVniPMc1I0aTRiYyuEjeMiPMm5wKyGwksLgZWaxO1raI8rm9MkhBBlylINrjqO0gU2JFwGA2J7aDXHyhSjqgx5iXLLNnk2YliiZk4ISScVsNztrceWabqJIYULxgBGIvjZmYEA7XyZjfvcnRTU0A+s/dFP/AC/0Rq/ofWfuin/nP0RojoOV8TS3EK8//HT8wo6X9Z1gG/z/AMv8+mtvEz+36/8Aj08//k6X/N/s89a7f57f8rf8OoPJZlRWdiAFuSd9gBc9vl/6b6ZOWOERiRDPb2nASJCxF4lJsHI7GTyJ8uw8yVjhNTDUcQipMwWVupKgv8KDIAkbAl8Lj0v67C/p25Q6MMFbAZA0TlJJDI7PZ/hYuxLWDXUb7Z6o7W0QNiQDY3Fx2NrXHzsbaHcc5kpqKMyVMyRKO2R3awviq92O3YDXzLyrz9OjlJVq64tYRxisqkIIvsBE3iv6EeWiXM3D+Irw+aWSnjgp3mvKpF6gXe6LK8gzaMNYLv6aDpvJXGU41U103iFOvTi6DLGySoA5DSBlJD3LbqRsQPIHTFyhwtxNOZHaSOmcwUxYksEsjvkSbswYiIMd7Q/Mkp/+jfQlaKplIt1Jgo+YRBuPtcj7NPvJhtHUISC6VdRlve2czyqD/NyIfqI0DBqampoAle+VfSx2uFjml+ojpRKfzSv/AF6HU3BEYPIjmmkjmkVZExAxD/e3VhiybDY7jyIO+gVVxuQVEjkgVdPLKIIybCrp2cBqYbffAwQi1yPdk7Mdcv8ApM5crajidWIop5EULP0xdggdBchQbE5Bh4b3sdA5fSD9LVZw6VYY5KKpLLlmqMCm5GLKJWF7b3v9muM8Z49LXVHVqpLuxAL4gBFv5Kg7C5O2+i/IfIi8RdlariptwqBrM0rkE4omQJsBuddHg/0cF6DZVLCoscbKOncdr3GVjt9V/PQdG5V5co6fhqRQ4vTMmbSX2luMjI5HcH07AbdttUuXpCYaaKWWn6VNb3izI/X6YKxtYABBaznzyAHbfXkPLj0lJw+mDl0QiOSIFVSZikjHNiC2AcXxHcCxB7aI1fJnXx60iWEiSYxwxLfCRZAhZgzY3UA2sSPr0HvDC1ZUGZ8ejTSMKfA5LKWjCmoLWG4V2jCjYEvu21mKWUKpZiAqi5J7AAXJP2ayC20K5kmHTSG9jUuIR37FWZ7W7HpI5HzA0HP+YeMTTSvhGxE7QtApQxSNFCesGDS4qSXBcRn4QGL2yA03ch0gSOcoiRwvLlEENwR0og5DWGQ6wks3n37HWfAaGmlg6DE1Ap5CuFQEaSErdVRhbeynZjcsrA3N7638W5ohgnp4TLChkazBmAxGLYjv4SzgAX72IG+gvcfYLTyuVDGNGdbgGzKpIIv5389WaKnEcaIOyKFH2AD9WqXMZvBj36kkaW9Q0iBv+G+imgmpqamgHVv7op/5z9EaI6HVv7op/wCc/RGiF9By3ia3r6/v9+Ttb/U6X1/5axt+ry/N/n8+suJn9v8AEP45Pn3pKXy+zt+Fb5awK3+353+V9+/pfz7ags/RvylTxVBqgkrzSo0gmYtiFe1ktsCzJaQ3GwYAa6FxXhcdTDJBKuUcqlWHyItsfI+h8tcqqXrGp1i9rZeigEPSAi3S2DynImRhYAi6pufD5jVwj6c5af3XE6SQMpsZohs29sirWHmN1be/YdtUJ9fyHX8Dr46mCFqmKJyY5FUvcEMCkirupxJF7W3BB8tHOaObq/jsSUdNQSxIzKZXe+N1N8SxUAIDZr9zbt6u6fTvwrzmkHyMMn6hq1zZ9KcVI0UcUE1XNPF1Y44h+CfhLd2F/kp7HQHOTuW14fRQ0ykHpr4m7ZMTkzb9gWJ+oW0AXiEgqpq6lUzURskyRkMZXTwtVQgLdzGqrGRl4wGsLoMud8f5z4jWTrBVIKWnZWLUy5ZsOi8oSZrXv4BdDibOt1IOuo/RnIoozEtvcSFdhYWYLICPK3jtttdSPLQVOI8/zQj2gUy1XD23FRTyDOMCwImjktjY3BOQC4nK2iqc6JKtqeKWSc2xiZGQbi4keSxQRefUUsDYhcj4SNouAe1zS1UUstJDKxQrDZTVBSVaeTIEKWIsroA+ADZnIBD9XXQ0MKIEIREOCIBsqAWVQSNySqgeZYaClR8tTJI83XjaWRw7BoAyIcBH7oB1ZfCACSxJtvrPiXAHmKtLFSzOlwr+8hZQe4DLmwBsLi9tMA0O+6GC5XqKWDmMqLswYWJVlAJGxBuRaxB7HQL1XwVoI4sKWjp4YJRM5jlxsqBmvvCove1yT2vvph5f40KuBZlRkV9wGKE28m8DMBfvYm/qBrRzRy97ZCI+o8TKwdGXFgHXdS6OCrgHexHcAixAIC8v8xRUsRgennieFisvThmnUufF1i0as7CQePNhfexN9Ac48bPSf7QP7qbRfSbzTxukniRTVw07LIrgzl4gbXuty0bAkE2III2O+rvKXFpJGmjkngqBDgoliBGRKZEN42DHEobi3xdtAy6A82kIKaZvhgqUYn0EgenLH5Dr3J8gCfLR7WiuokmjeKRQySKVZT2IIsR+Y6Dj3018Kqqmtp0pUYFIHd5gen4S6qVZ9rgELt/CvbTJ9DfJPsVJI8mLyVD5ZW7opIQ+Lex3ff8AH1emppIgkddBJVwxXCVEWbllsBjVQIbubWvisisVyIXto9NzPAEVo2ErPl00S2TYHF9jbEI2zFrBTsbHbQTi7g1FHHkL9RpMbi5VInUm3oGkTf5jRjSVw9ispr53En7X8LRnKICRgwgp72ysIgS53cvfZbKrbQSu0aNIoRyoLIDfEnfG/nbtfQWNTWDSgEAkAnYfM2JsPU2BP2azvoB1b+6Kf+c/RGiOh1Z+6Kf+c/RGiOg5VxuORK6tvBVMryIyslPLIjL7PAhIaNCPiQgi99tvngjPv7ir2vf9qVH649/s8vnvrq9tS2g5QZW29xV9v9Tqh5fxe22w9O251qM7f6vWf0KsH/hbfq+euuW1LaDjvKkYiqGmrKSsY4fCtJVOpfI3Dr0AvgHweJ7B2OVzq5xbm2qC9Oi4dVUqYqgYUkvVKgMVRQsZjiQdsiXZS20Z3I6tbUtoOB0fDJIs29mrGc+IAUdYQWzE5zaVGcs7whHa9iJ1IUWaxbk/idTSySI1PWmJ0aMSeyVRIsZHikb3Y3uzhrLf3sY3CE67NbUtoFDljmWGGipomhrY2jgjVk9hrTiVRQVuISDY+YO+qfNXG45TTTRwVkslLMJBGaCtGaspjYAtDYOA2a3I8SDcd9PltTQAhzlB+91v9Arv8DWA5rpgxbpVeRFi37H11yB5X6F7fLTBbU0AL7s4PxKz+gV3+BoI3H414iJ0hrOnLTmOVvYa4WaNw0W3RudpJBceg08amgAtzhTnYx1h/wCoV3+BpF59nSZ4XpqGZyl2Mi8OnWZJBYo4M1PZkFmONxk/TDELkddY1LaBfi5ygCi6Vt7C5NBW3+s2gtf6tZ/dnB+JWf0Cu/wNHdTQJNdxWmqJmNRDVyQqoEcbUFcULXLNIydGxa+IUkXXE2tkb6I+V1qoTBCZ4qQh82lSVJZC7u4gtKFk6CuxY33bZbkX0+6ltAp8UWVXjRUM8gAbFFCxRKCAPicXJIuRldhGVAUEkaevxDpyKVlDSSELIRTM0SWJBjWNsWY2sDIQFLLfMKSzjbUtoEdErY/eGGWRol6anKKVhGlizopdM5pgu5JAU4gK9iX2pxeveSVlRumEIVOiyWY44hGmxZ2G9yVCXYXxClmc7altAs8CepY0wqEYyRCRZJQuKPY4K6gkm7gBvtPbsGbXttTQf//Z"/>
          <p:cNvSpPr>
            <a:spLocks noChangeAspect="1" noChangeArrowheads="1"/>
          </p:cNvSpPr>
          <p:nvPr/>
        </p:nvSpPr>
        <p:spPr bwMode="auto">
          <a:xfrm>
            <a:off x="307975" y="-2125663"/>
            <a:ext cx="3800475" cy="475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 descr="http://www.crazy4teachers.com/images/RM/029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6783" y="98425"/>
            <a:ext cx="5181600" cy="6480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240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159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Meal Planning Basics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86581" y="947736"/>
            <a:ext cx="7772400" cy="2438400"/>
          </a:xfrm>
        </p:spPr>
        <p:txBody>
          <a:bodyPr>
            <a:normAutofit lnSpcReduction="10000"/>
          </a:bodyPr>
          <a:lstStyle/>
          <a:p>
            <a:r>
              <a:rPr lang="en-US" sz="3600" dirty="0" smtClean="0"/>
              <a:t>Balanced plate</a:t>
            </a:r>
          </a:p>
          <a:p>
            <a:r>
              <a:rPr lang="en-US" sz="3600" dirty="0" smtClean="0"/>
              <a:t>Well-stocked pantry</a:t>
            </a:r>
          </a:p>
          <a:p>
            <a:r>
              <a:rPr lang="en-US" sz="3600" dirty="0" smtClean="0"/>
              <a:t>The Sunday ritual</a:t>
            </a:r>
          </a:p>
          <a:p>
            <a:r>
              <a:rPr lang="en-US" sz="3600" dirty="0" smtClean="0"/>
              <a:t>Plan it out!</a:t>
            </a:r>
            <a:endParaRPr lang="en-US" sz="3600" dirty="0"/>
          </a:p>
        </p:txBody>
      </p:sp>
      <p:pic>
        <p:nvPicPr>
          <p:cNvPr id="1026" name="Picture 2" descr="http://3.bp.blogspot.com/-TdmU3qck1z0/TjCvnNuU9MI/AAAAAAAARlI/x-rfnct4xJ4/s1600/nutriplate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8" r="8045"/>
          <a:stretch/>
        </p:blipFill>
        <p:spPr bwMode="auto">
          <a:xfrm>
            <a:off x="6195675" y="333828"/>
            <a:ext cx="1972436" cy="1828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4.bp.blogspot.com/-0IPHMnoB0D4/TzvjX7Qk7wI/AAAAAAAAB_A/qU848biPMgQ/s320/fully+stocked+kitchen+pantry+preparedness+couponing+excessiv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095" y="2166936"/>
            <a:ext cx="3411596" cy="2100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foodsenseatevergreen.files.wordpress.com/2009/12/family-dinner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095" y="4560722"/>
            <a:ext cx="3048000" cy="2026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i57.photobucket.com/albums/g239/molly_dee/MarchMealPlan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6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781"/>
          <a:stretch/>
        </p:blipFill>
        <p:spPr bwMode="auto">
          <a:xfrm>
            <a:off x="164516" y="3352800"/>
            <a:ext cx="5072514" cy="3234603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824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myplate.gov/images/MyPlateImages/JPG/myplate_gre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548" y="228600"/>
            <a:ext cx="7340424" cy="652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042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68362"/>
          </a:xfrm>
        </p:spPr>
        <p:txBody>
          <a:bodyPr/>
          <a:lstStyle/>
          <a:p>
            <a:r>
              <a:rPr lang="en-US" b="1" dirty="0" smtClean="0"/>
              <a:t>MyPlate Best Choices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371600"/>
            <a:ext cx="4648200" cy="4876800"/>
          </a:xfrm>
        </p:spPr>
        <p:txBody>
          <a:bodyPr/>
          <a:lstStyle/>
          <a:p>
            <a:r>
              <a:rPr lang="en-US" u="sng" dirty="0" smtClean="0"/>
              <a:t>Fruits</a:t>
            </a:r>
          </a:p>
          <a:p>
            <a:pPr lvl="1"/>
            <a:r>
              <a:rPr lang="en-US" dirty="0" smtClean="0"/>
              <a:t>Fresh, frozen without added sugar, dried (watch portion), canned in juice or light syrup</a:t>
            </a:r>
            <a:br>
              <a:rPr lang="en-US" dirty="0" smtClean="0"/>
            </a:br>
            <a:endParaRPr lang="en-US" dirty="0" smtClean="0"/>
          </a:p>
          <a:p>
            <a:r>
              <a:rPr lang="en-US" u="sng" dirty="0" smtClean="0"/>
              <a:t>Vegetables</a:t>
            </a:r>
          </a:p>
          <a:p>
            <a:pPr lvl="1"/>
            <a:r>
              <a:rPr lang="en-US" dirty="0" smtClean="0"/>
              <a:t>Fresh, frozen without added sauces, canned (reduced sodium, rinse under water)</a:t>
            </a:r>
          </a:p>
          <a:p>
            <a:pPr lvl="1"/>
            <a:endParaRPr lang="en-US" dirty="0" smtClean="0">
              <a:effectLst/>
            </a:endParaRPr>
          </a:p>
        </p:txBody>
      </p:sp>
      <p:pic>
        <p:nvPicPr>
          <p:cNvPr id="3074" name="Picture 2" descr="C:\Users\maradgla\AppData\Local\Temp\myplate_green_half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785" y="685800"/>
            <a:ext cx="2559844" cy="2344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www.hsph.harvard.edu/nutritionsource/files/2012/09/fruits_and_vegetabl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2431" y="3581400"/>
            <a:ext cx="3759198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H="1">
            <a:off x="4953000" y="1447800"/>
            <a:ext cx="2198914" cy="495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4484914" y="1943100"/>
            <a:ext cx="2667000" cy="17036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829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http://www.med-health.net/images/10416132/image0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36"/>
          <a:stretch/>
        </p:blipFill>
        <p:spPr bwMode="auto">
          <a:xfrm>
            <a:off x="4191000" y="4572000"/>
            <a:ext cx="2461304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68362"/>
          </a:xfrm>
        </p:spPr>
        <p:txBody>
          <a:bodyPr/>
          <a:lstStyle/>
          <a:p>
            <a:r>
              <a:rPr lang="en-US" b="1" dirty="0" smtClean="0"/>
              <a:t>MyPlate Best Choices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447800"/>
            <a:ext cx="5715000" cy="4572000"/>
          </a:xfrm>
        </p:spPr>
        <p:txBody>
          <a:bodyPr>
            <a:normAutofit fontScale="92500" lnSpcReduction="20000"/>
          </a:bodyPr>
          <a:lstStyle/>
          <a:p>
            <a:r>
              <a:rPr lang="en-US" u="sng" dirty="0" smtClean="0"/>
              <a:t>Grains</a:t>
            </a:r>
          </a:p>
          <a:p>
            <a:pPr lvl="1"/>
            <a:r>
              <a:rPr lang="en-US" dirty="0" smtClean="0"/>
              <a:t>Whole grains—aim to make at least half of your grain servings whole</a:t>
            </a:r>
          </a:p>
          <a:p>
            <a:pPr lvl="2"/>
            <a:r>
              <a:rPr lang="en-US" dirty="0" smtClean="0"/>
              <a:t>Fiber, B vitamins, selenium, iron</a:t>
            </a:r>
          </a:p>
          <a:p>
            <a:pPr lvl="1"/>
            <a:r>
              <a:rPr lang="en-US" dirty="0" smtClean="0"/>
              <a:t>Examples: brown rice, whole wheat, quinoa</a:t>
            </a:r>
            <a:br>
              <a:rPr lang="en-US" dirty="0" smtClean="0"/>
            </a:br>
            <a:endParaRPr lang="en-US" dirty="0" smtClean="0"/>
          </a:p>
          <a:p>
            <a:r>
              <a:rPr lang="en-US" u="sng" dirty="0" smtClean="0"/>
              <a:t>Protein</a:t>
            </a:r>
          </a:p>
          <a:p>
            <a:pPr lvl="1"/>
            <a:r>
              <a:rPr lang="en-US" dirty="0" smtClean="0"/>
              <a:t>Lean choices= less saturated fat</a:t>
            </a:r>
          </a:p>
          <a:p>
            <a:pPr lvl="1"/>
            <a:r>
              <a:rPr lang="en-US" dirty="0" smtClean="0"/>
              <a:t>Examples: fish, legumes, poultry without skin, lean cuts of been and pork (loin, round, flank), tofu, nuts/seeds</a:t>
            </a:r>
            <a:br>
              <a:rPr lang="en-US" dirty="0" smtClean="0"/>
            </a:br>
            <a:endParaRPr lang="en-US" dirty="0" smtClean="0"/>
          </a:p>
          <a:p>
            <a:r>
              <a:rPr lang="en-US" u="sng" dirty="0" smtClean="0"/>
              <a:t>Dairy</a:t>
            </a:r>
          </a:p>
          <a:p>
            <a:pPr lvl="1"/>
            <a:r>
              <a:rPr lang="en-US" dirty="0" smtClean="0"/>
              <a:t>Low-fat or fat free</a:t>
            </a:r>
            <a:endParaRPr lang="en-US" dirty="0"/>
          </a:p>
        </p:txBody>
      </p:sp>
      <p:pic>
        <p:nvPicPr>
          <p:cNvPr id="3074" name="Picture 2" descr="http://thenextfamily.com/wp-content/uploads/2014/01/whole-grain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621" y="304800"/>
            <a:ext cx="2876550" cy="1920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t3.gstatic.com/images?q=tbn:ANd9GcQqe3rcFEydk6EKSoF8yKmGBmcYamNcy2R3SBWSJ4J8AMPFjU-Z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0348" y="2514600"/>
            <a:ext cx="2781096" cy="1857376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171" y="4408262"/>
            <a:ext cx="2286000" cy="2079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46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7772400" cy="1066800"/>
          </a:xfrm>
        </p:spPr>
        <p:txBody>
          <a:bodyPr/>
          <a:lstStyle/>
          <a:p>
            <a:r>
              <a:rPr lang="en-US" b="1" dirty="0" smtClean="0"/>
              <a:t>Keep a well-stocked pantry/frig.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295400"/>
            <a:ext cx="80010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u="sng" dirty="0" smtClean="0"/>
              <a:t>Essentials: </a:t>
            </a:r>
            <a:r>
              <a:rPr lang="en-US" dirty="0" smtClean="0"/>
              <a:t>cooking oil (olive, canola), salt, pepper, chicken or veggie broth, lemon juice, breadcrumbs, favorite seasonings</a:t>
            </a:r>
          </a:p>
          <a:p>
            <a:r>
              <a:rPr lang="en-US" b="1" dirty="0" smtClean="0"/>
              <a:t>10 staples: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Garlic and onions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Canned and/or dried beans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Pasta/rice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Eggs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Frozen chicken breasts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Frozen vegetables (spinach, peas, corn, mixed)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Cheese (parmesan, feta, goat)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Tomato sauce, tomato paste and/or canned tomatoes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Vinegar (balsamic, red wine, white)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Quinoa (or other favorite whole grain)</a:t>
            </a:r>
          </a:p>
          <a:p>
            <a:r>
              <a:rPr lang="en-US" u="sng" dirty="0" smtClean="0"/>
              <a:t>Other suggestions</a:t>
            </a:r>
            <a:r>
              <a:rPr lang="en-US" dirty="0" smtClean="0"/>
              <a:t>: milk, tortillas, frozen hamburger or ground turkey, canned tuna (in water)</a:t>
            </a:r>
          </a:p>
          <a:p>
            <a:pPr lvl="1"/>
            <a:endParaRPr lang="en-US" dirty="0"/>
          </a:p>
        </p:txBody>
      </p:sp>
      <p:pic>
        <p:nvPicPr>
          <p:cNvPr id="2050" name="Picture 2" descr="http://ts3.mm.bing.net/th?id=HN.608019871520981694&amp;pid=1.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905000"/>
            <a:ext cx="1752600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460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7772400" cy="1066800"/>
          </a:xfrm>
        </p:spPr>
        <p:txBody>
          <a:bodyPr/>
          <a:lstStyle/>
          <a:p>
            <a:r>
              <a:rPr lang="en-US" b="1" dirty="0" smtClean="0"/>
              <a:t>Keep a well-stocked pantry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60198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Keep ingredients on hand for quick, easy favorites that can utilize leftovers</a:t>
            </a:r>
          </a:p>
          <a:p>
            <a:pPr lvl="1"/>
            <a:r>
              <a:rPr lang="en-US" dirty="0" smtClean="0"/>
              <a:t>Pasta</a:t>
            </a:r>
          </a:p>
          <a:p>
            <a:pPr lvl="1"/>
            <a:r>
              <a:rPr lang="en-US" dirty="0" smtClean="0"/>
              <a:t>Soup/Chili</a:t>
            </a:r>
          </a:p>
          <a:p>
            <a:pPr lvl="1"/>
            <a:r>
              <a:rPr lang="en-US" dirty="0" smtClean="0"/>
              <a:t>Salad</a:t>
            </a:r>
          </a:p>
          <a:p>
            <a:pPr lvl="1"/>
            <a:r>
              <a:rPr lang="en-US" dirty="0" smtClean="0"/>
              <a:t>Pizza</a:t>
            </a:r>
          </a:p>
          <a:p>
            <a:r>
              <a:rPr lang="en-US" dirty="0" smtClean="0"/>
              <a:t>Keep a grocery list on refrigerator or in kitchen—make note if you run out of any of the staples</a:t>
            </a:r>
          </a:p>
          <a:p>
            <a:r>
              <a:rPr lang="en-US" dirty="0" smtClean="0"/>
              <a:t>Only have to add a few ingredients and/or fresh produce to make a wonderful meal</a:t>
            </a:r>
          </a:p>
        </p:txBody>
      </p:sp>
      <p:pic>
        <p:nvPicPr>
          <p:cNvPr id="3074" name="Picture 2" descr="http://img4.myrecipes.com/i/articles/09/leftovers-ck-0505-article-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4" r="5905"/>
          <a:stretch/>
        </p:blipFill>
        <p:spPr bwMode="auto">
          <a:xfrm>
            <a:off x="6400800" y="1471385"/>
            <a:ext cx="252548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691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7772400" cy="1066800"/>
          </a:xfrm>
        </p:spPr>
        <p:txBody>
          <a:bodyPr/>
          <a:lstStyle/>
          <a:p>
            <a:r>
              <a:rPr lang="en-US" b="1" dirty="0" smtClean="0"/>
              <a:t>The Sunday ritual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67818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The ritual</a:t>
            </a:r>
          </a:p>
          <a:p>
            <a:pPr lvl="1"/>
            <a:r>
              <a:rPr lang="en-US" dirty="0" smtClean="0"/>
              <a:t>Plan out meals</a:t>
            </a:r>
          </a:p>
          <a:p>
            <a:pPr lvl="2"/>
            <a:r>
              <a:rPr lang="en-US" dirty="0" smtClean="0"/>
              <a:t>Minimum or 3 </a:t>
            </a:r>
            <a:r>
              <a:rPr lang="en-US" dirty="0" smtClean="0"/>
              <a:t>cookbooks, online</a:t>
            </a:r>
          </a:p>
          <a:p>
            <a:pPr lvl="1"/>
            <a:r>
              <a:rPr lang="en-US" dirty="0" smtClean="0"/>
              <a:t>Grocery shop</a:t>
            </a:r>
          </a:p>
          <a:p>
            <a:pPr lvl="1"/>
            <a:r>
              <a:rPr lang="en-US" dirty="0" smtClean="0"/>
              <a:t>Chop vegetables, cook meat, mix spices, etc.</a:t>
            </a:r>
          </a:p>
          <a:p>
            <a:r>
              <a:rPr lang="en-US" dirty="0" smtClean="0"/>
              <a:t>Write it on the calendar—make meal </a:t>
            </a:r>
            <a:r>
              <a:rPr lang="en-US" dirty="0" smtClean="0"/>
              <a:t>planning &amp; </a:t>
            </a:r>
            <a:r>
              <a:rPr lang="en-US" dirty="0" err="1" smtClean="0"/>
              <a:t>prepation</a:t>
            </a:r>
            <a:r>
              <a:rPr lang="en-US" dirty="0" smtClean="0"/>
              <a:t>  </a:t>
            </a:r>
            <a:r>
              <a:rPr lang="en-US" dirty="0" smtClean="0"/>
              <a:t>a priority</a:t>
            </a:r>
          </a:p>
          <a:p>
            <a:pPr lvl="1"/>
            <a:r>
              <a:rPr lang="en-US" dirty="0" smtClean="0"/>
              <a:t>Sunday afternoon/Saturday morning/weekday mornings/after dinner</a:t>
            </a:r>
          </a:p>
          <a:p>
            <a:pPr lvl="2"/>
            <a:r>
              <a:rPr lang="en-US" dirty="0" smtClean="0"/>
              <a:t>1-2 hours on the weekend= less stress during the week, healthier meals for you and your family</a:t>
            </a:r>
          </a:p>
          <a:p>
            <a:pPr lvl="1"/>
            <a:r>
              <a:rPr lang="en-US" dirty="0" smtClean="0"/>
              <a:t>Invest in good food storage containers </a:t>
            </a:r>
          </a:p>
        </p:txBody>
      </p:sp>
      <p:pic>
        <p:nvPicPr>
          <p:cNvPr id="4098" name="Picture 2" descr="http://www.howsweeteats.com/wp-content/uploads/2010/09/Cookbooks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81000"/>
            <a:ext cx="3581400" cy="2381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2638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9"/>
            <a:ext cx="7772400" cy="894840"/>
          </a:xfrm>
        </p:spPr>
        <p:txBody>
          <a:bodyPr/>
          <a:lstStyle/>
          <a:p>
            <a:r>
              <a:rPr lang="en-US" b="1" dirty="0" smtClean="0"/>
              <a:t>The Sunday ritual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447800"/>
            <a:ext cx="7772400" cy="5105400"/>
          </a:xfrm>
        </p:spPr>
        <p:txBody>
          <a:bodyPr>
            <a:noAutofit/>
          </a:bodyPr>
          <a:lstStyle/>
          <a:p>
            <a:r>
              <a:rPr lang="en-US" sz="2400" dirty="0" smtClean="0"/>
              <a:t>Batch cooking</a:t>
            </a:r>
          </a:p>
          <a:p>
            <a:pPr lvl="1"/>
            <a:r>
              <a:rPr lang="en-US" dirty="0" smtClean="0"/>
              <a:t>The freezer is your friend!</a:t>
            </a:r>
          </a:p>
          <a:p>
            <a:pPr lvl="1"/>
            <a:r>
              <a:rPr lang="en-US" dirty="0" smtClean="0"/>
              <a:t>Good batch cooking ideas: lasagna, soups, casseroles</a:t>
            </a:r>
          </a:p>
          <a:p>
            <a:pPr lvl="2"/>
            <a:r>
              <a:rPr lang="en-US" dirty="0" smtClean="0"/>
              <a:t>Also: meatballs, taco meat, cooked beans &amp; rice, shredded chicken or pork, meat w/ marinade</a:t>
            </a:r>
          </a:p>
          <a:p>
            <a:pPr lvl="2"/>
            <a:r>
              <a:rPr lang="en-US" dirty="0" smtClean="0"/>
              <a:t>Can freeze meal components</a:t>
            </a:r>
          </a:p>
          <a:p>
            <a:pPr lvl="1"/>
            <a:r>
              <a:rPr lang="en-US" dirty="0" smtClean="0"/>
              <a:t>Foods that do not freeze well: produce with high water content (lettuce, melon, citrus), flour thickened </a:t>
            </a:r>
            <a:r>
              <a:rPr lang="en-US" dirty="0" smtClean="0"/>
              <a:t>sauces &amp;              gravies</a:t>
            </a:r>
            <a:r>
              <a:rPr lang="en-US" dirty="0" smtClean="0"/>
              <a:t>, eggs, mayo, pasta (undercook)</a:t>
            </a:r>
          </a:p>
          <a:p>
            <a:pPr lvl="1"/>
            <a:r>
              <a:rPr lang="en-US" dirty="0" smtClean="0"/>
              <a:t>Thaw food safely—plan ahead</a:t>
            </a:r>
          </a:p>
          <a:p>
            <a:pPr lvl="2"/>
            <a:r>
              <a:rPr lang="en-US" dirty="0" smtClean="0"/>
              <a:t>Do not thaw on counter all day!</a:t>
            </a:r>
          </a:p>
          <a:p>
            <a:pPr lvl="1"/>
            <a:r>
              <a:rPr lang="en-US" dirty="0" smtClean="0"/>
              <a:t>Keep a list of what is in your freezer</a:t>
            </a:r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04800"/>
            <a:ext cx="2590800" cy="172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 descr="http://media-cache-ec0.pinimg.com/736x/be/a1/aa/bea1aab1ca3820f01ba82b8e3876d3b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287" y="4191000"/>
            <a:ext cx="2630713" cy="2630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610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44562"/>
          </a:xfrm>
        </p:spPr>
        <p:txBody>
          <a:bodyPr/>
          <a:lstStyle/>
          <a:p>
            <a:r>
              <a:rPr lang="en-US" b="1" dirty="0" smtClean="0"/>
              <a:t>Plan it out!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295400"/>
            <a:ext cx="4114800" cy="5105400"/>
          </a:xfrm>
        </p:spPr>
        <p:txBody>
          <a:bodyPr>
            <a:normAutofit lnSpcReduction="10000"/>
          </a:bodyPr>
          <a:lstStyle/>
          <a:p>
            <a:pPr marL="971550" lvl="1" indent="-514350">
              <a:buFont typeface="+mj-lt"/>
              <a:buAutoNum type="arabicPeriod"/>
            </a:pPr>
            <a:r>
              <a:rPr lang="en-US" sz="2800" dirty="0" smtClean="0"/>
              <a:t>Refrigerator inventory</a:t>
            </a:r>
          </a:p>
          <a:p>
            <a:pPr marL="1371600" lvl="2" indent="-514350"/>
            <a:r>
              <a:rPr lang="en-US" sz="2200" dirty="0" smtClean="0"/>
              <a:t>What needs to be used sooner rather than later?</a:t>
            </a:r>
          </a:p>
          <a:p>
            <a:pPr marL="1371600" lvl="2" indent="-514350"/>
            <a:r>
              <a:rPr lang="en-US" sz="2200" dirty="0" smtClean="0"/>
              <a:t>Leftovers</a:t>
            </a:r>
            <a:br>
              <a:rPr lang="en-US" sz="2200" dirty="0" smtClean="0"/>
            </a:br>
            <a:endParaRPr lang="en-US" sz="22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/>
              <a:t>Look at schedule for the week</a:t>
            </a:r>
          </a:p>
          <a:p>
            <a:pPr marL="1371600" lvl="2" indent="-514350"/>
            <a:r>
              <a:rPr lang="en-US" sz="2200" dirty="0" smtClean="0"/>
              <a:t>Which nights do you have schedule commitments</a:t>
            </a:r>
          </a:p>
          <a:p>
            <a:pPr marL="1371600" lvl="2" indent="-514350"/>
            <a:r>
              <a:rPr lang="en-US" sz="2200" dirty="0" smtClean="0"/>
              <a:t>Think about amount of time you will have (if any) for meal preparation</a:t>
            </a:r>
          </a:p>
        </p:txBody>
      </p:sp>
      <p:pic>
        <p:nvPicPr>
          <p:cNvPr id="4098" name="Picture 2" descr="http://1.bp.blogspot.com/-1wqPr5xuuCU/UZT_p-VZphI/AAAAAAAALyQ/FC1RyIl8FZM/s1600/refrigerator+045+numbere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0614" y="381000"/>
            <a:ext cx="3772385" cy="624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4468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44562"/>
          </a:xfrm>
        </p:spPr>
        <p:txBody>
          <a:bodyPr/>
          <a:lstStyle/>
          <a:p>
            <a:r>
              <a:rPr lang="en-US" b="1" dirty="0" smtClean="0"/>
              <a:t>Plan it out!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1295400"/>
            <a:ext cx="6781800" cy="54102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en-US" sz="2800" dirty="0" smtClean="0"/>
              <a:t>Meal selection</a:t>
            </a:r>
          </a:p>
          <a:p>
            <a:pPr marL="742950" lvl="1" indent="-342900"/>
            <a:r>
              <a:rPr lang="en-US" u="sng" dirty="0" smtClean="0"/>
              <a:t>Meat/protein</a:t>
            </a:r>
          </a:p>
          <a:p>
            <a:pPr lvl="2" indent="-342900"/>
            <a:r>
              <a:rPr lang="en-US" sz="2200" dirty="0" smtClean="0"/>
              <a:t>Sales/coupons</a:t>
            </a:r>
          </a:p>
          <a:p>
            <a:pPr lvl="2" indent="-342900"/>
            <a:r>
              <a:rPr lang="en-US" sz="2200" dirty="0" smtClean="0"/>
              <a:t>Mom’s method: One red, one white, one meatless, one leftover</a:t>
            </a:r>
          </a:p>
          <a:p>
            <a:pPr lvl="3" indent="-342900"/>
            <a:r>
              <a:rPr lang="en-US" sz="2200" dirty="0" smtClean="0"/>
              <a:t>Add fish</a:t>
            </a:r>
          </a:p>
          <a:p>
            <a:pPr lvl="2"/>
            <a:r>
              <a:rPr lang="en-US" dirty="0" smtClean="0"/>
              <a:t>Healthiest protein choices: </a:t>
            </a:r>
            <a:r>
              <a:rPr lang="en-US" dirty="0"/>
              <a:t>fish, legumes, poultry without skin, lean cuts of been and pork (loin, round, flank), </a:t>
            </a:r>
            <a:r>
              <a:rPr lang="en-US" dirty="0" smtClean="0"/>
              <a:t>tofu </a:t>
            </a:r>
          </a:p>
          <a:p>
            <a:pPr lvl="1"/>
            <a:r>
              <a:rPr lang="en-US" sz="2800" u="sng" dirty="0" smtClean="0"/>
              <a:t>Starch</a:t>
            </a:r>
          </a:p>
          <a:p>
            <a:pPr lvl="2"/>
            <a:r>
              <a:rPr lang="en-US" sz="2200" dirty="0" smtClean="0"/>
              <a:t>Starchy vegetables: corn, peas, potatoes</a:t>
            </a:r>
          </a:p>
          <a:p>
            <a:pPr lvl="2"/>
            <a:r>
              <a:rPr lang="en-US" sz="2200" dirty="0" smtClean="0"/>
              <a:t>Whole grains w/faster cooking times: bulgur, quinoa, whole grain pasta </a:t>
            </a:r>
          </a:p>
          <a:p>
            <a:pPr lvl="2"/>
            <a:r>
              <a:rPr lang="en-US" sz="2200" dirty="0" smtClean="0"/>
              <a:t>whole grain bread</a:t>
            </a:r>
          </a:p>
        </p:txBody>
      </p:sp>
    </p:spTree>
    <p:extLst>
      <p:ext uri="{BB962C8B-B14F-4D97-AF65-F5344CB8AC3E}">
        <p14:creationId xmlns:p14="http://schemas.microsoft.com/office/powerpoint/2010/main" val="10872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maradgla\AppData\Local\Microsoft\Windows\Temporary Internet Files\Content.IE5\F7ITSKG6\MP900408855[1]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57"/>
          <a:stretch/>
        </p:blipFill>
        <p:spPr bwMode="auto">
          <a:xfrm>
            <a:off x="5611046" y="152400"/>
            <a:ext cx="334839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01225"/>
            <a:ext cx="7772400" cy="792162"/>
          </a:xfrm>
        </p:spPr>
        <p:txBody>
          <a:bodyPr>
            <a:normAutofit/>
          </a:bodyPr>
          <a:lstStyle/>
          <a:p>
            <a:r>
              <a:rPr lang="en-US" b="1" dirty="0" smtClean="0"/>
              <a:t>Plan it out!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5596" y="1204273"/>
            <a:ext cx="5257800" cy="541020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en-US" sz="3000" dirty="0" smtClean="0"/>
              <a:t>Meal selection</a:t>
            </a:r>
          </a:p>
          <a:p>
            <a:pPr lvl="1"/>
            <a:r>
              <a:rPr lang="en-US" sz="2600" u="sng" dirty="0" smtClean="0"/>
              <a:t>Vegetables</a:t>
            </a:r>
          </a:p>
          <a:p>
            <a:pPr lvl="2"/>
            <a:r>
              <a:rPr lang="en-US" sz="2200" dirty="0" smtClean="0"/>
              <a:t>Can base your meal around vegetables instead of meat</a:t>
            </a:r>
          </a:p>
          <a:p>
            <a:pPr lvl="3"/>
            <a:r>
              <a:rPr lang="en-US" sz="2200" dirty="0" smtClean="0"/>
              <a:t>Seasonal, farmer’s market, etc.</a:t>
            </a:r>
          </a:p>
          <a:p>
            <a:pPr lvl="2"/>
            <a:r>
              <a:rPr lang="en-US" sz="2200" dirty="0" smtClean="0"/>
              <a:t>Dark green/orange vegetables are most nutritious</a:t>
            </a:r>
          </a:p>
          <a:p>
            <a:pPr lvl="2"/>
            <a:r>
              <a:rPr lang="en-US" sz="2200" dirty="0" smtClean="0"/>
              <a:t>Frozen, canned= ok </a:t>
            </a:r>
          </a:p>
          <a:p>
            <a:pPr lvl="1"/>
            <a:r>
              <a:rPr lang="en-US" sz="2600" u="sng" dirty="0" smtClean="0"/>
              <a:t>Salad fixings</a:t>
            </a:r>
          </a:p>
          <a:p>
            <a:pPr lvl="2"/>
            <a:r>
              <a:rPr lang="en-US" sz="2200" dirty="0" smtClean="0"/>
              <a:t>Spinach, romaine, spring mix</a:t>
            </a:r>
          </a:p>
          <a:p>
            <a:pPr lvl="2"/>
            <a:r>
              <a:rPr lang="en-US" sz="2200" dirty="0" smtClean="0"/>
              <a:t>Vegetables</a:t>
            </a:r>
          </a:p>
          <a:p>
            <a:pPr lvl="2"/>
            <a:r>
              <a:rPr lang="en-US" sz="2200" dirty="0" smtClean="0"/>
              <a:t>Dried fruit—cranberries, cherries, blueberries, raisins</a:t>
            </a:r>
          </a:p>
          <a:p>
            <a:pPr lvl="2"/>
            <a:r>
              <a:rPr lang="en-US" sz="2200" dirty="0" smtClean="0"/>
              <a:t>Nuts—almonds, pecans, walnuts, etc.</a:t>
            </a:r>
          </a:p>
          <a:p>
            <a:pPr lvl="2"/>
            <a:r>
              <a:rPr lang="en-US" sz="2200" dirty="0" smtClean="0"/>
              <a:t>Homemade dressing—get creative </a:t>
            </a:r>
            <a:r>
              <a:rPr lang="en-US" sz="2200" dirty="0" smtClean="0">
                <a:sym typeface="Wingdings" pitchFamily="2" charset="2"/>
              </a:rPr>
              <a:t> </a:t>
            </a:r>
          </a:p>
          <a:p>
            <a:pPr lvl="2"/>
            <a:r>
              <a:rPr lang="en-US" sz="2200" dirty="0" smtClean="0">
                <a:sym typeface="Wingdings" pitchFamily="2" charset="2"/>
              </a:rPr>
              <a:t>Modify store-bought dressings</a:t>
            </a:r>
            <a:endParaRPr lang="en-US" sz="2200" dirty="0"/>
          </a:p>
        </p:txBody>
      </p:sp>
      <p:pic>
        <p:nvPicPr>
          <p:cNvPr id="6146" name="Picture 2" descr="http://www.happybeinghealthy.com/wp-content/uploads/2013/07/Salad-and-nachos-fixin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0684" y="3581400"/>
            <a:ext cx="3812381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170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44562"/>
          </a:xfrm>
        </p:spPr>
        <p:txBody>
          <a:bodyPr/>
          <a:lstStyle/>
          <a:p>
            <a:r>
              <a:rPr lang="en-US" b="1" dirty="0" smtClean="0"/>
              <a:t>Plan it out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447800"/>
            <a:ext cx="8077200" cy="4572000"/>
          </a:xfrm>
        </p:spPr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US" sz="3200" dirty="0" smtClean="0"/>
              <a:t>Meal </a:t>
            </a:r>
            <a:r>
              <a:rPr lang="en-US" sz="3200" dirty="0" smtClean="0"/>
              <a:t>selection</a:t>
            </a:r>
          </a:p>
          <a:p>
            <a:pPr marL="914400" lvl="1" indent="-514350"/>
            <a:r>
              <a:rPr lang="en-US" sz="2800" u="sng" dirty="0" smtClean="0"/>
              <a:t>Other considerations</a:t>
            </a:r>
          </a:p>
          <a:p>
            <a:pPr marL="1314450" lvl="2" indent="-514350"/>
            <a:r>
              <a:rPr lang="en-US" sz="2400" dirty="0" smtClean="0"/>
              <a:t>Slow cooker</a:t>
            </a:r>
          </a:p>
          <a:p>
            <a:pPr marL="1314450" lvl="2" indent="-514350"/>
            <a:r>
              <a:rPr lang="en-US" sz="2400" dirty="0" smtClean="0"/>
              <a:t>Freezer meals</a:t>
            </a:r>
          </a:p>
          <a:p>
            <a:pPr marL="1314450" lvl="2" indent="-514350"/>
            <a:r>
              <a:rPr lang="en-US" sz="2400" dirty="0" smtClean="0"/>
              <a:t>Effort/time required for each recipe</a:t>
            </a:r>
          </a:p>
          <a:p>
            <a:pPr marL="914400" lvl="1" indent="-514350"/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978" y="178067"/>
            <a:ext cx="4125311" cy="302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810000"/>
            <a:ext cx="4995333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1522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44562"/>
          </a:xfrm>
        </p:spPr>
        <p:txBody>
          <a:bodyPr/>
          <a:lstStyle/>
          <a:p>
            <a:r>
              <a:rPr lang="en-US" b="1" dirty="0" smtClean="0"/>
              <a:t>Plan it out!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306286"/>
            <a:ext cx="6096000" cy="2895600"/>
          </a:xfrm>
        </p:spPr>
        <p:txBody>
          <a:bodyPr>
            <a:normAutofit lnSpcReduction="10000"/>
          </a:bodyPr>
          <a:lstStyle/>
          <a:p>
            <a:pPr marL="514350" indent="-514350">
              <a:buSzPct val="100000"/>
              <a:buFont typeface="+mj-lt"/>
              <a:buAutoNum type="arabicPeriod" startAt="4"/>
            </a:pPr>
            <a:r>
              <a:rPr lang="en-US" sz="3200" dirty="0" smtClean="0"/>
              <a:t>Make a list</a:t>
            </a:r>
          </a:p>
          <a:p>
            <a:pPr lvl="1"/>
            <a:r>
              <a:rPr lang="en-US" sz="2600" dirty="0" smtClean="0"/>
              <a:t>Write down ALL ingredients for each recipe (even if you think you have it)</a:t>
            </a:r>
          </a:p>
          <a:p>
            <a:pPr lvl="1"/>
            <a:r>
              <a:rPr lang="en-US" sz="2600" dirty="0" smtClean="0"/>
              <a:t>Cross off each ingredient that you already have</a:t>
            </a:r>
          </a:p>
          <a:p>
            <a:pPr lvl="1"/>
            <a:r>
              <a:rPr lang="en-US" sz="2600" dirty="0" smtClean="0"/>
              <a:t>Combine with refrigerator door list</a:t>
            </a:r>
          </a:p>
          <a:p>
            <a:pPr lvl="1"/>
            <a:r>
              <a:rPr lang="en-US" sz="2600" dirty="0" smtClean="0"/>
              <a:t>Organize by grocery store section </a:t>
            </a:r>
            <a:endParaRPr lang="en-US" sz="2600" dirty="0"/>
          </a:p>
        </p:txBody>
      </p:sp>
      <p:pic>
        <p:nvPicPr>
          <p:cNvPr id="6146" name="Picture 2" descr="http://cdn.instructables.com/FZG/DC0Y/FPKFCVGW/FZGDC0YFPKFCVGW.LAR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201886"/>
            <a:ext cx="4324350" cy="2343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://www.familyshoppingbag.com/images/full/Coffee_Grocery_List_91313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6705600" y="228600"/>
            <a:ext cx="2267574" cy="6174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476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And….!</a:t>
            </a:r>
            <a:endParaRPr lang="en-US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8137" y="228600"/>
            <a:ext cx="4505325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 descr="http://www.shopperculture.com/.a/6a00e008cd6c2b88340192aa221628970d-p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614" y="2743200"/>
            <a:ext cx="6477000" cy="36433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www.clipartsfree.net/vector/large/1311615083_Vector_Clipar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539" y="304800"/>
            <a:ext cx="819151" cy="81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20353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561975"/>
            <a:ext cx="7715250" cy="573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19200" y="2057400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Lists very perishable stuff that needs to be eaten here</a:t>
            </a:r>
            <a:endParaRPr lang="en-US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6400" y="3148932"/>
            <a:ext cx="6324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Lists weekly event/duties that might interfere with normal meal prep.</a:t>
            </a:r>
            <a:endParaRPr lang="en-US" sz="1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0" y="3456709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Lists daily menu</a:t>
            </a:r>
            <a:endParaRPr lang="en-US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62400" y="4953000"/>
            <a:ext cx="3886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Based on the above daily menu  lists needed ingredients to be purchased.</a:t>
            </a:r>
            <a:endParaRPr lang="en-US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1066800"/>
            <a:ext cx="3505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Notes to the cook listed here!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76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14"/>
          <a:stretch/>
        </p:blipFill>
        <p:spPr bwMode="auto">
          <a:xfrm>
            <a:off x="128657" y="246154"/>
            <a:ext cx="8786743" cy="638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401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" t="2441" r="2249"/>
          <a:stretch/>
        </p:blipFill>
        <p:spPr bwMode="auto">
          <a:xfrm>
            <a:off x="228600" y="178958"/>
            <a:ext cx="8610600" cy="6450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64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020762"/>
          </a:xfrm>
        </p:spPr>
        <p:txBody>
          <a:bodyPr/>
          <a:lstStyle/>
          <a:p>
            <a:r>
              <a:rPr lang="en-US" b="1" dirty="0" smtClean="0"/>
              <a:t>Meal Makeovers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447800"/>
            <a:ext cx="75438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Spaghetti</a:t>
            </a:r>
          </a:p>
          <a:p>
            <a:pPr lvl="1"/>
            <a:r>
              <a:rPr lang="en-US" dirty="0" smtClean="0"/>
              <a:t>Whole wheat spaghetti, sautéed veggies (broccoli, summer squash, onions), lean ground turkey in sauce, cheese for garnish</a:t>
            </a:r>
          </a:p>
          <a:p>
            <a:r>
              <a:rPr lang="en-US" dirty="0" smtClean="0"/>
              <a:t>Tacos</a:t>
            </a:r>
          </a:p>
          <a:p>
            <a:pPr lvl="1"/>
            <a:r>
              <a:rPr lang="en-US" dirty="0" smtClean="0"/>
              <a:t>Whole wheat tortilla or taco salad with multigrain tortilla chips, extra lean ground been (90%+ lean), add black or pinto beans, romaine lettuce, avocado, salsa or </a:t>
            </a:r>
            <a:r>
              <a:rPr lang="en-US" dirty="0" err="1" smtClean="0"/>
              <a:t>pico</a:t>
            </a:r>
            <a:r>
              <a:rPr lang="en-US" dirty="0" smtClean="0"/>
              <a:t> de </a:t>
            </a:r>
            <a:r>
              <a:rPr lang="en-US" dirty="0" err="1" smtClean="0"/>
              <a:t>gallo</a:t>
            </a:r>
            <a:r>
              <a:rPr lang="en-US" dirty="0" smtClean="0"/>
              <a:t>, low-fat plain yogurt </a:t>
            </a:r>
          </a:p>
          <a:p>
            <a:r>
              <a:rPr lang="en-US" dirty="0" smtClean="0"/>
              <a:t>Pizza</a:t>
            </a:r>
          </a:p>
          <a:p>
            <a:pPr lvl="1"/>
            <a:r>
              <a:rPr lang="en-US" dirty="0" smtClean="0"/>
              <a:t>Whole wheat crust, load up on vegetables (spinach, arugula, cauliflower, broccoli, peppers, etc.), lighter on the cheese</a:t>
            </a:r>
          </a:p>
        </p:txBody>
      </p:sp>
      <p:pic>
        <p:nvPicPr>
          <p:cNvPr id="8194" name="Picture 2" descr="http://media-cache-ec0.pinimg.com/736x/99/eb/36/99eb36296e704fbd1afad86ef6b2dad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81429"/>
            <a:ext cx="1638300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5417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020762"/>
          </a:xfrm>
        </p:spPr>
        <p:txBody>
          <a:bodyPr/>
          <a:lstStyle/>
          <a:p>
            <a:r>
              <a:rPr lang="en-US" b="1" dirty="0" smtClean="0"/>
              <a:t>Other Meals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67056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Breakfast</a:t>
            </a:r>
          </a:p>
          <a:p>
            <a:pPr lvl="1"/>
            <a:r>
              <a:rPr lang="en-US" dirty="0" smtClean="0"/>
              <a:t>Make ahead items: breakfast burritos (freezer), steel cut oats, whole grain pancake mix, healthy muffins</a:t>
            </a:r>
          </a:p>
          <a:p>
            <a:pPr lvl="1"/>
            <a:r>
              <a:rPr lang="en-US" dirty="0" smtClean="0"/>
              <a:t>Include protein: eggs, low-fat dairy, etc.</a:t>
            </a:r>
          </a:p>
          <a:p>
            <a:r>
              <a:rPr lang="en-US" dirty="0" smtClean="0"/>
              <a:t>Lunch</a:t>
            </a:r>
          </a:p>
          <a:p>
            <a:pPr lvl="1"/>
            <a:r>
              <a:rPr lang="en-US" dirty="0" smtClean="0"/>
              <a:t>Consider balanced plate</a:t>
            </a:r>
          </a:p>
          <a:p>
            <a:pPr lvl="1"/>
            <a:r>
              <a:rPr lang="en-US" dirty="0" smtClean="0"/>
              <a:t>Intentionally plan leftovers</a:t>
            </a:r>
          </a:p>
          <a:p>
            <a:r>
              <a:rPr lang="en-US" dirty="0" smtClean="0"/>
              <a:t>Snacks</a:t>
            </a:r>
          </a:p>
          <a:p>
            <a:pPr lvl="1"/>
            <a:r>
              <a:rPr lang="en-US" dirty="0" smtClean="0"/>
              <a:t>Fruits/veggies</a:t>
            </a:r>
          </a:p>
          <a:p>
            <a:pPr lvl="1"/>
            <a:r>
              <a:rPr lang="en-US" dirty="0" smtClean="0"/>
              <a:t>Include two different food groups</a:t>
            </a:r>
          </a:p>
          <a:p>
            <a:pPr lvl="1"/>
            <a:r>
              <a:rPr lang="en-US" dirty="0" smtClean="0"/>
              <a:t>Late afternoon snack to keep hunger in check while cooking dinner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048000"/>
            <a:ext cx="2286000" cy="2079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845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086600" cy="32004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9600" dirty="0" smtClean="0"/>
              <a:t>Questions?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 algn="ctr">
              <a:buNone/>
            </a:pPr>
            <a:r>
              <a:rPr lang="en-US" sz="2000" dirty="0" smtClean="0"/>
              <a:t>Edited by:</a:t>
            </a:r>
          </a:p>
          <a:p>
            <a:pPr marL="0" indent="0" algn="ctr">
              <a:buNone/>
            </a:pPr>
            <a:r>
              <a:rPr lang="en-US" sz="2000" dirty="0" smtClean="0"/>
              <a:t>Vincent Mannino</a:t>
            </a:r>
          </a:p>
          <a:p>
            <a:pPr marL="0" indent="0" algn="ctr">
              <a:buNone/>
            </a:pPr>
            <a:r>
              <a:rPr lang="en-US" sz="2000" dirty="0" smtClean="0"/>
              <a:t>County Extension Director – Fort Bend</a:t>
            </a: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r>
              <a:rPr lang="en-US" sz="1400" dirty="0" smtClean="0"/>
              <a:t>Reference: </a:t>
            </a:r>
          </a:p>
          <a:p>
            <a:pPr marL="0" indent="0">
              <a:buNone/>
            </a:pPr>
            <a:r>
              <a:rPr lang="en-US" sz="1400" dirty="0" smtClean="0"/>
              <a:t>Stokes, C. (2013, April 3).  Meal Planning Made Easy. Retrieved February, 13, 2014, from http</a:t>
            </a:r>
            <a:r>
              <a:rPr lang="en-US" sz="1400" dirty="0"/>
              <a:t>://www.gfcmsu.edu/cmsAdmin/uploads/Meal_Planning_Made_Easy_Workshop_Packet.pdf </a:t>
            </a:r>
            <a:r>
              <a:rPr lang="en-US" sz="1400" dirty="0" smtClean="0"/>
              <a:t>.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231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242</TotalTime>
  <Words>863</Words>
  <Application>Microsoft Office PowerPoint</Application>
  <PresentationFormat>On-screen Show (4:3)</PresentationFormat>
  <Paragraphs>143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Equity</vt:lpstr>
      <vt:lpstr>Meal Planning Made Easy </vt:lpstr>
      <vt:lpstr>PowerPoint Presentation</vt:lpstr>
      <vt:lpstr>Meal Planning Basics</vt:lpstr>
      <vt:lpstr>PowerPoint Presentation</vt:lpstr>
      <vt:lpstr>MyPlate Best Choices</vt:lpstr>
      <vt:lpstr>MyPlate Best Choices</vt:lpstr>
      <vt:lpstr>Keep a well-stocked pantry/frig.</vt:lpstr>
      <vt:lpstr>Keep a well-stocked pantry</vt:lpstr>
      <vt:lpstr>The Sunday ritual</vt:lpstr>
      <vt:lpstr>The Sunday ritual</vt:lpstr>
      <vt:lpstr>Plan it out!</vt:lpstr>
      <vt:lpstr>Plan it out!</vt:lpstr>
      <vt:lpstr>Plan it out!</vt:lpstr>
      <vt:lpstr>Plan it out!</vt:lpstr>
      <vt:lpstr>Plan it out!</vt:lpstr>
      <vt:lpstr>And….!</vt:lpstr>
      <vt:lpstr>PowerPoint Presentation</vt:lpstr>
      <vt:lpstr>PowerPoint Presentation</vt:lpstr>
      <vt:lpstr>PowerPoint Presentation</vt:lpstr>
      <vt:lpstr>Meal Makeovers</vt:lpstr>
      <vt:lpstr>Other Meals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Meal Planning Made Easy</dc:title>
  <dc:creator>Maradiaga, Gladys</dc:creator>
  <cp:lastModifiedBy>Vincent Mannino</cp:lastModifiedBy>
  <cp:revision>24</cp:revision>
  <cp:lastPrinted>2014-02-20T17:02:48Z</cp:lastPrinted>
  <dcterms:created xsi:type="dcterms:W3CDTF">2014-02-18T17:13:19Z</dcterms:created>
  <dcterms:modified xsi:type="dcterms:W3CDTF">2014-06-03T21:49:28Z</dcterms:modified>
</cp:coreProperties>
</file>